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384" r:id="rId2"/>
    <p:sldId id="405" r:id="rId3"/>
    <p:sldId id="406" r:id="rId4"/>
    <p:sldId id="407" r:id="rId5"/>
    <p:sldId id="408" r:id="rId6"/>
    <p:sldId id="256" r:id="rId7"/>
    <p:sldId id="346" r:id="rId8"/>
    <p:sldId id="355" r:id="rId9"/>
    <p:sldId id="399" r:id="rId10"/>
    <p:sldId id="400" r:id="rId11"/>
    <p:sldId id="397" r:id="rId12"/>
    <p:sldId id="402" r:id="rId13"/>
    <p:sldId id="398" r:id="rId14"/>
    <p:sldId id="403" r:id="rId15"/>
    <p:sldId id="404" r:id="rId16"/>
    <p:sldId id="347" r:id="rId17"/>
    <p:sldId id="401" r:id="rId18"/>
    <p:sldId id="396" r:id="rId19"/>
    <p:sldId id="271" r:id="rId20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8A1024"/>
    <a:srgbClr val="006600"/>
    <a:srgbClr val="0066FF"/>
    <a:srgbClr val="008000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0D82A-5B60-4196-A6B8-377795F079F3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381-2EA0-4BA6-9D72-4F1B80682E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    7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주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-2</a:t>
            </a:r>
            <a:r>
              <a:rPr lang="ko-KR" altLang="en-US" sz="2400" dirty="0" err="1">
                <a:solidFill>
                  <a:srgbClr val="0000FF"/>
                </a:solidFill>
                <a:latin typeface="+mn-ea"/>
              </a:rPr>
              <a:t>회차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4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3200" dirty="0" err="1">
                <a:solidFill>
                  <a:srgbClr val="002060"/>
                </a:solidFill>
                <a:latin typeface="+mn-ea"/>
              </a:rPr>
              <a:t>대학글쓰기</a:t>
            </a:r>
            <a:r>
              <a:rPr lang="en-US" altLang="ko-KR" sz="3200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ko-KR" altLang="en-US" sz="3200" dirty="0">
                <a:solidFill>
                  <a:srgbClr val="002060"/>
                </a:solidFill>
                <a:latin typeface="+mn-ea"/>
              </a:rPr>
              <a:t> 강의</a:t>
            </a:r>
            <a:endParaRPr lang="en-US" altLang="ko-KR" sz="32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담당교수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400" dirty="0" err="1">
                <a:solidFill>
                  <a:srgbClr val="002060"/>
                </a:solidFill>
                <a:latin typeface="+mn-ea"/>
              </a:rPr>
              <a:t>김정녀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0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토론문</a:t>
            </a:r>
            <a:r>
              <a:rPr lang="ko-KR" altLang="en-US" dirty="0"/>
              <a:t> 작성법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토론문의 형식적 요건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u="sng" dirty="0">
              <a:solidFill>
                <a:srgbClr val="0000FF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분량 제한 없음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다만 강의 시간에 발표할 때는 시간 제한이 있으므로 길 경우 적절히 조절하여 발표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편집 형식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함초롬바탕체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글자 크기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11,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줄 간격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170</a:t>
            </a:r>
          </a:p>
          <a:p>
            <a:pPr lvl="1" algn="just">
              <a:buFontTx/>
              <a:buChar char="-"/>
            </a:pP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토론문을 작성할 때 인용한 자료는 각주를 통해 출처 제시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토론문은 기본적으로 논평문의 전개 방식을 따르되 변형 가능</a:t>
            </a:r>
            <a:endParaRPr lang="en-US" altLang="ko-KR" sz="1800" u="sng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buClr>
                <a:srgbClr val="0033CC"/>
              </a:buClr>
              <a:buFont typeface="+mj-ea"/>
              <a:buAutoNum type="circleNumDbPlain"/>
            </a:pP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논평문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전개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분석적 요약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+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문제 제기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→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자신의 논의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전개→마무리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buClr>
                <a:srgbClr val="0033CC"/>
              </a:buClr>
              <a:buFont typeface="+mj-ea"/>
              <a:buAutoNum type="circleNumDbPlain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반론 전개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반대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+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반대하는 이유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→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첫째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둘째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셋째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~ </a:t>
            </a:r>
          </a:p>
          <a:p>
            <a:pPr marL="937260" lvl="2" indent="-342900" algn="just">
              <a:buClr>
                <a:srgbClr val="0033CC"/>
              </a:buClr>
              <a:buFont typeface="+mj-ea"/>
              <a:buAutoNum type="circleNumDbPlain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발표문의 장단점을 자유롭게 기술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937260" lvl="2" indent="-342900" algn="just">
              <a:buClr>
                <a:srgbClr val="0033CC"/>
              </a:buClr>
              <a:buFont typeface="+mj-ea"/>
              <a:buAutoNum type="circleNumDbPlain"/>
            </a:pP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발표문의 한계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아쉬운 점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기술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→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보완되어야 할 점을 차례로 제시</a:t>
            </a: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발표와 토론 시간에 발표자 및 청중과의 토론 과정에서 토론문의 적절성 여부에 대한 검토가 이루어질 것임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83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진행 방식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algn="just"/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온라인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오프라인 발표와 토론</a:t>
            </a: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~12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 수업은 병행 강의로 진행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발표조와 </a:t>
            </a:r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토론조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발표조는 발표 자료를 준비하여 진행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발표문 또는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PPT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토론조는 토론 자료를 준비하여 진행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토론문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또는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PPT</a:t>
            </a: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주차별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 강의 방식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1-2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27(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)/29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금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대면 강의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11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목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온라인 강의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4-5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)/12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대면 강의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6-7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11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17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)/19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목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온라인 강의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8-9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)/26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대면 강의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12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일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온라인 강의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50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수업 진행 순서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인사 및 안내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교수자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발표자의 발표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15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 이내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토론자의 지정 토론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 내외 질의 및 토론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ⅹ3~4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발표조의 답변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 내외 답변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ⅹ3~4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자유토론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20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 내외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(5~6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명 정도 질의 가능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발표자나 토론자의 답변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청중의 지목을 받은 당사자가 답변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 마무리 및 정리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교수자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수업시간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(75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): ①5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/②15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이내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/③+④30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/⑤+⑥20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/⑦5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제출한 발표문과 토론문의 분량이 긴 경우 주어진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 시간을 감안하여 요약적으로 발표하기 바람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40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수업 진행 순서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인사 및 안내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교수자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발표자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발표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발표문이나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PPT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등의 자료를 토대로 진행함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토론자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토론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발표가 끝난 후 토론조는 각자 준비한 토론을 진행함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토론자는 가나다 순으로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첫 번째 토론자의 질문에 대한 답변을 듣고 다음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토톤자의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질문에 대한 답변을 듣는 방식으로 진행함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발표조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는 각 토론자가 제기한 문제 및 비판에 대해 반박 및 답변을 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답변은 조원이 골고루 참여할 수 있도록 준비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자유토론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발표자나 토론자에게 질문이 있거나 반박하고자 하는 학생은 본인 이름을 말한 다음 발언권을 얻어 발표함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질문에 해당하는 발표자나 토론자가 답변을 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457200" indent="-457200" algn="just">
              <a:buClr>
                <a:srgbClr val="0070C0"/>
              </a:buClr>
              <a:buFont typeface="+mj-ea"/>
              <a:buAutoNum type="circleNumDbPlain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 마무리 및 정리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교수자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수업시간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(75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): ①5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/②15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/③+④30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/⑤20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 내외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지정 토론 진행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발표자는 제출한 발표문을 토대로 발표 진행</a:t>
            </a:r>
            <a:r>
              <a:rPr lang="en-US" altLang="ko-KR" sz="2200" u="sng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PPT)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을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화면 공유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한 상태에서 발표 진행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발표문 외에 강의 시간에 사용할 자료가 있는 경우 하루 전까지 교수에게 이메일로 자료 전송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토론자는 제출한 토론문을 토대로 지정 토론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제출한 토론문을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화면 공유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한 상태에서 토론 진행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발표자의 답변 이후 추가 질문이 있는 토론자는 지정 토론이 모두 끝난 뒤 추가 질문 가능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토론문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외에 추가 질문을 위해 자료를 제시할 경우 하루 전까지 교수에게 자료 전송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발표자와 토론자는 격식체를 사용하여 발표 및 토론을 진행하기 바람    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55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자유 토론 진행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u="sng" dirty="0">
                <a:solidFill>
                  <a:srgbClr val="0000FF"/>
                </a:solidFill>
                <a:latin typeface="+mn-ea"/>
              </a:rPr>
              <a:t>청중은 자유 토론을 위해 채팅 창 활용</a:t>
            </a:r>
            <a:endParaRPr lang="en-US" altLang="ko-KR" sz="2200" u="sng" dirty="0">
              <a:solidFill>
                <a:srgbClr val="0000FF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 토론에 참여하고자 하는 경우 오디오를 켜고 질문 의사를 밝힌 뒤 질의 및 토론을 진행함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 토론이 진행되는 동안 질문 의사를 채팅 창을 통해 밝힐 수도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먼저 의사를 밝힌 순서대로 발언 기회를 부여함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 토론이 진행되는 동안 채팅 창에 질문을 자유롭게 올릴 수도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채팅 창에 올라온 질문 중 유의미한 질문은 채택하여 발언 기회를 부여하거나 진행자가 대신 질문할 수도 있음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강의 시간 중 발언 기회를 얻지 못한 학생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또는 추가 질문이나 의견을 남기고 싶은 학생은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이러닝캠퍼스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[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열린게시판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]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에 질문을 자유롭게 올릴 수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이러닝캠퍼스에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올라온 질문을 발표자와 토론자는 수시로 확인하고 답변을 달기 바람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답변을 다는 것까지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 점수에 반영함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 algn="just"/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자유 토론에 적극적으로 참여한 학생에게 참여도 점수 만점을 부여함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  <a:p>
            <a:pPr lvl="1" algn="just"/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82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수업 참여에 대한 추가 안내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강의 중에 토론 참여 기회를 얻지 못한 학생은 이러닝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[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열린게시판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]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에 질의하고 싶은 대상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발표자나 토론자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지정한 다음 질의 내용을 올림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질의를 받은 발표자나 토론자는 이에 대해 답변을 올림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강의 중 자유토론 참가자나 질의응답에 글을 올린 학생 모두 참여로 간주하여 참여 점수를 부여함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간혹 자유토론 참여가 저조할 경우 교수자가 임의로 학생들에게 관련 질문을 할 수도 있음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이때 임의로 선정된 학생이 답변에 적극적일 경우 역시 참여 점수를 부여함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발표와 토론이 진행되는 동안 발표문과 토론문을 지참하고 강의에 적극적으로 참여 바람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수업 자료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sz="800" dirty="0">
              <a:solidFill>
                <a:srgbClr val="0033CC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1~10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 발표문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이러닝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강의콘텐츠에서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다운 받을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1~10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토론문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토론문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수합 후 이러닝 공지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(10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월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일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발표와 토론이 진행되는 동안 별도의 강의 자료 없음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발표문과 토론문이 있어야 발표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토론에 원활하게 참여할 수 있으며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질의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응답에 대응할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4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8</a:t>
            </a:r>
            <a:r>
              <a:rPr lang="ko-KR" altLang="en-US" sz="3200" dirty="0"/>
              <a:t>주차 강의 안내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8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주 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차시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화상강의 없음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. 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개별 </a:t>
            </a:r>
            <a:r>
              <a:rPr lang="ko-KR" altLang="en-US" sz="2200" dirty="0" err="1">
                <a:solidFill>
                  <a:srgbClr val="0033CC"/>
                </a:solidFill>
                <a:latin typeface="+mn-ea"/>
              </a:rPr>
              <a:t>토론문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 작성</a:t>
            </a:r>
            <a:endParaRPr lang="en-US" altLang="ko-KR" sz="22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33CC"/>
                </a:solidFill>
                <a:latin typeface="+mn-ea"/>
              </a:rPr>
              <a:t>               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이러닝 제출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33CC"/>
                </a:solidFill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8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주 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2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차시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대면강의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. 1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조 발표</a:t>
            </a:r>
            <a:r>
              <a:rPr lang="en-US" altLang="ko-KR" sz="2200" dirty="0">
                <a:solidFill>
                  <a:srgbClr val="0033CC"/>
                </a:solidFill>
                <a:latin typeface="+mn-ea"/>
              </a:rPr>
              <a:t>, 6</a:t>
            </a:r>
            <a:r>
              <a:rPr lang="ko-KR" altLang="en-US" sz="2200" dirty="0">
                <a:solidFill>
                  <a:srgbClr val="0033CC"/>
                </a:solidFill>
                <a:latin typeface="+mn-ea"/>
              </a:rPr>
              <a:t>조 토론</a:t>
            </a:r>
            <a:endParaRPr lang="en-US" altLang="ko-KR" sz="2200" dirty="0">
              <a:solidFill>
                <a:srgbClr val="0033CC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              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- 31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분반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15-17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오후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인문관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421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호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주 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차시 출석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작성한 토론문을 이러닝에 개별 제출</a:t>
            </a: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주 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차시 출석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강의실 수업</a:t>
            </a:r>
            <a:r>
              <a:rPr lang="en-US" altLang="ko-KR" sz="2000" u="sng" dirty="0">
                <a:solidFill>
                  <a:srgbClr val="002060"/>
                </a:solidFill>
                <a:latin typeface="+mn-ea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7349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마무리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solidFill>
                  <a:srgbClr val="002060"/>
                </a:solidFill>
              </a:rPr>
              <a:t>수고하셨습니다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002060"/>
                </a:solidFill>
              </a:rPr>
              <a:t>곧 강의실에서 만납시다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글쓰기 실습</a:t>
            </a:r>
            <a:r>
              <a:rPr lang="en-US" altLang="ko-KR" sz="3200" dirty="0"/>
              <a:t>-</a:t>
            </a:r>
            <a:r>
              <a:rPr lang="ko-KR" altLang="en-US" sz="3200" dirty="0" err="1"/>
              <a:t>논증문</a:t>
            </a:r>
            <a:r>
              <a:rPr lang="ko-KR" altLang="en-US" sz="3200" dirty="0"/>
              <a:t> 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우리의 법제는 형법에 저촉되는 미성년자들의 행위에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대해‘소년법’이라는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특별법을 통해 규율하고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소년법은 소년의 성장가능성과 그에 따른 교화가능성을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바탕으로‘응보’보다는‘교화’에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초점을 두고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그러나 지속적으로 발생해온 청소년 집단폭행 사건과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촉법소년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~13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 중대한 범죄 행위로 인해 폐지 또는 개정에 대한 여론이 끊이지 않는 상황이다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그동안 소년법 폐지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·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개정 논의는 주로 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세를 전후한 청소년들의 집단폭행과 관련하여 소년법의 상한선을 낮춰야 한다는 주장으로 귀결되었다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그러나 최근에는 소년법 하한선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인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만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세’를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낮출 것인지가 쟁점이 되고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소년법상 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소년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의 연령을 낮추는 것에 대한 입장을 정리하여 논증을 구성해 보자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5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글쓰기 실습</a:t>
            </a:r>
            <a:r>
              <a:rPr lang="en-US" altLang="ko-KR" sz="3200" dirty="0"/>
              <a:t>-</a:t>
            </a:r>
            <a:r>
              <a:rPr lang="ko-KR" altLang="en-US" sz="3200" dirty="0" err="1"/>
              <a:t>논증문</a:t>
            </a:r>
            <a:r>
              <a:rPr lang="ko-KR" altLang="en-US" sz="3200" dirty="0"/>
              <a:t> 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찬성 측 논거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이용민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 fontAlgn="base"/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필자는 소년법상 소년인 연령의 하향 조정에 대해 찬성한다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반사회적 청소년 범죄가 늘어남에 따라 소년법 개정에 대한 주장이 커지고 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리얼미터의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조사에 따르면 소년법을 개정하거나 성인과 동일하게 처벌을 </a:t>
            </a:r>
            <a:r>
              <a:rPr lang="ko-KR" altLang="en-US" sz="2100" dirty="0" err="1">
                <a:solidFill>
                  <a:srgbClr val="002060"/>
                </a:solidFill>
                <a:latin typeface="+mn-ea"/>
              </a:rPr>
              <a:t>해야한다는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비율이 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90%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에 이른다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그 만큼 국민적 여론도 소년법의 나이가 높다고 인지하고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처벌에도 부족함이 있다고 생각하기 때문이다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100" dirty="0">
              <a:solidFill>
                <a:srgbClr val="002060"/>
              </a:solidFill>
              <a:latin typeface="+mn-ea"/>
            </a:endParaRPr>
          </a:p>
          <a:p>
            <a:pPr algn="just" fontAlgn="base"/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물론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전과가 남은 비행청소년의 경우 부정적 자아를 형성하게 되어 비행을 반복하는 연구가 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하지만 살인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성폭행 등과 같이 심각한 범행을 일부로 저지르고도 합당한 처벌을 받지 않으면 같은 범행을 저지르는 결과를 남길수도 있다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1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9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글쓰기 실습</a:t>
            </a:r>
            <a:r>
              <a:rPr lang="en-US" altLang="ko-KR" sz="3200" dirty="0"/>
              <a:t>-</a:t>
            </a:r>
            <a:r>
              <a:rPr lang="ko-KR" altLang="en-US" sz="3200" dirty="0" err="1"/>
              <a:t>논증문</a:t>
            </a:r>
            <a:r>
              <a:rPr lang="ko-KR" altLang="en-US" sz="3200" dirty="0"/>
              <a:t> 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찬성 측 논거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이현정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 fontAlgn="base"/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소년법상 ‘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소년’인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연령의 상한을 낮추는 것에 찬성한다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우리의 법에는 ‘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소년법’이라는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특별법으로 교화에 초점을 두어 청소년들의 처벌 수위를 낮추고 있다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하지만 점점 소년의 범죄가 잔혹하고 심각해지고 있다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대검찰청 범죄 분석 결과에 따르면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년간 소년범 사건 중 재범 사건의 비중은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2008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30.9%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에서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2015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48.8%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로 증가하였고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2012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년 자료에서 소년범의 범행 동기에서 우발적 항목이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28.4%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로 가장 많은 부분을 차지한다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재범 사건의 비중이 증가하고 있으며 동기가 우발적이라는 것이 상당수여서 이들의 처벌 수위를 소년법을 통해서 낮추는 것이 아니라 정당한 책임을 느낄 수 있게 해서 재범을 막아야 한다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 fontAlgn="base"/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최수형의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‘청소년의 반복적 비행과 비공식적 낙인과의 관계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남녀 차이를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중심으로’에서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비행을 저지른 청소년이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낙인찍히면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비행 횟수가 증가한다고 한다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그렇다고 소년의 상한을 높일 경우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그들이 각자의 행동에 책임을 제대로 이행하지 않게 되면 또한 비행의 가능성이 있어 문제가 발생될 것이다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우리는 그들에게 행동에 따라 엄격하게 책임을 지게 하여 범죄를 줄여야 한다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endParaRPr lang="ko-KR" altLang="en-US" sz="19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457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글쓰기 실습</a:t>
            </a:r>
            <a:r>
              <a:rPr lang="en-US" altLang="ko-KR" sz="3200" dirty="0"/>
              <a:t>-</a:t>
            </a:r>
            <a:r>
              <a:rPr lang="ko-KR" altLang="en-US" sz="3200" dirty="0" err="1"/>
              <a:t>논증문</a:t>
            </a:r>
            <a:r>
              <a:rPr lang="ko-KR" altLang="en-US" sz="3200" dirty="0"/>
              <a:t> 쓰기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sz="1000" dirty="0">
              <a:solidFill>
                <a:srgbClr val="0000FF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rgbClr val="002060"/>
                </a:solidFill>
                <a:latin typeface="+mn-ea"/>
              </a:rPr>
              <a:t>찬성 측 논거</a:t>
            </a:r>
            <a:r>
              <a:rPr lang="en-US" altLang="ko-KR" sz="3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rgbClr val="002060"/>
                </a:solidFill>
                <a:latin typeface="+mn-ea"/>
              </a:rPr>
              <a:t>정성윤</a:t>
            </a:r>
            <a:r>
              <a:rPr lang="en-US" altLang="ko-KR" sz="32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나는 소년법 적용 연령의 기준을 낮춰야 한다고 생각한다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우리나라에서 소년 범죄자는 지난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년간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14.2%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상승했다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실제 한 예시로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, 10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대 중고등학교 학생들이 불법으로 </a:t>
            </a:r>
            <a:r>
              <a:rPr lang="ko-KR" altLang="en-US" sz="2700" dirty="0" err="1">
                <a:solidFill>
                  <a:srgbClr val="002060"/>
                </a:solidFill>
                <a:latin typeface="+mn-ea"/>
              </a:rPr>
              <a:t>렌트카를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 대여하여 뺑소니 사고를 내고 사망자가 발생한 사건이 있었다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이와 같은 뺑소니 살인사건 외에도 집단폭행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성폭력과 같이 그 죄질도 성인 범죄자와 다를 것이 없다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소년법은 “반사회성 있는 소년에 대하여 그 환경의 조정과 성행의 교정에 관한 보호처분을 행하고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형사처분에 관한 특별조치를 행함으로써 소년의 건전한 육성을 기하려는 </a:t>
            </a:r>
            <a:r>
              <a:rPr lang="ko-KR" altLang="en-US" sz="2700" dirty="0" err="1">
                <a:solidFill>
                  <a:srgbClr val="002060"/>
                </a:solidFill>
                <a:latin typeface="+mn-ea"/>
              </a:rPr>
              <a:t>것”이라는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 목적 아래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1953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 제정되었다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나는 소년법 자체에 대해서는 찬성한다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아직 성장하고있는 잠재력이 많고 선도의 길이 열려 있는 미성년자가 한 순간의 실수나 무지로 한 인생을 망치는 것은 옳지 않다고 생각하기 때문이다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하지만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60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여년이 지난 지금까지도 적용되고 있는 연령의 기준은 낮춰야 한다고 생각한다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청소년의 시민 역량에 대한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IEA ICCS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연구에 따르면 한국 중학교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학년의 민주 시민 역량 지수는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2009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551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점에서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2016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565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점으로 상승되었다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이와 같은 시민 역량 지수면 중학교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학년은 무엇이 잘못되었고 하면 안 되는 행동인지 충분이 인지 가능하고 자제할 수 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이와 같이 청소년의 시민 역량은 해가 지날 수록 증가하고 있는데 그 기준은 아직도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1950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년대에 머물러 있다는 것은 충분히 문제가 있고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그렇기 때문에 현재는 법의 허점을 이용해 사회적으로 문제가 발생하는 것이다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1953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년의 우리나라와 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2020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년의 우리나라는 다른 나라라고 봐도 무방하다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놀라운 경제 발전과 더불어 시민 의식 수준 또한 발전했다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그렇기 때문에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, 60</a:t>
            </a:r>
            <a:r>
              <a:rPr lang="ko-KR" altLang="en-US" sz="2700" dirty="0">
                <a:solidFill>
                  <a:srgbClr val="002060"/>
                </a:solidFill>
                <a:latin typeface="+mn-ea"/>
              </a:rPr>
              <a:t>여년 동안 제자리인 소년법 적용 기준을 낮춰야 한다</a:t>
            </a:r>
            <a:r>
              <a:rPr lang="en-US" altLang="ko-KR" sz="27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27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3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발표와 토론의 실제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37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400" dirty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온라인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오프라인 발표와 토론 준비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 err="1">
                <a:solidFill>
                  <a:srgbClr val="002060"/>
                </a:solidFill>
                <a:latin typeface="+mn-ea"/>
              </a:rPr>
              <a:t>토론문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 작성법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발표와 토론 진행 방식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토론문</a:t>
            </a:r>
            <a:r>
              <a:rPr lang="ko-KR" altLang="en-US" dirty="0"/>
              <a:t> 작성법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비판적 읽기의 방법 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가지를 기준으로 </a:t>
            </a:r>
            <a:r>
              <a:rPr lang="ko-KR" altLang="en-US" sz="2000" u="sng" dirty="0" err="1">
                <a:solidFill>
                  <a:srgbClr val="0000FF"/>
                </a:solidFill>
                <a:latin typeface="+mn-ea"/>
              </a:rPr>
              <a:t>토론문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 작성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u="sng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u="sng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관점이나 주장이 보편타당하고 합리적인가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사회문화적 맥락을 제대로 반영하고 있는가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주장이 일관성이 있고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근거가 적절하고 신뢰할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만한가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타당하지 않은 논리나 표현은 없는가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관점이나 주장에 동의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반대하는가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이유는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algn="just">
              <a:buFontTx/>
              <a:buChar char="-"/>
            </a:pPr>
            <a:endParaRPr lang="en-US" altLang="ko-KR" sz="11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반증 가능성을 고려하면서 논증 내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외적 측면 검토 후 </a:t>
            </a:r>
            <a:r>
              <a:rPr lang="ko-KR" altLang="en-US" sz="2000" u="sng" dirty="0" err="1">
                <a:solidFill>
                  <a:srgbClr val="0000FF"/>
                </a:solidFill>
                <a:latin typeface="+mn-ea"/>
              </a:rPr>
              <a:t>토론문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 작성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왜 이 문제가 중요하다고 생각하는가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주장이 적용되지 않는 예외 상황을 생각해 보았는가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근거는 정확한가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충분한가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유효한가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전제는 진실한가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보편적인가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이유와 주장에 제대로 적용되는가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왜 이 해법이 다른 해법보다 낫다고 생각하는가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해법이 새로운 문제를 유발하지 않는다고 어떻게 확신하는가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>
              <a:buFontTx/>
              <a:buChar char="-"/>
            </a:pPr>
            <a:endParaRPr lang="en-US" altLang="ko-KR" sz="19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토론문</a:t>
            </a:r>
            <a:r>
              <a:rPr lang="ko-KR" altLang="en-US" dirty="0"/>
              <a:t> 작성법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좋은 </a:t>
            </a:r>
            <a:r>
              <a:rPr lang="ko-KR" altLang="en-US" sz="2000" u="sng" dirty="0" err="1">
                <a:solidFill>
                  <a:srgbClr val="0000FF"/>
                </a:solidFill>
                <a:latin typeface="+mn-ea"/>
              </a:rPr>
              <a:t>토론문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u="sng" dirty="0" err="1">
                <a:solidFill>
                  <a:srgbClr val="0000FF"/>
                </a:solidFill>
                <a:latin typeface="+mn-ea"/>
              </a:rPr>
              <a:t>논평문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이란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u="sng" dirty="0">
              <a:solidFill>
                <a:srgbClr val="0000FF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발표문의 핵심적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부수적 내용을 정확히 파악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관점 및 주장에 대한 비판적 검토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 및 사례의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적절성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충실성에 대한 비판적 검토를 기반으로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u="sng" dirty="0">
                <a:solidFill>
                  <a:srgbClr val="0000FF"/>
                </a:solidFill>
                <a:latin typeface="+mn-ea"/>
              </a:rPr>
              <a:t>동의할 경우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다양한 자료를 활용하여 발표문에 대한 의견을 표명하고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 근거를 제시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u="sng" dirty="0">
                <a:solidFill>
                  <a:srgbClr val="0000FF"/>
                </a:solidFill>
                <a:latin typeface="+mn-ea"/>
              </a:rPr>
              <a:t>반대할 경우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반론의 근거를 충실히 제시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u="sng" dirty="0">
                <a:solidFill>
                  <a:srgbClr val="0000FF"/>
                </a:solidFill>
                <a:latin typeface="+mn-ea"/>
              </a:rPr>
              <a:t>다른 관점을 표출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하여 생산적인 토론에 기여할 수도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발표문에 대한 문제 제기 및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비판뿐만이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아니라 궁금한 점도 자유롭게 질문할 수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좋지 않은 토론문은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내용 빈약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반대를 위한 반대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9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48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4095</TotalTime>
  <Words>1791</Words>
  <Application>Microsoft Office PowerPoint</Application>
  <PresentationFormat>화면 슬라이드 쇼(4:3)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글쓰기 실습-논증문 쓰기</vt:lpstr>
      <vt:lpstr>글쓰기 실습-논증문 쓰기</vt:lpstr>
      <vt:lpstr>글쓰기 실습-논증문 쓰기</vt:lpstr>
      <vt:lpstr>글쓰기 실습-논증문 쓰기</vt:lpstr>
      <vt:lpstr>발표와 토론의 실제  </vt:lpstr>
      <vt:lpstr>목 차</vt:lpstr>
      <vt:lpstr>토론문 작성법</vt:lpstr>
      <vt:lpstr>토론문 작성법</vt:lpstr>
      <vt:lpstr>토론문 작성법</vt:lpstr>
      <vt:lpstr>발표와 토론 진행 방식</vt:lpstr>
      <vt:lpstr>발표와 토론 수업 진행 순서</vt:lpstr>
      <vt:lpstr>발표와 토론 수업 진행 순서</vt:lpstr>
      <vt:lpstr>발표와 지정 토론 진행</vt:lpstr>
      <vt:lpstr>자유 토론 진행</vt:lpstr>
      <vt:lpstr>수업 참여에 대한 추가 안내</vt:lpstr>
      <vt:lpstr>발표와 토론 수업 자료</vt:lpstr>
      <vt:lpstr>8주차 강의 안내</vt:lpstr>
      <vt:lpstr>마무리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비판적 읽기와 비평하기</dc:title>
  <dc:creator>DB400T2A</dc:creator>
  <cp:lastModifiedBy>DKU</cp:lastModifiedBy>
  <cp:revision>397</cp:revision>
  <cp:lastPrinted>2019-04-24T13:39:02Z</cp:lastPrinted>
  <dcterms:created xsi:type="dcterms:W3CDTF">2013-02-26T00:12:13Z</dcterms:created>
  <dcterms:modified xsi:type="dcterms:W3CDTF">2020-10-20T15:36:19Z</dcterms:modified>
</cp:coreProperties>
</file>