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6" r:id="rId3"/>
    <p:sldId id="364" r:id="rId4"/>
    <p:sldId id="347" r:id="rId5"/>
    <p:sldId id="365" r:id="rId6"/>
    <p:sldId id="366" r:id="rId7"/>
    <p:sldId id="367" r:id="rId8"/>
    <p:sldId id="368" r:id="rId9"/>
    <p:sldId id="369" r:id="rId10"/>
    <p:sldId id="362" r:id="rId11"/>
    <p:sldId id="354" r:id="rId12"/>
    <p:sldId id="371" r:id="rId13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8A1024"/>
    <a:srgbClr val="006600"/>
    <a:srgbClr val="0066FF"/>
    <a:srgbClr val="008000"/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0D82A-5B60-4196-A6B8-377795F079F3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381-2EA0-4BA6-9D72-4F1B80682E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FA26-5C0D-4ABD-BD92-169F41CC8CB8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1DF29-E786-4346-9EC2-E260BC6996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6E9AC1-1B5F-45F3-9DDE-BE34E95342B0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6E9AC1-1B5F-45F3-9DDE-BE34E95342B0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4005064"/>
            <a:ext cx="7416824" cy="934394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학술적 담화 활동</a:t>
            </a:r>
            <a:r>
              <a:rPr lang="en-US" altLang="ko-KR" b="1" dirty="0">
                <a:latin typeface="+mn-ea"/>
                <a:ea typeface="+mn-ea"/>
              </a:rPr>
              <a:t>-</a:t>
            </a:r>
            <a:r>
              <a:rPr lang="ko-KR" altLang="en-US" b="1" dirty="0">
                <a:latin typeface="+mn-ea"/>
                <a:ea typeface="+mn-ea"/>
              </a:rPr>
              <a:t>발표와 토론 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5157192"/>
            <a:ext cx="6858000" cy="500658"/>
          </a:xfrm>
        </p:spPr>
        <p:txBody>
          <a:bodyPr/>
          <a:lstStyle/>
          <a:p>
            <a:r>
              <a:rPr lang="ko-KR" altLang="en-US" b="1" dirty="0" err="1">
                <a:latin typeface="+mn-ea"/>
                <a:ea typeface="+mn-ea"/>
              </a:rPr>
              <a:t>대학글쓰기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3</a:t>
            </a:r>
            <a:r>
              <a:rPr lang="ko-KR" altLang="en-US" b="1" dirty="0">
                <a:latin typeface="+mn-ea"/>
                <a:ea typeface="+mn-ea"/>
              </a:rPr>
              <a:t>부 제</a:t>
            </a:r>
            <a:r>
              <a:rPr lang="en-US" altLang="ko-KR" b="1" dirty="0">
                <a:latin typeface="+mn-ea"/>
                <a:ea typeface="+mn-ea"/>
              </a:rPr>
              <a:t>1~6</a:t>
            </a:r>
            <a:r>
              <a:rPr lang="ko-KR" altLang="en-US" b="1" dirty="0">
                <a:latin typeface="+mn-ea"/>
                <a:ea typeface="+mn-ea"/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424837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주제별 발표 토론의 의미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주제별 발표와 토론을 통해 다른 가치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다른 관점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다른 대안에 대해 사고할 수 있는 힘을 기를 수 있음 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 </a:t>
            </a:r>
          </a:p>
          <a:p>
            <a:pPr algn="just"/>
            <a:endParaRPr lang="en-US" altLang="ko-KR" sz="2000" dirty="0">
              <a:solidFill>
                <a:srgbClr val="C00000"/>
              </a:solidFill>
              <a:latin typeface="+mn-ea"/>
            </a:endParaRPr>
          </a:p>
          <a:p>
            <a:pPr algn="just"/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좋은 발표와 토론은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rgbClr val="0033CC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33CC"/>
                </a:solidFill>
                <a:latin typeface="+mn-ea"/>
              </a:rPr>
              <a:t>성찰과 소통</a:t>
            </a:r>
            <a:endParaRPr lang="en-US" altLang="ko-KR" sz="2000" dirty="0">
              <a:solidFill>
                <a:srgbClr val="0033CC"/>
              </a:solidFill>
              <a:latin typeface="+mn-ea"/>
            </a:endParaRPr>
          </a:p>
          <a:p>
            <a:pPr lvl="1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주체적으로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성찰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할 수 있는 기회를 마련해 준다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자신 또는 상대방의 생각과 삶을 대하는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태도를 변화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시킨다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>
              <a:buFontTx/>
              <a:buChar char="-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33CC"/>
                </a:solidFill>
                <a:latin typeface="+mn-ea"/>
              </a:rPr>
              <a:t>발견과 참여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공감과 비판을 통해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새로운 관점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으로 세상을 바라보게 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우리 사회의 문제를 함께 고민하고 </a:t>
            </a:r>
            <a:r>
              <a:rPr lang="ko-KR" altLang="en-US" sz="1800" u="sng" dirty="0">
                <a:solidFill>
                  <a:srgbClr val="002060"/>
                </a:solidFill>
                <a:latin typeface="+mn-ea"/>
              </a:rPr>
              <a:t>실천적 대안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을 모색하게 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60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조별 활동 진행 상황 제출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각 조원은 조장 이메일로 연락처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전화번호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를 알려줌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각 조장은 조원들의 연락처를 수합하여 모두에게 연락함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조장의 주도 하에 온라인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다양한 방법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으로 조별 활동 시작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조장은 조별 활동 진행 상황을 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9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월 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25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일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금</a:t>
            </a:r>
            <a:r>
              <a:rPr lang="en-US" altLang="ko-KR" sz="2000" u="sng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2000" u="sng" dirty="0">
                <a:solidFill>
                  <a:srgbClr val="0000FF"/>
                </a:solidFill>
                <a:latin typeface="+mn-ea"/>
              </a:rPr>
              <a:t>까지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교수 이메일로 제출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조별 활동 진행 결과 제출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조원 연락처 정리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조장이 조원 참석 확인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발표 주제 구체화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주제에 대한 자료조사 및 발표문 작성 관련 의견 수합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A4 1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쪽에 정리하여 제출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자유롭게 기술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유의 사항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기존 자료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책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논문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보고서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통계자료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신문기사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동영상 등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참고하되 반드시 출처 명시</a:t>
            </a:r>
          </a:p>
          <a:p>
            <a:pPr algn="just">
              <a:lnSpc>
                <a:spcPct val="120000"/>
              </a:lnSpc>
            </a:pP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발표문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지정 토론문을 기한 내에 보내지 않을 경우 감점 있음</a:t>
            </a:r>
            <a:endParaRPr lang="en-US" altLang="ko-KR" sz="2000" dirty="0">
              <a:solidFill>
                <a:srgbClr val="C00000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발표 점수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조별 활동에 참여한 모든 조원이 같은 점수를 받는 것이 가장 이상적일 것이나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토론 참여의 적극성에 따라 가점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감점할 수 있음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또한 조원 모두 특정 조원의 기여도에 불만이 있을 경우 점수를 조정할 수 있음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조별 활동 중 생기는 문제는 언제든 교수에게 상의해서 합리적으로 해결할 수 있도록 협조 바람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발표문 초고를 작성해서 미리 보내면 언제든 피드백을 받을 수 있으니 발표문 작성을 서둘러 주기 바람</a:t>
            </a:r>
          </a:p>
          <a:p>
            <a:pPr lvl="1" algn="just" fontAlgn="base"/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456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목 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z="2400" dirty="0">
              <a:solidFill>
                <a:srgbClr val="0000FF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학술적 담화 활동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-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발표와 토론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 lvl="1">
              <a:buFontTx/>
              <a:buChar char="-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발표와 토론 진행 방식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lvl="1">
              <a:buFontTx/>
              <a:buChar char="-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발표와 토론 주제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lvl="1">
              <a:buFontTx/>
              <a:buChar char="-"/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발표 조원 구성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lvl="1">
              <a:buFontTx/>
              <a:buChar char="-"/>
            </a:pP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33CC"/>
                </a:solidFill>
                <a:latin typeface="+mn-ea"/>
              </a:rPr>
              <a:t>조별 활동 진행 결과 제출 안내</a:t>
            </a:r>
            <a:endParaRPr lang="en-US" altLang="ko-KR" sz="2000" dirty="0">
              <a:solidFill>
                <a:srgbClr val="0033CC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학술적 담화 활동의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1. </a:t>
            </a:r>
            <a:r>
              <a:rPr lang="ko-KR" altLang="en-US" sz="1700" u="sng" dirty="0">
                <a:solidFill>
                  <a:srgbClr val="0000FF"/>
                </a:solidFill>
                <a:latin typeface="+mn-ea"/>
              </a:rPr>
              <a:t>학술적 담화 활동</a:t>
            </a:r>
            <a:r>
              <a:rPr lang="en-US" altLang="ko-KR" sz="1700" u="sng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700" u="sng" dirty="0">
                <a:solidFill>
                  <a:srgbClr val="0000FF"/>
                </a:solidFill>
                <a:latin typeface="+mn-ea"/>
              </a:rPr>
              <a:t>발표와 토론</a:t>
            </a:r>
            <a:r>
              <a:rPr lang="en-US" altLang="ko-KR" sz="1700" u="sng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700" dirty="0">
                <a:solidFill>
                  <a:srgbClr val="0000FF"/>
                </a:solidFill>
                <a:latin typeface="+mn-ea"/>
              </a:rPr>
              <a:t>은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비판적ㆍ논리적ㆍ창의적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사고력을 배양하고 그에 부합하는 표현력을 향상시키는 데 매우 유용한 방법이다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0" indent="0" algn="just">
              <a:buNone/>
            </a:pP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2. </a:t>
            </a:r>
            <a:r>
              <a:rPr lang="ko-KR" altLang="en-US" sz="1700" u="sng" dirty="0">
                <a:solidFill>
                  <a:srgbClr val="0000FF"/>
                </a:solidFill>
                <a:latin typeface="+mn-ea"/>
              </a:rPr>
              <a:t>글쓰기는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주제를 정하고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관련 자료를 찾아 분석하고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주제에 대한 자신의 생각을 정립하고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주장을 정당화하면서 문제를 해결해 나가는 과정이다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이 과정에서 정보를 처리하고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사고를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조직화하며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문제를 창의적으로 해결해 나가는 능력을 갖추게 되는데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이는 모든 학문 활동의 근간이 된다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marL="0" indent="0" algn="just">
              <a:buNone/>
            </a:pP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3. </a:t>
            </a:r>
            <a:r>
              <a:rPr lang="ko-KR" altLang="en-US" sz="1700" u="sng" dirty="0">
                <a:solidFill>
                  <a:srgbClr val="0000FF"/>
                </a:solidFill>
                <a:latin typeface="+mn-ea"/>
              </a:rPr>
              <a:t>인문학적 글쓰기는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 자신이 </a:t>
            </a:r>
            <a:r>
              <a:rPr lang="ko-KR" altLang="en-US" sz="1700" dirty="0" err="1">
                <a:solidFill>
                  <a:srgbClr val="002060"/>
                </a:solidFill>
                <a:latin typeface="+mn-ea"/>
              </a:rPr>
              <a:t>누구이고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세계와 어떤 관계를 맺어야 하는지를 성찰하는 기회를 제공하여 자신과 사회가 더 나은 방향으로 나아가도록 하는 데 기여한다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 5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가지의 대주제 아래 소주제를 구체적으로 탐구해 가는 과정을 통해 인간과 세계에 대한 인식의 지평을 넓힐 수 있을 것이다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0" indent="0" algn="just">
              <a:buNone/>
            </a:pP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4. </a:t>
            </a:r>
            <a:r>
              <a:rPr lang="ko-KR" altLang="en-US" sz="1700" u="sng" dirty="0">
                <a:solidFill>
                  <a:srgbClr val="0000FF"/>
                </a:solidFill>
                <a:latin typeface="+mn-ea"/>
              </a:rPr>
              <a:t>독자를 설득하고 독자의 공감을 이끌어내기 위해서는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주제에 대한 비판적 분석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타당한 근거 자료 제시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합리적이고 논리적인 사고의 전개를 통해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독창적인 결론에 도달해야 한다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0" indent="0" algn="just">
              <a:buNone/>
            </a:pP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5.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각자 나름대로 도달한 결론을 놓고 우리는 </a:t>
            </a:r>
            <a:r>
              <a:rPr lang="ko-KR" altLang="en-US" sz="1700" u="sng" dirty="0">
                <a:solidFill>
                  <a:srgbClr val="0000FF"/>
                </a:solidFill>
                <a:latin typeface="+mn-ea"/>
              </a:rPr>
              <a:t>자유롭게 발표하고 토론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할 것이다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이 과정에서 우리는 자신과 동료들의 사고와 표현의 방법에 대해 되돌아보게 될 것이고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그럼으로써 한 단계 더 성장할 수 있을 것이다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이것이 우리가 대학에서 함께 읽고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함께 생각하고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700" dirty="0">
                <a:solidFill>
                  <a:srgbClr val="002060"/>
                </a:solidFill>
                <a:latin typeface="+mn-ea"/>
              </a:rPr>
              <a:t>글을 쓰는 이유이다</a:t>
            </a:r>
            <a:r>
              <a:rPr lang="en-US" altLang="ko-KR" sz="170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7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033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발표문 및 </a:t>
            </a:r>
            <a:r>
              <a:rPr lang="ko-KR" altLang="en-US" dirty="0" err="1"/>
              <a:t>토론문</a:t>
            </a:r>
            <a:r>
              <a:rPr lang="ko-KR" altLang="en-US" dirty="0"/>
              <a:t> 제출 방식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조별 발표문</a:t>
            </a:r>
            <a:endParaRPr lang="en-US" altLang="ko-KR" sz="1000" dirty="0">
              <a:solidFill>
                <a:srgbClr val="0033CC"/>
              </a:solidFill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모든 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(1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~10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는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월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16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일까지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금요일 밤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12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교수에게 발표문 제출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조장이 대표로 이메일로 제출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발표문 작성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주제와 관련된 정보나 자료를 수집한 뒤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자신의 견해나 주장을 논리적으로 전개한 학술에세이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개별 </a:t>
            </a:r>
            <a:r>
              <a:rPr lang="ko-KR" altLang="en-US" sz="2200" dirty="0" err="1">
                <a:solidFill>
                  <a:srgbClr val="C00000"/>
                </a:solidFill>
                <a:latin typeface="+mn-ea"/>
              </a:rPr>
              <a:t>토론문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완성된 발표문을 보고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이러닝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강의콘텐츠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업로드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개별적으로 토론문을 작성하여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월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23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일까지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금요일 밤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12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이메일로 제출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개별 발송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sz="1800" dirty="0" err="1">
                <a:solidFill>
                  <a:srgbClr val="0070C0"/>
                </a:solidFill>
                <a:latin typeface="+mn-ea"/>
              </a:rPr>
              <a:t>토론문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 작성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발표문을 분석적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비판적으로 읽고 발표자의 관점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주장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논의 전개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표현 등에 대한 질문 및 반론 제시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000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발표문과 토론문의 편집 형식 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:</a:t>
            </a:r>
          </a:p>
          <a:p>
            <a:pPr marL="274320" lvl="1" indent="0" algn="just">
              <a:lnSpc>
                <a:spcPct val="110000"/>
              </a:lnSpc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글자체 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함초롬바탕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글자 포인트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11.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줄 간격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170.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단락 들여쓰기 적용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lvl="1" algn="just">
              <a:lnSpc>
                <a:spcPct val="110000"/>
              </a:lnSpc>
              <a:buFontTx/>
              <a:buChar char="-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분량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발표문은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A4 3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지정 토론문의 분량은 제한 없음</a:t>
            </a:r>
          </a:p>
          <a:p>
            <a:pPr marL="731520" lvl="1" indent="-457200" algn="just">
              <a:buFont typeface="+mj-lt"/>
              <a:buAutoNum type="arabicPeriod"/>
            </a:pP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8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발표와 토론 진행 순서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발표는 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조부터 시작하고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토론은 </a:t>
            </a:r>
            <a:r>
              <a:rPr lang="en-US" altLang="ko-KR" sz="2200" dirty="0">
                <a:solidFill>
                  <a:srgbClr val="002060"/>
                </a:solidFill>
                <a:latin typeface="+mn-ea"/>
              </a:rPr>
              <a:t>6</a:t>
            </a:r>
            <a:r>
              <a:rPr lang="ko-KR" altLang="en-US" sz="2200" dirty="0">
                <a:solidFill>
                  <a:srgbClr val="002060"/>
                </a:solidFill>
                <a:latin typeface="+mn-ea"/>
              </a:rPr>
              <a:t>조부터 시작함</a:t>
            </a:r>
            <a:endParaRPr lang="en-US" altLang="ko-KR" sz="22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-6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2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-7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3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-8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4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-9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5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-10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조가 서로 발표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토론을 진행함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00000"/>
              </a:lnSpc>
            </a:pP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 lvl="1" algn="just">
              <a:lnSpc>
                <a:spcPct val="10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8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주차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차시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1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발표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6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토론  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| 2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차시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2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발표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7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토론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lvl="1" algn="just">
              <a:lnSpc>
                <a:spcPct val="10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9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주차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차시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3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발표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8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토론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| 2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차시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4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발표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9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토론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lvl="1" algn="just">
              <a:lnSpc>
                <a:spcPct val="10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주차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차시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5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발표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10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토론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| 2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차시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6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발표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1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토론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lvl="1" algn="just">
              <a:lnSpc>
                <a:spcPct val="10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11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주차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차시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7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발표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2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토론 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| 2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차시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8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발표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3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토론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lvl="1" algn="just">
              <a:lnSpc>
                <a:spcPct val="100000"/>
              </a:lnSpc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12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주차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차시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9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발표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4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토론 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| 2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차시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10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발표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5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조 토론</a:t>
            </a:r>
          </a:p>
          <a:p>
            <a:pPr lvl="1" algn="just">
              <a:buFontTx/>
              <a:buChar char="-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8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주차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차시에는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조와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6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조가 작성한 발표문과 토론문을 토대로 발표 토론을 진행함</a:t>
            </a:r>
          </a:p>
          <a:p>
            <a:pPr lvl="1">
              <a:buFontTx/>
              <a:buChar char="-"/>
            </a:pPr>
            <a:endParaRPr lang="ko-KR" altLang="en-US" sz="1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334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발표와 토론 수업 진행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200" dirty="0" err="1">
                <a:solidFill>
                  <a:srgbClr val="C00000"/>
                </a:solidFill>
                <a:latin typeface="+mn-ea"/>
              </a:rPr>
              <a:t>발표조</a:t>
            </a:r>
            <a:endParaRPr lang="en-US" altLang="ko-KR" sz="1000" dirty="0">
              <a:solidFill>
                <a:srgbClr val="0033CC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발표조는 준비한 발표문을 읽는 방식으로 발표를 진행함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효율적인 내용 전달을 위해 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PPT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자료를 준비할 수 있음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n-US" altLang="ko-KR" sz="10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200" dirty="0" err="1">
                <a:solidFill>
                  <a:srgbClr val="C00000"/>
                </a:solidFill>
                <a:latin typeface="+mn-ea"/>
              </a:rPr>
              <a:t>토론조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토론조는 각자 본인이 준비한 토론문을 읽는 방식으로 토론을 진행함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발표 내용의 사실 확인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의문 제기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반론 등 자유롭게 준비하면 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algn="just"/>
            <a:endParaRPr lang="en-US" altLang="ko-KR" sz="1000" dirty="0">
              <a:solidFill>
                <a:srgbClr val="C00000"/>
              </a:solidFill>
              <a:latin typeface="+mn-ea"/>
            </a:endParaRPr>
          </a:p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발표와 토론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자유토론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발표조의 발표가 끝난 후 토론조는 한 명씩 순차적으로 토론을 진행함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첫 번째 토론자의 질문에 대한 발표조의 답변을 듣고 다음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토톤자의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질문에 대한 답변을 듣는 방식으로 진행함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토론조의 토론과 발표조의 답변이 모두 끝나면 자유토론을 진행함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자유토론은 청중들이 발표자와 토론자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누구에게라도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질문할 수 있음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자유 토론에 적극적으로 참여한 학생에게 참여도 점수 만점을 부여함 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11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발표와 토론 주제 안내</a:t>
            </a:r>
            <a:r>
              <a:rPr lang="en-US" altLang="ko-KR" dirty="0"/>
              <a:t>(1-4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제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장 어떻게 살 것인가</a:t>
            </a:r>
            <a:endParaRPr lang="en-US" altLang="ko-KR" sz="1000" dirty="0">
              <a:solidFill>
                <a:srgbClr val="0033CC"/>
              </a:solidFill>
              <a:latin typeface="+mn-ea"/>
            </a:endParaRPr>
          </a:p>
          <a:p>
            <a:pPr lvl="1" algn="just" fontAlgn="base"/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조 주제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인간은 집단적 가치와 개인적 가치 사이에서 갈등을 겪기도 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또 인간은 집단 속에서 자신의 목소리를 드러내기보다는 무언의 동조자로 살아가기도 한다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역사나 사회 현실 속에서 구체적 사례를 찾아 분석하고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과연 어떻게 살아야 하는지에 대한 견해를 주장과 근거를 갖춰 제시 </a:t>
            </a:r>
          </a:p>
          <a:p>
            <a:pPr lvl="1" algn="just" fontAlgn="base"/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2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조 주제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우리 사회에는 공동체를 올바른 방향으로 이끌기 위해 헌신적으로 노력하는 개인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단체들이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주목할 만한 개인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단체의 활동을 구체적으로 조사하여 이들이 지향하는 가치와 삶에 대해 논평하고 더 나은 방향을 제시  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제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2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장 어떻게 타자와 함께 것인가</a:t>
            </a:r>
            <a:endParaRPr lang="en-US" altLang="ko-KR" sz="1000" dirty="0">
              <a:solidFill>
                <a:srgbClr val="0033CC"/>
              </a:solidFill>
              <a:latin typeface="+mn-ea"/>
            </a:endParaRPr>
          </a:p>
          <a:p>
            <a:pPr lvl="1" algn="just" fontAlgn="base"/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3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조 주제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우리가 속해 있는 사회공동체 안에는 ‘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다수자’와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‘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소수자’가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나 또는 우리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세대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가 사회적 소수자였을 때의 경험을 바탕으로 다수자와 소수자의 공존 방법을 구체적으로 제시 </a:t>
            </a:r>
          </a:p>
          <a:p>
            <a:pPr lvl="1" algn="just" fontAlgn="base"/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4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조 주제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소수자의 유형 중 ‘최근 새롭게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부상’한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소수자 유형을 대상으로 해당 소수자에 대한 변명과 비판을 아울러 제기하고 공존 방법을 구체적으로 제시 </a:t>
            </a:r>
          </a:p>
        </p:txBody>
      </p:sp>
    </p:spTree>
    <p:extLst>
      <p:ext uri="{BB962C8B-B14F-4D97-AF65-F5344CB8AC3E}">
        <p14:creationId xmlns:p14="http://schemas.microsoft.com/office/powerpoint/2010/main" val="309856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발표와 토론 주제 안내</a:t>
            </a:r>
            <a:r>
              <a:rPr lang="en-US" altLang="ko-KR" dirty="0"/>
              <a:t>(5-8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제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3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장 교육이란 무엇이고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무엇을 할 수 있는가</a:t>
            </a:r>
            <a:endParaRPr lang="en-US" altLang="ko-KR" sz="2400" dirty="0">
              <a:solidFill>
                <a:srgbClr val="0033CC"/>
              </a:solidFill>
              <a:latin typeface="+mn-ea"/>
            </a:endParaRPr>
          </a:p>
          <a:p>
            <a:pPr lvl="1" algn="just" fontAlgn="base">
              <a:lnSpc>
                <a:spcPct val="120000"/>
              </a:lnSpc>
            </a:pPr>
            <a:r>
              <a:rPr lang="en-US" altLang="ko-KR" sz="1900" dirty="0">
                <a:solidFill>
                  <a:srgbClr val="0000FF"/>
                </a:solidFill>
                <a:latin typeface="+mn-ea"/>
              </a:rPr>
              <a:t>5</a:t>
            </a:r>
            <a:r>
              <a:rPr lang="ko-KR" altLang="en-US" sz="1900" dirty="0">
                <a:solidFill>
                  <a:srgbClr val="0000FF"/>
                </a:solidFill>
                <a:latin typeface="+mn-ea"/>
              </a:rPr>
              <a:t>조 주제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‘대학과 대학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교육’의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기능과 가치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사회적 시선 등은 과거와 많이 달라졌다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과거 ‘대학과 대학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교육’의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기능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가치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사회적 역할 등에 대한 분석을 토대로 현재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대학과 대학 교육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이 나아갈 방향과 방법 제시 </a:t>
            </a:r>
          </a:p>
          <a:p>
            <a:pPr lvl="1" algn="just" fontAlgn="base">
              <a:lnSpc>
                <a:spcPct val="120000"/>
              </a:lnSpc>
            </a:pPr>
            <a:r>
              <a:rPr lang="en-US" altLang="ko-KR" sz="1900" dirty="0">
                <a:solidFill>
                  <a:srgbClr val="0000FF"/>
                </a:solidFill>
                <a:latin typeface="+mn-ea"/>
              </a:rPr>
              <a:t>6</a:t>
            </a:r>
            <a:r>
              <a:rPr lang="ko-KR" altLang="en-US" sz="1900" dirty="0">
                <a:solidFill>
                  <a:srgbClr val="0000FF"/>
                </a:solidFill>
                <a:latin typeface="+mn-ea"/>
              </a:rPr>
              <a:t>조 주제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‘교육은 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A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를 실현할 수 있는가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?’ A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는 우리 사회가 당면한 문제들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정의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차별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혐오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자본주의의 모순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정치 개혁 등등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중 하나로 선택하고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A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의 문제 상황을 구체적으로 분석하여 이를 해결하기 위한 구체적인 방안 제시 </a:t>
            </a:r>
          </a:p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제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4</a:t>
            </a:r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장 미래를 어떻게 대비할 것인가</a:t>
            </a:r>
            <a:r>
              <a:rPr lang="en-US" altLang="ko-KR" sz="19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C00000"/>
                </a:solidFill>
                <a:latin typeface="+mn-ea"/>
              </a:rPr>
              <a:t>제</a:t>
            </a:r>
            <a:r>
              <a:rPr lang="en-US" altLang="ko-KR" sz="1900" dirty="0">
                <a:solidFill>
                  <a:srgbClr val="C00000"/>
                </a:solidFill>
                <a:latin typeface="+mn-ea"/>
              </a:rPr>
              <a:t>6</a:t>
            </a:r>
            <a:r>
              <a:rPr lang="ko-KR" altLang="en-US" sz="1900" dirty="0">
                <a:solidFill>
                  <a:srgbClr val="C00000"/>
                </a:solidFill>
                <a:latin typeface="+mn-ea"/>
              </a:rPr>
              <a:t>장 인간과 자연의 공존</a:t>
            </a:r>
            <a:r>
              <a:rPr lang="en-US" altLang="ko-KR" sz="1900" dirty="0">
                <a:solidFill>
                  <a:srgbClr val="C00000"/>
                </a:solidFill>
                <a:latin typeface="+mn-ea"/>
              </a:rPr>
              <a:t>)</a:t>
            </a:r>
            <a:endParaRPr lang="en-US" altLang="ko-KR" sz="1900" dirty="0">
              <a:solidFill>
                <a:srgbClr val="0033CC"/>
              </a:solidFill>
              <a:latin typeface="+mn-ea"/>
            </a:endParaRPr>
          </a:p>
          <a:p>
            <a:pPr lvl="1" algn="just" fontAlgn="base">
              <a:lnSpc>
                <a:spcPct val="110000"/>
              </a:lnSpc>
            </a:pPr>
            <a:r>
              <a:rPr lang="en-US" altLang="ko-KR" sz="1900" dirty="0">
                <a:solidFill>
                  <a:srgbClr val="0000FF"/>
                </a:solidFill>
                <a:latin typeface="+mn-ea"/>
              </a:rPr>
              <a:t>7</a:t>
            </a:r>
            <a:r>
              <a:rPr lang="ko-KR" altLang="en-US" sz="1900" dirty="0">
                <a:solidFill>
                  <a:srgbClr val="0000FF"/>
                </a:solidFill>
                <a:latin typeface="+mn-ea"/>
              </a:rPr>
              <a:t>조 주제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과학기술의 발달과 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A(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윤리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인간성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창의성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프라이버시 등등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와의 상관관계를 다양하고 구체적인 사례를 들어 비판적으로 검토하고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과학기술의 발전 과정에서 미래에 어떻게 대비할 것인지에 대한 창의적 방안 제시 </a:t>
            </a:r>
          </a:p>
          <a:p>
            <a:pPr lvl="1" algn="just" fontAlgn="base">
              <a:lnSpc>
                <a:spcPct val="110000"/>
              </a:lnSpc>
            </a:pPr>
            <a:r>
              <a:rPr lang="en-US" altLang="ko-KR" sz="1900" dirty="0">
                <a:solidFill>
                  <a:srgbClr val="0000FF"/>
                </a:solidFill>
                <a:latin typeface="+mn-ea"/>
              </a:rPr>
              <a:t>8</a:t>
            </a:r>
            <a:r>
              <a:rPr lang="ko-KR" altLang="en-US" sz="1900" dirty="0">
                <a:solidFill>
                  <a:srgbClr val="0000FF"/>
                </a:solidFill>
                <a:latin typeface="+mn-ea"/>
              </a:rPr>
              <a:t>조 주제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‘과학적 진보와 자연의 </a:t>
            </a:r>
            <a:r>
              <a:rPr lang="ko-KR" altLang="en-US" sz="1900" dirty="0" err="1">
                <a:solidFill>
                  <a:srgbClr val="002060"/>
                </a:solidFill>
                <a:latin typeface="+mn-ea"/>
              </a:rPr>
              <a:t>갈등’이라는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주제로 다룰 만한 사건이나 작품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소설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영화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다큐 등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을 찾아 구체적으로 분석한 후 더 나은 미래를 위해 인간과 과학은 무엇을 어떻게 해야 하는지 구체적이고 창의적인 방안 제시</a:t>
            </a:r>
          </a:p>
        </p:txBody>
      </p:sp>
    </p:spTree>
    <p:extLst>
      <p:ext uri="{BB962C8B-B14F-4D97-AF65-F5344CB8AC3E}">
        <p14:creationId xmlns:p14="http://schemas.microsoft.com/office/powerpoint/2010/main" val="245838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발표와 토론 주제 안내</a:t>
            </a:r>
            <a:r>
              <a:rPr lang="en-US" altLang="ko-KR" dirty="0"/>
              <a:t>(9-10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제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5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장 대중문화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광고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 어떻게 볼 것인가 </a:t>
            </a:r>
            <a:endParaRPr lang="en-US" altLang="ko-KR" sz="2200" dirty="0">
              <a:solidFill>
                <a:srgbClr val="0033CC"/>
              </a:solidFill>
              <a:latin typeface="+mn-ea"/>
            </a:endParaRPr>
          </a:p>
          <a:p>
            <a:pPr lvl="1" algn="just" fontAlgn="base"/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9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조 주제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최근 유행하는 대중문화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광고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영화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연극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드라마 등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중 주목할 만한 현상이 있다면 무엇이고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그것이 지니는 사회문화적 의미는 무엇인지 비판적으로 검토 후 앞으로의 전망을 포함한 대안 제시 </a:t>
            </a:r>
          </a:p>
          <a:p>
            <a:pPr lvl="1" algn="just" fontAlgn="base"/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조 주제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한 세대 전에 비해 우리의 삶과 문화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의식주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소통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소비 등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는 매우 빠른 속도로 변화했다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구체적으로 삶과 문화가 어떻게 변화했고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 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그 변화의 원인은 무엇이며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이러한 변화에 우리는 어떻게 대응해 나가야 하는지에 대한 견해 제시 </a:t>
            </a:r>
          </a:p>
          <a:p>
            <a:pPr lvl="1" algn="just" fontAlgn="base"/>
            <a:endParaRPr lang="en-US" altLang="ko-KR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1850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3180</TotalTime>
  <Words>1388</Words>
  <Application>Microsoft Office PowerPoint</Application>
  <PresentationFormat>화면 슬라이드 쇼(4:3)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학술적 담화 활동-발표와 토론  </vt:lpstr>
      <vt:lpstr>목 차</vt:lpstr>
      <vt:lpstr>학술적 담화 활동의 목적</vt:lpstr>
      <vt:lpstr>발표문 및 토론문 제출 방식</vt:lpstr>
      <vt:lpstr>발표와 토론 진행 순서</vt:lpstr>
      <vt:lpstr>발표와 토론 수업 진행</vt:lpstr>
      <vt:lpstr>발표와 토론 주제 안내(1-4조)</vt:lpstr>
      <vt:lpstr>발표와 토론 주제 안내(5-8조)</vt:lpstr>
      <vt:lpstr>발표와 토론 주제 안내(9-10조)</vt:lpstr>
      <vt:lpstr>주제별 발표 토론의 의미</vt:lpstr>
      <vt:lpstr>조별 활동 진행 상황 제출</vt:lpstr>
      <vt:lpstr>유의 사항</vt:lpstr>
    </vt:vector>
  </TitlesOfParts>
  <Company>FONS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비판적 읽기와 비평하기</dc:title>
  <dc:creator>DB400T2A</dc:creator>
  <cp:lastModifiedBy>DKU</cp:lastModifiedBy>
  <cp:revision>349</cp:revision>
  <cp:lastPrinted>2019-04-24T13:39:02Z</cp:lastPrinted>
  <dcterms:created xsi:type="dcterms:W3CDTF">2013-02-26T00:12:13Z</dcterms:created>
  <dcterms:modified xsi:type="dcterms:W3CDTF">2020-09-10T05:44:31Z</dcterms:modified>
</cp:coreProperties>
</file>