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5" r:id="rId3"/>
    <p:sldId id="346" r:id="rId4"/>
    <p:sldId id="305" r:id="rId5"/>
    <p:sldId id="322" r:id="rId6"/>
    <p:sldId id="323" r:id="rId7"/>
    <p:sldId id="313" r:id="rId8"/>
    <p:sldId id="325" r:id="rId9"/>
    <p:sldId id="292" r:id="rId10"/>
    <p:sldId id="327" r:id="rId11"/>
    <p:sldId id="326" r:id="rId12"/>
    <p:sldId id="324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5" r:id="rId25"/>
    <p:sldId id="34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FD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2" autoAdjust="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D9F4-5765-4E12-95F9-7CADE838291A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D1F85-C014-4377-AFF4-4B27BF68B6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대학글쓰기와</a:t>
            </a:r>
            <a:r>
              <a:rPr lang="ko-KR" altLang="en-US" b="1" dirty="0">
                <a:latin typeface="+mn-ea"/>
                <a:ea typeface="+mn-ea"/>
              </a:rPr>
              <a:t> 전제들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기존의 주장과 다른 새로운 주장의 예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16-17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고대 이집트 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왕조의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 파라오 투탕카멘의 사망 원인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1400" dirty="0"/>
          </a:p>
          <a:p>
            <a:pPr marL="274320" lvl="1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1. 2002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투탕카멘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타살설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  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1968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X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촬영으로 확인한 두개골 손상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2. 2005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말라리아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감염설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  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CT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촬영으로 무릎 골절 이후 말라리아 감염 합병증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3. 2007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전차에서 떨어져서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후유증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으로 사망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  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2005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년의 증거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4. 2010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근친 결혼으로 인한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유전병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으로 사망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  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CT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촬영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+DNA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분석 결과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유전병인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내반족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기형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겸상적혈구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질환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여성의 골반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유전적 언청이 증상 확인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4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새로운 방법 혹은 시각의 예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17-18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16~17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세기 과학사의 획기적 전환 중 하나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운동에 대한 관념 변화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6A745-688B-4B49-AC2A-B3217A2DC76A}"/>
              </a:ext>
            </a:extLst>
          </p:cNvPr>
          <p:cNvSpPr txBox="1"/>
          <p:nvPr/>
        </p:nvSpPr>
        <p:spPr>
          <a:xfrm>
            <a:off x="581025" y="2636912"/>
            <a:ext cx="3465782" cy="313932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81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+mn-ea"/>
              </a:rPr>
              <a:t>아리스토텔레스의 운동관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운동은 한 본질이 다른 본질로 변화하는 과정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운동의 이해에서 중요한 것은 변화의 목적 이해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변화의 결과로 가지게 되는 본질 자체가 목적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물체의 운동은 외부의 힘의 작용에 의해 사물의 본질이 변화한 것으로 파악   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D1F01DD-9D7B-412B-910D-C3094D15C9D2}"/>
              </a:ext>
            </a:extLst>
          </p:cNvPr>
          <p:cNvSpPr/>
          <p:nvPr/>
        </p:nvSpPr>
        <p:spPr>
          <a:xfrm>
            <a:off x="4170632" y="3985878"/>
            <a:ext cx="67307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08E7-4601-44C1-8FF2-ADDC1ACC6765}"/>
              </a:ext>
            </a:extLst>
          </p:cNvPr>
          <p:cNvSpPr txBox="1"/>
          <p:nvPr/>
        </p:nvSpPr>
        <p:spPr>
          <a:xfrm>
            <a:off x="4967527" y="2610222"/>
            <a:ext cx="3473659" cy="313932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뉴턴의 운동관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운동 자체를 그 물체의 상태로 봄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우주의 모든 사물은 운동하는 물질 입자로 구성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모든 현상을 물질과 그것의 운동으로 설명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운동과 정지 모두 물체의 상태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상태 변화를 일으키는 원인 파악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운동 제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법칙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42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독창적이고 참신한 글을 쓰려면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?</a:t>
            </a: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글쓰기의 가장 기본은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대상에 대한 새로운 인식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 그것을 바탕으로 한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창의적인 사고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대상을 새롭게 인식한다는 것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새로운 의미와 가치의 발견 </a:t>
            </a:r>
            <a:endParaRPr lang="en-US" altLang="ko-KR" sz="1000" dirty="0">
              <a:solidFill>
                <a:srgbClr val="161FD8"/>
              </a:solidFill>
              <a:latin typeface="+mn-ea"/>
            </a:endParaRP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새로운 사실과 의미를 발견하려면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?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대상이나 현상을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자세하고 꼼꼼하게 관찰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하라</a:t>
            </a: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고정관념 혹은 통념에서 벗어나라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대상이나 현상의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이면을 고려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또 다른 가능성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항상 염두에 두라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질문하고 또 질문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u="sng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다양한 관점과 시각을 전제하고 사물이나 현상을 바라보라</a:t>
            </a:r>
            <a:endParaRPr lang="en-US" altLang="ko-KR" sz="2000" u="sng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91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다르게 말해야 다르게 생각할 수 있다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19-20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창의적으로 사고하려면 새로운 언어 표현을 사용하라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조지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레이코프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언어적 프레임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중요하다고 하면서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다르게 생각하려면 다르게 말해야 한다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.”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고 주장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/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프레임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특정한 언어와 연결되어 연상되는 사고의 체계를 의미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즉 우리가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세상을 바라보는 방식을 형성하는 정신적 구조물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이러한 프레임이 언어를 통해 형성되고 드러남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   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영웅과 악당의 프레임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미혼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기혼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미혼의 이데올로기에 반대하여 만들어진 단어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정치권의 정책 네이밍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161FD8"/>
                </a:solidFill>
                <a:latin typeface="+mn-ea"/>
              </a:rPr>
              <a:t>세상과 사물을 새롭게 해석하려면 다른 개념</a:t>
            </a:r>
            <a:r>
              <a:rPr lang="en-US" altLang="ko-KR" sz="2000" b="1" dirty="0">
                <a:solidFill>
                  <a:srgbClr val="161FD8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161FD8"/>
                </a:solidFill>
                <a:latin typeface="+mn-ea"/>
              </a:rPr>
              <a:t>다른 프레임을 가져야 한다</a:t>
            </a:r>
            <a:r>
              <a:rPr lang="en-US" altLang="ko-KR" sz="2000" b="1" dirty="0">
                <a:solidFill>
                  <a:srgbClr val="161FD8"/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7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다르게 말해야 다르게 생각할 수 있다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21-22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과학적 사고 역시 언어적 표현과 밀접한 관련이 있다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토마스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과학 혁명의 역사는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패러다임 변화의 역사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라고 주장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패러다임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한 시대의 사회 전체가 공유하는 이론이나 방법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문제의식 등의 체계를 의미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즉 특정한 기간 사람들이 사물이나 자연 현상을 해석하는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지배적이고 집단적인 사고의 패턴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  <p:pic>
        <p:nvPicPr>
          <p:cNvPr id="4" name="Picture 4" descr="C:\Users\gaenar\Desktop\빛의 입자설.jpg">
            <a:extLst>
              <a:ext uri="{FF2B5EF4-FFF2-40B4-BE49-F238E27FC236}">
                <a16:creationId xmlns:a16="http://schemas.microsoft.com/office/drawing/2014/main" id="{2F73DC41-2DEE-4EB2-9D9E-8556B281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3700259"/>
            <a:ext cx="2016224" cy="1938541"/>
          </a:xfrm>
          <a:prstGeom prst="rect">
            <a:avLst/>
          </a:prstGeom>
          <a:noFill/>
        </p:spPr>
      </p:pic>
      <p:pic>
        <p:nvPicPr>
          <p:cNvPr id="5" name="Picture 5" descr="C:\Users\gaenar\Desktop\빛의 파동설.jpg">
            <a:extLst>
              <a:ext uri="{FF2B5EF4-FFF2-40B4-BE49-F238E27FC236}">
                <a16:creationId xmlns:a16="http://schemas.microsoft.com/office/drawing/2014/main" id="{99F77DCD-295E-499E-BF6D-8AF927C2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842391"/>
            <a:ext cx="2736304" cy="179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2D35E-CA8F-4919-ABDB-1AB67518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421" y="5863233"/>
            <a:ext cx="19442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chemeClr val="tx2"/>
                </a:solidFill>
              </a:rPr>
              <a:t>빛의 입자설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F4CF081-AAD9-4141-BCBD-0EBC18D5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863233"/>
            <a:ext cx="19442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chemeClr val="tx2"/>
                </a:solidFill>
              </a:rPr>
              <a:t>빛의 파동설</a:t>
            </a:r>
          </a:p>
        </p:txBody>
      </p:sp>
    </p:spTree>
    <p:extLst>
      <p:ext uri="{BB962C8B-B14F-4D97-AF65-F5344CB8AC3E}">
        <p14:creationId xmlns:p14="http://schemas.microsoft.com/office/powerpoint/2010/main" val="319415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소통하기 위해서는 글쓰기 규칙을 지켜야 한다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모든 글은 독자를 전제로 하고 있다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글쓰기는 나의 생각과 감정을 타인과 공유하면 좋겠다는 욕망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나아가 그것들을 인정받고 싶다는 욕망에서 출발한다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글쓰기는 또한 목표 지향적인 것이기도 하다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자신이 원하는 것을 타인에게서 얻기 위해서 쓰는 것이기도 하므로 내가 원하는 것을 얻기 위해서는 내 생각과 감정을 독자에게 정확하게 전달해야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161FD8"/>
                </a:solidFill>
                <a:latin typeface="+mn-ea"/>
              </a:rPr>
              <a:t>저자</a:t>
            </a:r>
            <a:r>
              <a:rPr lang="en-US" altLang="ko-KR" sz="2000" b="1" dirty="0">
                <a:solidFill>
                  <a:srgbClr val="161FD8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161FD8"/>
                </a:solidFill>
                <a:latin typeface="+mn-ea"/>
              </a:rPr>
              <a:t>나</a:t>
            </a:r>
            <a:r>
              <a:rPr lang="en-US" altLang="ko-KR" sz="2000" b="1" dirty="0">
                <a:solidFill>
                  <a:srgbClr val="161FD8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rgbClr val="161FD8"/>
                </a:solidFill>
                <a:latin typeface="+mn-ea"/>
              </a:rPr>
              <a:t>와 독자가 공유하고 있는 글쓰기의 규칙을 지켜야 한다</a:t>
            </a:r>
            <a:r>
              <a:rPr lang="en-US" altLang="ko-KR" sz="2000" b="1" dirty="0">
                <a:solidFill>
                  <a:srgbClr val="161FD8"/>
                </a:solidFill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40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소통을 위한 글쓰기 예시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1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22-23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최재천의 유학 경험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독자의 기대와 글쓰기 규칙의 연관성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 fontAlgn="base">
              <a:buNone/>
            </a:pP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(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전략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)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미국에 처음 유학을 가서 참으로 힘든 경험을 했습니다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문학 소년이랍시고 제 나름대로 닦아온 </a:t>
            </a:r>
            <a:r>
              <a:rPr lang="ko-KR" altLang="en-US" sz="1700" dirty="0">
                <a:solidFill>
                  <a:srgbClr val="C0000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문학적 글쓰기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하고 미국에서 새롭게 배우던 영어로 하는 </a:t>
            </a:r>
            <a:r>
              <a:rPr lang="ko-KR" altLang="en-US" sz="1700" dirty="0">
                <a:solidFill>
                  <a:srgbClr val="C0000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과학적 글쓰기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가 너무나 다른 데서 오는 어려움을 처음에는 정말 어떻게 극복해야 할지 막막해서 고민을 많이 했습니다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u="sng" dirty="0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문학적 글쓰기에서는 결론부터 이야기하면 안 </a:t>
            </a:r>
            <a:r>
              <a:rPr lang="ko-KR" altLang="en-US" sz="1700" u="sng" dirty="0" err="1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되잖아요</a:t>
            </a:r>
            <a:r>
              <a:rPr lang="en-US" altLang="ko-KR" sz="1700" u="sng" dirty="0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감칠맛 나게 잘 끌고 가서 마지막에 클라이맥스로 데려갔다고 내려놓고 뭐 이런 걸 해야 되는데</a:t>
            </a:r>
            <a:r>
              <a:rPr lang="ko-KR" altLang="en-US" sz="17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+mn-ea"/>
              </a:rPr>
              <a:t> </a:t>
            </a:r>
            <a:r>
              <a:rPr lang="ko-KR" altLang="en-US" sz="1700" u="sng" dirty="0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과학은 결론부터 얘기해야 </a:t>
            </a:r>
            <a:r>
              <a:rPr lang="ko-KR" altLang="en-US" sz="1700" u="sng" dirty="0" err="1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하잖아요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그것도 영어로 써야 하는데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이 영어가 가지는 언어의 독특함이 있어요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제가 영어로 글을 쓰면 그 글을 미국에서 처음 사귄 제 친구가 늘 읽어줬어요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한 칠팔 개월을 그렇게 하다가 어느 날 그 친구가 끊임없이 </a:t>
            </a:r>
            <a:r>
              <a:rPr lang="ko-KR" altLang="en-US" sz="17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저한테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 고치라고 지적했던 부분이 안 고쳐지니까 일종의 퍼포먼스를 했는데 그게 </a:t>
            </a:r>
            <a:r>
              <a:rPr lang="ko-KR" altLang="en-US" sz="17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저한테는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 아주 충격적이었어요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제가 준 글을 뒷장부터 거꾸로 정렬해서 </a:t>
            </a:r>
            <a:r>
              <a:rPr lang="ko-KR" altLang="en-US" sz="17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저한테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 그냥 돌려주는 거예요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‘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결론부터 앞에 써라’ </a:t>
            </a:r>
            <a:r>
              <a:rPr lang="ko-KR" altLang="en-US" sz="17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이거죠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(</a:t>
            </a:r>
            <a:r>
              <a:rPr lang="ko-KR" altLang="en-US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후략</a:t>
            </a:r>
            <a:r>
              <a:rPr lang="en-US" altLang="ko-KR" sz="17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)</a:t>
            </a:r>
            <a:endParaRPr lang="ko-KR" altLang="en-US" sz="1700" dirty="0">
              <a:solidFill>
                <a:srgbClr val="002060"/>
              </a:solidFill>
              <a:uFill>
                <a:solidFill>
                  <a:schemeClr val="tx1"/>
                </a:solidFill>
              </a:uFill>
              <a:latin typeface="+mn-ea"/>
            </a:endParaRPr>
          </a:p>
          <a:p>
            <a:pPr algn="r" fontAlgn="base"/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-</a:t>
            </a:r>
            <a:r>
              <a:rPr lang="ko-KR" altLang="en-US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최재천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, ｢</a:t>
            </a:r>
            <a:r>
              <a:rPr lang="ko-KR" altLang="en-US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정확성과 경제성과 우아함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그리고 </a:t>
            </a:r>
            <a:r>
              <a:rPr lang="ko-KR" altLang="en-US" sz="14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치열성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｣, 『</a:t>
            </a:r>
            <a:r>
              <a:rPr lang="ko-KR" altLang="en-US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글쓰기의 최소 원칙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』, </a:t>
            </a:r>
            <a:r>
              <a:rPr lang="ko-KR" altLang="en-US" sz="1400" dirty="0" err="1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룩스문디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, 2008</a:t>
            </a:r>
            <a:r>
              <a:rPr lang="en-US" altLang="ko-KR" sz="16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. </a:t>
            </a:r>
            <a:endParaRPr lang="ko-KR" altLang="en-US" sz="1600" dirty="0">
              <a:solidFill>
                <a:srgbClr val="002060"/>
              </a:solidFill>
              <a:uFill>
                <a:solidFill>
                  <a:schemeClr val="tx1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73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소통을 위한 글쓰기 규칙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구성의 요건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문학적 글쓰기와 과학적 글쓰기의 대비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피라미드형 글쓰기와 </a:t>
            </a:r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역피라미드형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 글쓰기 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_x174449816" descr="EMB00002e284838">
            <a:extLst>
              <a:ext uri="{FF2B5EF4-FFF2-40B4-BE49-F238E27FC236}">
                <a16:creationId xmlns:a16="http://schemas.microsoft.com/office/drawing/2014/main" id="{47F8CF97-F317-45EC-9166-6D8699FA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996952"/>
            <a:ext cx="7488832" cy="273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63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소통을 위한 글쓰기 규칙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구성의 요건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피라미드형 구성과 </a:t>
            </a:r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역피라미드형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 구성 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6FB86A4-1CF4-4DCE-A72E-8333AC83D0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2346" y="2564904"/>
          <a:ext cx="7992888" cy="30243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618157175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400871450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피라미드형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역피라미드형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56522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문학적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과학적 글쓰기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논증적 글쓰기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15499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시간 순서에 따라 인과 관계 전개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결론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주장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을 먼저 쓰고 근거를 뒤에 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5610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삶을 모방함으로 특별한 훈련이 필요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교육과 훈련이 요구됨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3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1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소통을 위한 글쓰기 예시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24-25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marL="274320" lvl="1" indent="0" algn="just" fontAlgn="base">
              <a:buNone/>
            </a:pPr>
            <a:r>
              <a:rPr lang="ko-KR" altLang="en-US" sz="1700" u="sng" dirty="0">
                <a:solidFill>
                  <a:srgbClr val="161FD8"/>
                </a:solidFill>
                <a:latin typeface="+mn-ea"/>
              </a:rPr>
              <a:t>현재 남한은 세계에서도 손꼽히는 공업 강국이 되었지만</a:t>
            </a:r>
            <a:r>
              <a:rPr lang="en-US" altLang="ko-KR" sz="1700" u="sng" dirty="0">
                <a:solidFill>
                  <a:srgbClr val="161FD8"/>
                </a:solidFill>
                <a:latin typeface="+mn-ea"/>
              </a:rPr>
              <a:t>, </a:t>
            </a:r>
            <a:r>
              <a:rPr lang="ko-KR" altLang="en-US" sz="1700" u="sng" dirty="0">
                <a:solidFill>
                  <a:srgbClr val="161FD8"/>
                </a:solidFill>
                <a:latin typeface="+mn-ea"/>
              </a:rPr>
              <a:t>북한은 가난에 시달리고 있다</a:t>
            </a:r>
            <a:r>
              <a:rPr lang="en-US" altLang="ko-KR" sz="1700" u="sng" dirty="0">
                <a:solidFill>
                  <a:srgbClr val="161FD8"/>
                </a:solidFill>
                <a:latin typeface="+mn-ea"/>
              </a:rPr>
              <a:t>. </a:t>
            </a:r>
            <a:r>
              <a:rPr lang="ko-KR" altLang="en-US" sz="1700" u="sng" dirty="0">
                <a:solidFill>
                  <a:srgbClr val="161FD8"/>
                </a:solidFill>
                <a:latin typeface="+mn-ea"/>
              </a:rPr>
              <a:t>남한은 외부 세계와 공격적인 교역에 나서고 외국 기술을 적극적으로 흡수했지만</a:t>
            </a:r>
            <a:r>
              <a:rPr lang="en-US" altLang="ko-KR" sz="1700" u="sng" dirty="0">
                <a:solidFill>
                  <a:srgbClr val="161FD8"/>
                </a:solidFill>
                <a:latin typeface="+mn-ea"/>
              </a:rPr>
              <a:t>, </a:t>
            </a:r>
            <a:r>
              <a:rPr lang="ko-KR" altLang="en-US" sz="1700" u="sng" dirty="0">
                <a:solidFill>
                  <a:srgbClr val="161FD8"/>
                </a:solidFill>
                <a:latin typeface="+mn-ea"/>
              </a:rPr>
              <a:t>북한은 자급자족의 방침을 따랐기 때문이다</a:t>
            </a:r>
            <a:r>
              <a:rPr lang="en-US" altLang="ko-KR" sz="1700" u="sng" dirty="0">
                <a:solidFill>
                  <a:srgbClr val="161FD8"/>
                </a:solidFill>
                <a:latin typeface="+mn-ea"/>
              </a:rPr>
              <a:t>.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남한은 무역을 통해 선진 기술에 대해서 배우고 선진 기술을 사들이는 데 필요한 외화를 벌어들였다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북한도 나름대로 몇 가지 기술적인 업적을 이루어 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 err="1">
                <a:latin typeface="+mn-ea"/>
              </a:rPr>
              <a:t>비날론의</a:t>
            </a:r>
            <a:r>
              <a:rPr lang="ko-KR" altLang="en-US" sz="1700" dirty="0">
                <a:latin typeface="+mn-ea"/>
              </a:rPr>
              <a:t> 대량생산 방법을 개발한 것이 그 한 가지 사례이다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 err="1">
                <a:latin typeface="+mn-ea"/>
              </a:rPr>
              <a:t>비날론은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1939</a:t>
            </a:r>
            <a:r>
              <a:rPr lang="ko-KR" altLang="en-US" sz="1700" dirty="0">
                <a:latin typeface="+mn-ea"/>
              </a:rPr>
              <a:t>년 한국의 과학자가 석회석을 주원료로 하여 개발한 것으로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나일론 이후 두 번째로 개발된 </a:t>
            </a:r>
            <a:r>
              <a:rPr lang="ko-KR" altLang="en-US" sz="1700" dirty="0" err="1">
                <a:latin typeface="+mn-ea"/>
              </a:rPr>
              <a:t>인조섬유였다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이 섬유는 쾌적한 직물을 만드는 데 적합하지 않아 다른 곳에서는 전혀 인기를 얻지 못했지만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북한 사람들은 </a:t>
            </a:r>
            <a:r>
              <a:rPr lang="ko-KR" altLang="en-US" sz="1700" dirty="0" err="1">
                <a:latin typeface="+mn-ea"/>
              </a:rPr>
              <a:t>비날론</a:t>
            </a:r>
            <a:r>
              <a:rPr lang="ko-KR" altLang="en-US" sz="1700" dirty="0">
                <a:latin typeface="+mn-ea"/>
              </a:rPr>
              <a:t> 덕분에 의류 분야에서 자급자족을 할 수 있었다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그러나 개발도상국이 선진 기술을 지속적으로 수입하지 않고 혼자 자체적으로 물건을 개발하는 데에는 한계가 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결국 북한은 기술적인 면에서 볼 때 과거</a:t>
            </a:r>
            <a:r>
              <a:rPr lang="en-US" altLang="ko-KR" sz="1700" dirty="0">
                <a:latin typeface="+mn-ea"/>
              </a:rPr>
              <a:t>-1940</a:t>
            </a:r>
            <a:r>
              <a:rPr lang="ko-KR" altLang="en-US" sz="1700" dirty="0">
                <a:latin typeface="+mn-ea"/>
              </a:rPr>
              <a:t>년대 일본의 기술과 </a:t>
            </a:r>
            <a:r>
              <a:rPr lang="en-US" altLang="ko-KR" sz="1700" dirty="0">
                <a:latin typeface="+mn-ea"/>
              </a:rPr>
              <a:t>1950</a:t>
            </a:r>
            <a:r>
              <a:rPr lang="ko-KR" altLang="en-US" sz="1700" dirty="0">
                <a:latin typeface="+mn-ea"/>
              </a:rPr>
              <a:t>년대 소련의 기술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에 묶여 있고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남한은 세계에서 손꼽히는 역동적인 기술국가 되었다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u="sng" dirty="0">
                <a:solidFill>
                  <a:srgbClr val="161FD8"/>
                </a:solidFill>
                <a:latin typeface="+mn-ea"/>
              </a:rPr>
              <a:t>무역이 경제 발전에 도움이 된다는 것을 입증하는 데 이보다 더 좋은 근거가 있을까</a:t>
            </a:r>
            <a:r>
              <a:rPr lang="en-US" altLang="ko-KR" sz="1700" u="sng" dirty="0">
                <a:solidFill>
                  <a:srgbClr val="161FD8"/>
                </a:solidFill>
                <a:latin typeface="+mn-ea"/>
              </a:rPr>
              <a:t>?</a:t>
            </a:r>
            <a:r>
              <a:rPr lang="en-US" altLang="ko-KR" sz="1700" dirty="0">
                <a:solidFill>
                  <a:srgbClr val="161FD8"/>
                </a:solidFill>
                <a:latin typeface="+mn-ea"/>
              </a:rPr>
              <a:t>  </a:t>
            </a:r>
          </a:p>
          <a:p>
            <a:pPr marL="274320" lvl="1" indent="0" algn="r" fontAlgn="base">
              <a:buNone/>
            </a:pP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장하준</a:t>
            </a:r>
            <a:r>
              <a:rPr lang="en-US" altLang="ko-KR" sz="1400" dirty="0">
                <a:latin typeface="+mn-ea"/>
              </a:rPr>
              <a:t>, , 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『</a:t>
            </a:r>
            <a:r>
              <a:rPr lang="ko-KR" altLang="en-US" sz="1400" dirty="0">
                <a:latin typeface="+mn-ea"/>
              </a:rPr>
              <a:t>나쁜 사마리아인들</a:t>
            </a:r>
            <a:r>
              <a:rPr lang="en-US" altLang="ko-KR" sz="1400" dirty="0">
                <a:latin typeface="+mn-ea"/>
              </a:rPr>
              <a:t>』, </a:t>
            </a:r>
            <a:r>
              <a:rPr lang="ko-KR" altLang="en-US" sz="1400" dirty="0">
                <a:latin typeface="+mn-ea"/>
              </a:rPr>
              <a:t>이순희 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부・키</a:t>
            </a:r>
            <a:r>
              <a:rPr lang="en-US" altLang="ko-KR" sz="1400" dirty="0">
                <a:latin typeface="+mn-ea"/>
              </a:rPr>
              <a:t>, 2009, 129-130</a:t>
            </a:r>
            <a:r>
              <a:rPr lang="ko-KR" altLang="en-US" sz="1400" dirty="0">
                <a:latin typeface="+mn-ea"/>
              </a:rPr>
              <a:t>면</a:t>
            </a:r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>
                <a:solidFill>
                  <a:srgbClr val="002060"/>
                </a:solidFill>
                <a:uFill>
                  <a:solidFill>
                    <a:schemeClr val="tx1"/>
                  </a:solidFill>
                </a:uFill>
                <a:latin typeface="+mn-ea"/>
              </a:rPr>
              <a:t> </a:t>
            </a:r>
            <a:endParaRPr lang="ko-KR" altLang="en-US" sz="1400" dirty="0">
              <a:solidFill>
                <a:srgbClr val="002060"/>
              </a:solidFill>
              <a:uFill>
                <a:solidFill>
                  <a:schemeClr val="tx1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69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 err="1">
                <a:solidFill>
                  <a:srgbClr val="002060"/>
                </a:solidFill>
                <a:latin typeface="+mn-ea"/>
              </a:rPr>
              <a:t>대학글쓰기란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 무엇인가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 err="1">
                <a:solidFill>
                  <a:srgbClr val="002060"/>
                </a:solidFill>
                <a:latin typeface="+mn-ea"/>
              </a:rPr>
              <a:t>대학글쓰기의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 전제들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질문 및 연습문제</a:t>
            </a:r>
            <a:endParaRPr lang="en-US" altLang="ko-KR" sz="240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161FD8"/>
              </a:solidFill>
              <a:latin typeface="+mn-ea"/>
            </a:endParaRPr>
          </a:p>
          <a:p>
            <a:endParaRPr lang="ko-KR" altLang="en-US" sz="24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소통을 위한 글쓰기 규칙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논증적 글쓰기의 구성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논증적 글쓰기에서는 주장을 앞에 적는 두괄식 구성을 취한다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.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문단을 쓸 때에도 마찬가지이다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548640" lvl="2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문단은 주요 논점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즉 문단의 주제를 중심으로 통일되어야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548640" lvl="2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논점은 분명해야 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문단에 있는 모든 문장들은 논점과 연관성을 가지고 있어야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.(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+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뒷받침 근거들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274320" lvl="1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3. 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‘</a:t>
            </a:r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대학글쓰기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의 규칙은 </a:t>
            </a:r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구성원들과의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 소통을 위해 적응하고 따라야 하는 것이다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독자가 기대하는 글을 쓰기 위해 학생들은 요구되는 글쓰기의 규칙을 정확하게 익히고 그것에 맞게 글을 쓰는 연습이 필요하다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89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논증에서 주장은 확률적으로 옳은 것이다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26-27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대학글쓰기는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논증하기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가 중심이다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논증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나의 주장이 옳다는 것을 근거를 제시하면서 증명하는 것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논증의 정점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수학적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과학적 논증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※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수학이나 과학의 명제가 항상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100%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옳은 것이 아니며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계속해서 논쟁을 진행하며 명제를 수정해 나가는 경우가 많다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223-84B0-4FBF-9E24-FD4BA405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147248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논증에서 주장은 확률적으로 옳은 것이다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27-29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명제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),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이론은 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반증 가능성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이 있다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반증 가능성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제안된 과학적 명제나 가설이 실험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또는 관찰로 반증이 될 가능성이 있다는 것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칼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포퍼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『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열린 사회와 그 적들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』(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“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과학의 방법은 차라리 그 이론을 논박할 수 있는 사실들을 탐색한다고 볼 수 있다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이것을 우리는 이론을 시험하는 것이라고 말한다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. –(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중략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)-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이론의 과학성을 구성하는 것은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그 이론을 전복할 수 있는 가능성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혹은 그 이론의 반증 가능성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(falsifiability)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이다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.”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고 주장 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과학 이론은 그것을 뒷받침하는 논거에 의해서가 아니라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반대 증거가 적다는 것이 밝혀질수록 좋은 이론일 가능성이 크다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아인슈타인의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일반상대성이론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도 여전히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반증 가능성이 있는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68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대학글쓰기의</a:t>
            </a:r>
            <a:r>
              <a:rPr lang="ko-KR" altLang="en-US" dirty="0"/>
              <a:t> 전제들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논증에서 주장은 확률적으로 옳은 것이다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27-29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명제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),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이론은 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반증 가능성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이 있다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 algn="just"/>
            <a:endParaRPr lang="en-US" altLang="ko-KR" sz="1000" dirty="0"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칼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포퍼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반증할 수 없는 명제는 과학이 아니다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”</a:t>
            </a:r>
          </a:p>
          <a:p>
            <a:pPr lvl="1" algn="just"/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모든 욕구의 근원에는 성적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리비도가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있다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’(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프로이트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신은 존재한다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’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증명하거나 반박할 수 없는 명제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믿음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(belief)’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반증 가능성은 과학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(science)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과 믿음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(belief)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을 구분하는 중요한 기준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반증가능성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은 과학과 가짜 과학을 구분할 필요성을 환기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과학의 이름으로 근거 없는 주장을 퍼트리거나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맹목적인 믿음을 강요하며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반론과 토론을 원천 봉쇄하는 주장은 가짜 과학일 가능성이 높음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성실한 과학자는 열린 자세를 가지고 다른 </a:t>
            </a:r>
            <a:r>
              <a:rPr lang="ko-KR" altLang="en-US" sz="2000" dirty="0" err="1">
                <a:solidFill>
                  <a:srgbClr val="161FD8"/>
                </a:solidFill>
                <a:latin typeface="+mn-ea"/>
              </a:rPr>
              <a:t>과학자들과의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 토론이나 소통에 적극적인 자세를 취해야 한다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.</a:t>
            </a:r>
            <a:endParaRPr lang="ko-KR" altLang="en-US" sz="2000" u="sng" dirty="0">
              <a:solidFill>
                <a:srgbClr val="161FD8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8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ko-KR" altLang="en-US" sz="2200" dirty="0" err="1">
                <a:solidFill>
                  <a:srgbClr val="0070C0"/>
                </a:solidFill>
                <a:latin typeface="+mn-ea"/>
              </a:rPr>
              <a:t>대학글쓰기의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 핵심은 논증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논증의 성격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논증에서 명제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은 참인지 거짓인지 여전히 논쟁 중이므로 적절하고 충분한 근거를 제시하여 증명해야 한다</a:t>
            </a:r>
            <a:r>
              <a:rPr lang="en-US" altLang="ko-KR" sz="2000" dirty="0">
                <a:solidFill>
                  <a:srgbClr val="161FD8"/>
                </a:solidFill>
                <a:latin typeface="+mn-ea"/>
              </a:rPr>
              <a:t>.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증명하거나 반박할 수 없는 명제는 논증의 대상이 될 수 없다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명제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의 논리성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타당성은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그것을 뒷받침하는 근거에 의해서만이 아니라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반증 가능성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을 통해서도 구성된다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08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질문 및 연습문제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29~30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쪽 연습문제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)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다음 글은 조선 효종의 장인이었던 장유가 쓴 글이다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글에서 알 수 있는 글쓰기의 규칙은 무엇인지 설명해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보시오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장유가 생각하는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신당서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』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문제점은 무엇인가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장유가 지적한 이항복의 독서 습관의 문제점은 무엇인가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위의 두 가지를 참고할 때 어떤 글이 좋은 글이라 생각하는가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  <a:endParaRPr lang="ko-KR" altLang="en-US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생각해볼 문제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여러분의 독서 경험에서 독창적이고 참신하다는 느낌을 받은 글이 있다면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 글은 독창성의 세 가지 요건 중 어떤 요건을 갖추고 있는지 생각해 봅시다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ko-KR" altLang="en-US" sz="1800" dirty="0"/>
          </a:p>
          <a:p>
            <a:pPr algn="just">
              <a:lnSpc>
                <a:spcPct val="110000"/>
              </a:lnSpc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학습 목표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 err="1">
                <a:solidFill>
                  <a:srgbClr val="002060"/>
                </a:solidFill>
                <a:latin typeface="+mn-ea"/>
              </a:rPr>
              <a:t>대학글쓰기의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 기본 성격은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학술적 글쓰기가 갖춰야 하는 요건은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학술적으로 가치가 있는 글은 어떤 글인가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학문적으로 소통되는 글에서 발견되는 공통적인 요소는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161FD8"/>
              </a:solidFill>
              <a:latin typeface="+mn-ea"/>
            </a:endParaRPr>
          </a:p>
          <a:p>
            <a:endParaRPr lang="ko-KR" altLang="en-US" sz="2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5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대학글쓰기란</a:t>
            </a:r>
            <a:r>
              <a:rPr lang="ko-KR" altLang="en-US" sz="3200" dirty="0"/>
              <a:t> 무엇인가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대학과 </a:t>
            </a:r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대학글쓰기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대학의 본질적 기능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학문 탐구 및 진리 탐구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대학글쓰기의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요체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학술적 글쓰기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학술적 글쓰기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(academic writing)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란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아카데미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(academy)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학문 공동체의 의미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아카데메이아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(academia) 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플라톤이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아카데모스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</a:rPr>
              <a:t>Akademos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신역에 세운 학문 기관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17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고등 교육기관의 의미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19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대학이나 학문 세계 전체 지칭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8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아카데미 정신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세계 즉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자연에 관한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진리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탐구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“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나는 플라톤을 사랑한다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그러나 진리를 더 사랑한다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.”(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아리스토텔레스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800" dirty="0">
              <a:solidFill>
                <a:srgbClr val="0066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학술적 글쓰기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진리 추구의 자유에 기반을 두고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지식을 생산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하는 것을 목적으로 하는 글쓰기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대학글쓰기란</a:t>
            </a:r>
            <a:r>
              <a:rPr lang="ko-KR" altLang="en-US" dirty="0"/>
              <a:t> 무엇인가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학술적 글쓰기의 종류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학위논문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소논문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일반논문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 및 실험 보고서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설문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답사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관찰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관측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실험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실습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비평문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논평문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학술에세이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문제의식을 갖고 어떤 방식으로든 연구 주제에 대한 이해를 확장하고 자신의 의견을 정당화하는 내용을 포함한 글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51240"/>
              </p:ext>
            </p:extLst>
          </p:nvPr>
        </p:nvGraphicFramePr>
        <p:xfrm>
          <a:off x="1475656" y="43651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학술적 글쓰기의 종류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비형식적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>
                          <a:sym typeface="Wingdings" pitchFamily="2" charset="2"/>
                        </a:rPr>
                        <a:t>                                          </a:t>
                      </a:r>
                      <a:r>
                        <a:rPr lang="ko-KR" altLang="en-US" baseline="0" dirty="0">
                          <a:sym typeface="Wingdings" pitchFamily="2" charset="2"/>
                        </a:rPr>
                        <a:t>형</a:t>
                      </a:r>
                      <a:r>
                        <a:rPr lang="ko-KR" altLang="en-US" dirty="0"/>
                        <a:t>식적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에세이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비평문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소논문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학위논문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대학글쓰기란</a:t>
            </a:r>
            <a:r>
              <a:rPr lang="ko-KR" altLang="en-US" sz="3200" dirty="0"/>
              <a:t> 무엇인가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학술적 글쓰기의 조건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논증 중심의 내용적 조건을 갖추어야 한다</a:t>
            </a: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문제의식에 입각하여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주제를 정하고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관련된 자료 검토 후 주장을 세우고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주장을 정당화하기 위한 논증 과정을 포함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해야 함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일정한 형식적 조건을 갖추어야 한다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인문학 글쓰기 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서론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연구 목적과 필요성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연구 방법 제시 등</a:t>
            </a:r>
            <a:r>
              <a:rPr lang="en-US" altLang="ko-KR" sz="1900" dirty="0">
                <a:latin typeface="+mn-ea"/>
              </a:rPr>
              <a:t>),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본론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연구의 핵심 내용 전개 등</a:t>
            </a:r>
            <a:r>
              <a:rPr lang="en-US" altLang="ko-KR" sz="1900" dirty="0">
                <a:latin typeface="+mn-ea"/>
              </a:rPr>
              <a:t>),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결론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연구의 요약 및 의의 제시 등</a:t>
            </a:r>
            <a:r>
              <a:rPr lang="en-US" altLang="ko-KR" sz="1900" dirty="0">
                <a:latin typeface="+mn-ea"/>
              </a:rPr>
              <a:t>)</a:t>
            </a:r>
            <a:endParaRPr lang="ko-KR" altLang="en-US" sz="1900" dirty="0"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과학 글쓰기</a:t>
            </a:r>
            <a:r>
              <a:rPr lang="en-US" altLang="ko-KR" sz="1900" dirty="0">
                <a:latin typeface="+mn-ea"/>
              </a:rPr>
              <a:t>: IMRAD(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서론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I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ntroduction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연구 대상</a:t>
            </a:r>
            <a:r>
              <a:rPr lang="en-US" altLang="ko-KR" sz="19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재료</a:t>
            </a:r>
            <a:r>
              <a:rPr lang="en-US" altLang="ko-KR" sz="19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 및 방법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M</a:t>
            </a:r>
            <a:r>
              <a:rPr lang="en-US" altLang="ko-KR" sz="1900" dirty="0">
                <a:latin typeface="+mn-ea"/>
              </a:rPr>
              <a:t>aterials and 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M</a:t>
            </a:r>
            <a:r>
              <a:rPr lang="en-US" altLang="ko-KR" sz="1900" dirty="0">
                <a:latin typeface="+mn-ea"/>
              </a:rPr>
              <a:t>ethods section, 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결과 및 토의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R</a:t>
            </a:r>
            <a:r>
              <a:rPr lang="en-US" altLang="ko-KR" sz="1900" dirty="0">
                <a:latin typeface="+mn-ea"/>
              </a:rPr>
              <a:t>esults 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a</a:t>
            </a:r>
            <a:r>
              <a:rPr lang="en-US" altLang="ko-KR" sz="1900" dirty="0">
                <a:latin typeface="+mn-ea"/>
              </a:rPr>
              <a:t>nd </a:t>
            </a:r>
            <a:r>
              <a:rPr lang="en-US" altLang="ko-KR" sz="1900" b="1" dirty="0">
                <a:solidFill>
                  <a:srgbClr val="006600"/>
                </a:solidFill>
                <a:latin typeface="+mn-ea"/>
              </a:rPr>
              <a:t>D</a:t>
            </a:r>
            <a:r>
              <a:rPr lang="en-US" altLang="ko-KR" sz="1900" dirty="0">
                <a:latin typeface="+mn-ea"/>
              </a:rPr>
              <a:t>iscussion)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각주 및 참고문헌 제시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인용과 각주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참고문헌</a:t>
            </a:r>
            <a:endParaRPr lang="en-US" altLang="ko-KR" sz="1800" dirty="0">
              <a:solidFill>
                <a:srgbClr val="0303F3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윤리적 조건을 갖추어야 한다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연구의 진실성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표절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변조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위조 없이 정직하게 글쓰기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표절은 개인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집단의 학문적 능력을 약화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,</a:t>
            </a: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 학문 공동체의 발전 저해</a:t>
            </a:r>
            <a:endParaRPr lang="en-US" altLang="ko-KR" sz="19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목차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&gt;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dirty="0">
                <a:solidFill>
                  <a:srgbClr val="161FD8"/>
                </a:solidFill>
                <a:latin typeface="+mn-ea"/>
              </a:rPr>
              <a:t>글쓰기의 주체는 나다</a:t>
            </a:r>
            <a:endParaRPr lang="en-US" altLang="ko-KR" sz="2200" dirty="0">
              <a:solidFill>
                <a:srgbClr val="161FD8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dirty="0">
                <a:solidFill>
                  <a:srgbClr val="161FD8"/>
                </a:solidFill>
                <a:latin typeface="+mn-ea"/>
              </a:rPr>
              <a:t>다르게 말해야 다르게 생각할 수 있다</a:t>
            </a:r>
            <a:endParaRPr lang="en-US" altLang="ko-KR" sz="2200" dirty="0">
              <a:solidFill>
                <a:srgbClr val="161FD8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dirty="0">
                <a:solidFill>
                  <a:srgbClr val="161FD8"/>
                </a:solidFill>
                <a:latin typeface="+mn-ea"/>
              </a:rPr>
              <a:t>소통하기 위해서는 글쓰기의 규칙을 지켜야 한다</a:t>
            </a:r>
            <a:endParaRPr lang="en-US" altLang="ko-KR" sz="2200" dirty="0">
              <a:solidFill>
                <a:srgbClr val="161FD8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dirty="0" err="1">
                <a:solidFill>
                  <a:srgbClr val="161FD8"/>
                </a:solidFill>
                <a:latin typeface="+mn-ea"/>
              </a:rPr>
              <a:t>대학글쓰기</a:t>
            </a:r>
            <a:r>
              <a:rPr lang="en-US" altLang="ko-KR" sz="2200" dirty="0">
                <a:solidFill>
                  <a:srgbClr val="161FD8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161FD8"/>
                </a:solidFill>
                <a:latin typeface="+mn-ea"/>
              </a:rPr>
              <a:t>특히 논증에서 주장은 확률적으로 옳은 것이다</a:t>
            </a:r>
            <a:endParaRPr lang="en-US" altLang="ko-KR" sz="2200" dirty="0">
              <a:solidFill>
                <a:srgbClr val="161FD8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글쓰기의 주체는 나다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15-19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161FD8"/>
                </a:solidFill>
                <a:latin typeface="+mn-ea"/>
              </a:rPr>
              <a:t>내가 쓴 글과 남이 쓴 글은 구분되어야 한다</a:t>
            </a:r>
            <a:endParaRPr lang="en-US" altLang="ko-KR" sz="2000" dirty="0">
              <a:solidFill>
                <a:srgbClr val="161FD8"/>
              </a:solidFill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독창성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(originality)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의 요건</a:t>
            </a:r>
            <a:endParaRPr lang="en-US" altLang="ko-KR" sz="2200" b="1" dirty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   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사실의 발견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블랙홀 관측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   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주장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투탕카멘왕의 사망 원인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   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방법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운동에 대한 다양한 시각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7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대학글쓰기의</a:t>
            </a:r>
            <a:r>
              <a:rPr lang="ko-KR" altLang="en-US" sz="3200" dirty="0"/>
              <a:t> 전제들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새로운 사실의 발견이나 발명의 예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D32B9-F40D-4748-85FB-C109AA1B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3826768" cy="338437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062B28-202C-445C-B9FB-C02B74227D70}"/>
              </a:ext>
            </a:extLst>
          </p:cNvPr>
          <p:cNvSpPr txBox="1">
            <a:spLocks/>
          </p:cNvSpPr>
          <p:nvPr/>
        </p:nvSpPr>
        <p:spPr>
          <a:xfrm>
            <a:off x="4427984" y="1988840"/>
            <a:ext cx="4258816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</a:rPr>
              <a:t>2019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대 과학 연구 성과 선정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사건 지평선 망원경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(EHT)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팀이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2019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천체물리학 저널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레터스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』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에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사진 공개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이 사진은 블랙홀을 찍은 것이 아니라 블랙홀의 그림자 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이 사진으로 일반 상대성 이론이 옳은 가설임이 증명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최초의 블랙홀 촬영 사진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상상도가 아닌 실제 모습의 블랙홀 사진을 볼 수 있게 됨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2436</TotalTime>
  <Words>2025</Words>
  <Application>Microsoft Office PowerPoint</Application>
  <PresentationFormat>화면 슬라이드 쇼(4:3)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돋움</vt:lpstr>
      <vt:lpstr>맑은 고딕</vt:lpstr>
      <vt:lpstr>휴먼모음T</vt:lpstr>
      <vt:lpstr>Arial</vt:lpstr>
      <vt:lpstr>Bookman Old Style</vt:lpstr>
      <vt:lpstr>Gill Sans MT</vt:lpstr>
      <vt:lpstr>Wingdings</vt:lpstr>
      <vt:lpstr>Wingdings 3</vt:lpstr>
      <vt:lpstr>원본</vt:lpstr>
      <vt:lpstr>대학글쓰기와 전제들</vt:lpstr>
      <vt:lpstr>목 차</vt:lpstr>
      <vt:lpstr>학습 목표</vt:lpstr>
      <vt:lpstr>대학글쓰기란 무엇인가</vt:lpstr>
      <vt:lpstr>대학글쓰기란 무엇인가</vt:lpstr>
      <vt:lpstr>대학글쓰기란 무엇인가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대학글쓰기의 전제들</vt:lpstr>
      <vt:lpstr>질문 및 연습문제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 글쓰기와 사고와 표현</dc:title>
  <dc:creator>DB400T2A</dc:creator>
  <cp:lastModifiedBy>DKU</cp:lastModifiedBy>
  <cp:revision>210</cp:revision>
  <dcterms:created xsi:type="dcterms:W3CDTF">2013-02-26T00:12:13Z</dcterms:created>
  <dcterms:modified xsi:type="dcterms:W3CDTF">2020-09-03T09:16:35Z</dcterms:modified>
</cp:coreProperties>
</file>