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5" r:id="rId3"/>
    <p:sldId id="398" r:id="rId4"/>
    <p:sldId id="304" r:id="rId5"/>
    <p:sldId id="367" r:id="rId6"/>
    <p:sldId id="399" r:id="rId7"/>
    <p:sldId id="369" r:id="rId8"/>
    <p:sldId id="400" r:id="rId9"/>
    <p:sldId id="371" r:id="rId10"/>
    <p:sldId id="373" r:id="rId11"/>
    <p:sldId id="374" r:id="rId12"/>
    <p:sldId id="375" r:id="rId13"/>
    <p:sldId id="376" r:id="rId14"/>
    <p:sldId id="378" r:id="rId15"/>
    <p:sldId id="379" r:id="rId16"/>
    <p:sldId id="380" r:id="rId17"/>
    <p:sldId id="381" r:id="rId18"/>
    <p:sldId id="382" r:id="rId19"/>
    <p:sldId id="384" r:id="rId20"/>
    <p:sldId id="387" r:id="rId21"/>
    <p:sldId id="385" r:id="rId22"/>
    <p:sldId id="389" r:id="rId23"/>
    <p:sldId id="386" r:id="rId24"/>
    <p:sldId id="388" r:id="rId25"/>
    <p:sldId id="391" r:id="rId26"/>
    <p:sldId id="397" r:id="rId27"/>
    <p:sldId id="401" r:id="rId28"/>
    <p:sldId id="402" r:id="rId29"/>
    <p:sldId id="394" r:id="rId30"/>
    <p:sldId id="29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101" d="100"/>
          <a:sy n="101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C3A75-BFEA-4436-8762-A5DADD7FE968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1B33E9F4-A27B-4B04-B0C3-6ECD82EA1914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주제 정하기</a:t>
          </a:r>
        </a:p>
      </dgm:t>
    </dgm:pt>
    <dgm:pt modelId="{1148489A-A443-414B-880B-099B0618F5DB}" type="parTrans" cxnId="{445BABD3-BECA-4743-B12A-26132191549F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0836028F-566D-4061-A661-AECADC794797}" type="sibTrans" cxnId="{445BABD3-BECA-4743-B12A-26132191549F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336FC170-54B7-45E3-9BDF-11E22D00ED73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 쓰기</a:t>
          </a:r>
        </a:p>
      </dgm:t>
    </dgm:pt>
    <dgm:pt modelId="{7F0E333B-9424-40AF-A2DF-A4A3FABE151B}" type="parTrans" cxnId="{84A2A635-27DA-4E51-BA53-809BE3393FDD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C9F4AAB9-69D5-42D6-B1A7-B31AAB83882F}" type="sibTrans" cxnId="{84A2A635-27DA-4E51-BA53-809BE3393FDD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939C29FC-1595-47B7-B60C-EB74CEB7D4C3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글쓰기</a:t>
          </a:r>
          <a:endParaRPr lang="en-US" altLang="ko-KR" sz="2000" b="1" dirty="0"/>
        </a:p>
      </dgm:t>
    </dgm:pt>
    <dgm:pt modelId="{A3E11EDB-D035-4591-A6F4-2FA658B2F3CE}" type="parTrans" cxnId="{A7E74744-33DD-47A9-B089-738E06F89B38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EA1750A4-9757-415D-9000-7EF2801CC466}" type="sibTrans" cxnId="{A7E74744-33DD-47A9-B089-738E06F89B38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4F821E1F-20E0-429D-8698-593F150AEA0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고치기</a:t>
          </a:r>
          <a:endParaRPr lang="en-US" altLang="ko-KR" sz="2000" b="1" dirty="0"/>
        </a:p>
      </dgm:t>
    </dgm:pt>
    <dgm:pt modelId="{180E3665-3D80-4209-B991-AAD5A4E72E47}" type="parTrans" cxnId="{4343EE44-57A2-4A22-8829-60E1728947C4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0480DCE7-90DF-4308-A4BF-0DB33FC876EF}" type="sibTrans" cxnId="{4343EE44-57A2-4A22-8829-60E1728947C4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04B6CD18-D5FD-40B1-B5F6-CB6A8E115B5D}" type="pres">
      <dgm:prSet presAssocID="{03FC3A75-BFEA-4436-8762-A5DADD7FE968}" presName="Name0" presStyleCnt="0">
        <dgm:presLayoutVars>
          <dgm:dir/>
          <dgm:animLvl val="lvl"/>
          <dgm:resizeHandles val="exact"/>
        </dgm:presLayoutVars>
      </dgm:prSet>
      <dgm:spPr/>
    </dgm:pt>
    <dgm:pt modelId="{2C132894-90E0-461C-A262-4ED2B8B9BC09}" type="pres">
      <dgm:prSet presAssocID="{1B33E9F4-A27B-4B04-B0C3-6ECD82EA1914}" presName="parTxOnly" presStyleLbl="node1" presStyleIdx="0" presStyleCnt="4" custScaleX="112504" custLinFactNeighborX="16389" custLinFactNeighborY="3618">
        <dgm:presLayoutVars>
          <dgm:chMax val="0"/>
          <dgm:chPref val="0"/>
          <dgm:bulletEnabled val="1"/>
        </dgm:presLayoutVars>
      </dgm:prSet>
      <dgm:spPr/>
    </dgm:pt>
    <dgm:pt modelId="{68D5E1DC-6FB7-4AC0-B6C9-91533DD06BC6}" type="pres">
      <dgm:prSet presAssocID="{0836028F-566D-4061-A661-AECADC794797}" presName="parTxOnlySpace" presStyleCnt="0"/>
      <dgm:spPr/>
    </dgm:pt>
    <dgm:pt modelId="{34229D54-6714-43DE-8210-DB04EF1F8867}" type="pres">
      <dgm:prSet presAssocID="{336FC170-54B7-45E3-9BDF-11E22D00ED7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7D8382-BB5C-4615-A3D3-C10210AE7EE0}" type="pres">
      <dgm:prSet presAssocID="{C9F4AAB9-69D5-42D6-B1A7-B31AAB83882F}" presName="parTxOnlySpace" presStyleCnt="0"/>
      <dgm:spPr/>
    </dgm:pt>
    <dgm:pt modelId="{A6803259-7676-4BF9-AE6F-F2610417C378}" type="pres">
      <dgm:prSet presAssocID="{939C29FC-1595-47B7-B60C-EB74CEB7D4C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267A97-FE01-42F1-B623-A841BE26065C}" type="pres">
      <dgm:prSet presAssocID="{EA1750A4-9757-415D-9000-7EF2801CC466}" presName="parTxOnlySpace" presStyleCnt="0"/>
      <dgm:spPr/>
    </dgm:pt>
    <dgm:pt modelId="{7A59D47C-5FA9-4DD3-8B19-2DB0D39197C3}" type="pres">
      <dgm:prSet presAssocID="{4F821E1F-20E0-429D-8698-593F150AEA0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4A2A635-27DA-4E51-BA53-809BE3393FDD}" srcId="{03FC3A75-BFEA-4436-8762-A5DADD7FE968}" destId="{336FC170-54B7-45E3-9BDF-11E22D00ED73}" srcOrd="1" destOrd="0" parTransId="{7F0E333B-9424-40AF-A2DF-A4A3FABE151B}" sibTransId="{C9F4AAB9-69D5-42D6-B1A7-B31AAB83882F}"/>
    <dgm:cxn modelId="{163E4E36-A9FE-4DAF-967E-6A76E458FE14}" type="presOf" srcId="{939C29FC-1595-47B7-B60C-EB74CEB7D4C3}" destId="{A6803259-7676-4BF9-AE6F-F2610417C378}" srcOrd="0" destOrd="0" presId="urn:microsoft.com/office/officeart/2005/8/layout/chevron1"/>
    <dgm:cxn modelId="{A7E74744-33DD-47A9-B089-738E06F89B38}" srcId="{03FC3A75-BFEA-4436-8762-A5DADD7FE968}" destId="{939C29FC-1595-47B7-B60C-EB74CEB7D4C3}" srcOrd="2" destOrd="0" parTransId="{A3E11EDB-D035-4591-A6F4-2FA658B2F3CE}" sibTransId="{EA1750A4-9757-415D-9000-7EF2801CC466}"/>
    <dgm:cxn modelId="{4343EE44-57A2-4A22-8829-60E1728947C4}" srcId="{03FC3A75-BFEA-4436-8762-A5DADD7FE968}" destId="{4F821E1F-20E0-429D-8698-593F150AEA0C}" srcOrd="3" destOrd="0" parTransId="{180E3665-3D80-4209-B991-AAD5A4E72E47}" sibTransId="{0480DCE7-90DF-4308-A4BF-0DB33FC876EF}"/>
    <dgm:cxn modelId="{A2CC44A5-BA7E-4157-B7C6-00222DAD7544}" type="presOf" srcId="{336FC170-54B7-45E3-9BDF-11E22D00ED73}" destId="{34229D54-6714-43DE-8210-DB04EF1F8867}" srcOrd="0" destOrd="0" presId="urn:microsoft.com/office/officeart/2005/8/layout/chevron1"/>
    <dgm:cxn modelId="{92CDD6A8-69B6-4E09-A4D5-968CEC0EDC4C}" type="presOf" srcId="{1B33E9F4-A27B-4B04-B0C3-6ECD82EA1914}" destId="{2C132894-90E0-461C-A262-4ED2B8B9BC09}" srcOrd="0" destOrd="0" presId="urn:microsoft.com/office/officeart/2005/8/layout/chevron1"/>
    <dgm:cxn modelId="{BDDA18B6-DBC0-4653-8FD0-F73C03A26148}" type="presOf" srcId="{03FC3A75-BFEA-4436-8762-A5DADD7FE968}" destId="{04B6CD18-D5FD-40B1-B5F6-CB6A8E115B5D}" srcOrd="0" destOrd="0" presId="urn:microsoft.com/office/officeart/2005/8/layout/chevron1"/>
    <dgm:cxn modelId="{528D1FC2-08AA-4D31-BF2D-7306063B7157}" type="presOf" srcId="{4F821E1F-20E0-429D-8698-593F150AEA0C}" destId="{7A59D47C-5FA9-4DD3-8B19-2DB0D39197C3}" srcOrd="0" destOrd="0" presId="urn:microsoft.com/office/officeart/2005/8/layout/chevron1"/>
    <dgm:cxn modelId="{445BABD3-BECA-4743-B12A-26132191549F}" srcId="{03FC3A75-BFEA-4436-8762-A5DADD7FE968}" destId="{1B33E9F4-A27B-4B04-B0C3-6ECD82EA1914}" srcOrd="0" destOrd="0" parTransId="{1148489A-A443-414B-880B-099B0618F5DB}" sibTransId="{0836028F-566D-4061-A661-AECADC794797}"/>
    <dgm:cxn modelId="{2692B559-3758-4108-AEC6-8CF1CC27788A}" type="presParOf" srcId="{04B6CD18-D5FD-40B1-B5F6-CB6A8E115B5D}" destId="{2C132894-90E0-461C-A262-4ED2B8B9BC09}" srcOrd="0" destOrd="0" presId="urn:microsoft.com/office/officeart/2005/8/layout/chevron1"/>
    <dgm:cxn modelId="{FD8FF004-5BA7-4CAC-9153-2815E6FAAF89}" type="presParOf" srcId="{04B6CD18-D5FD-40B1-B5F6-CB6A8E115B5D}" destId="{68D5E1DC-6FB7-4AC0-B6C9-91533DD06BC6}" srcOrd="1" destOrd="0" presId="urn:microsoft.com/office/officeart/2005/8/layout/chevron1"/>
    <dgm:cxn modelId="{CB36A310-2CA5-4666-9D0C-8BD7A52D7565}" type="presParOf" srcId="{04B6CD18-D5FD-40B1-B5F6-CB6A8E115B5D}" destId="{34229D54-6714-43DE-8210-DB04EF1F8867}" srcOrd="2" destOrd="0" presId="urn:microsoft.com/office/officeart/2005/8/layout/chevron1"/>
    <dgm:cxn modelId="{5ED18E54-7F59-46EF-8DCD-EA5EFD475C39}" type="presParOf" srcId="{04B6CD18-D5FD-40B1-B5F6-CB6A8E115B5D}" destId="{7B7D8382-BB5C-4615-A3D3-C10210AE7EE0}" srcOrd="3" destOrd="0" presId="urn:microsoft.com/office/officeart/2005/8/layout/chevron1"/>
    <dgm:cxn modelId="{0AA2315C-36F5-48F7-A49E-B2ACE3119754}" type="presParOf" srcId="{04B6CD18-D5FD-40B1-B5F6-CB6A8E115B5D}" destId="{A6803259-7676-4BF9-AE6F-F2610417C378}" srcOrd="4" destOrd="0" presId="urn:microsoft.com/office/officeart/2005/8/layout/chevron1"/>
    <dgm:cxn modelId="{84C04147-F75C-4E44-8D33-40EC7B3C2985}" type="presParOf" srcId="{04B6CD18-D5FD-40B1-B5F6-CB6A8E115B5D}" destId="{19267A97-FE01-42F1-B623-A841BE26065C}" srcOrd="5" destOrd="0" presId="urn:microsoft.com/office/officeart/2005/8/layout/chevron1"/>
    <dgm:cxn modelId="{C36D6319-2257-4503-9613-A338EACB678E}" type="presParOf" srcId="{04B6CD18-D5FD-40B1-B5F6-CB6A8E115B5D}" destId="{7A59D47C-5FA9-4DD3-8B19-2DB0D39197C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08E08-360A-43E9-9BAF-02BDB40A5927}" type="doc">
      <dgm:prSet loTypeId="urn:microsoft.com/office/officeart/2005/8/layout/equation1" loCatId="process" qsTypeId="urn:microsoft.com/office/officeart/2005/8/quickstyle/simple1" qsCatId="simple" csTypeId="urn:microsoft.com/office/officeart/2005/8/colors/accent1_3" csCatId="accent1" phldr="1"/>
      <dgm:spPr/>
    </dgm:pt>
    <dgm:pt modelId="{BFA46CD4-B787-4701-A0FD-EE341ECCC064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dirty="0" err="1"/>
            <a:t>주제문</a:t>
          </a:r>
          <a:endParaRPr lang="ko-KR" altLang="en-US" sz="2000" b="1" dirty="0"/>
        </a:p>
      </dgm:t>
    </dgm:pt>
    <dgm:pt modelId="{F651F841-1257-42D7-94AC-E863FEDD4BBD}" type="parTrans" cxnId="{A0F89247-A938-43A0-944D-7936E9E3EF26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3D809540-7869-400D-83CC-5162C2AF8EFF}" type="sibTrans" cxnId="{A0F89247-A938-43A0-944D-7936E9E3EF26}">
      <dgm:prSet custT="1"/>
      <dgm:spPr>
        <a:solidFill>
          <a:schemeClr val="accent1"/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8EB80909-24A4-410B-ADC8-4065EC037875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sz="2000" b="1" dirty="0"/>
            <a:t>화제</a:t>
          </a:r>
        </a:p>
      </dgm:t>
    </dgm:pt>
    <dgm:pt modelId="{168EC74A-174E-43AD-AB25-94D0ED420A1B}" type="parTrans" cxnId="{96BB2C0F-F9EA-46F9-8AAA-D0457E46DF25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A9622CE7-FBBB-475D-A26A-FEFD0C407288}" type="sibTrans" cxnId="{96BB2C0F-F9EA-46F9-8AAA-D0457E46DF25}">
      <dgm:prSet custT="1"/>
      <dgm:spPr>
        <a:solidFill>
          <a:schemeClr val="accent1"/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DF77C628-7CF4-433E-8AF2-B65537C7DEC5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sz="2000" b="1" dirty="0">
              <a:latin typeface="+mn-ea"/>
              <a:ea typeface="+mn-ea"/>
            </a:rPr>
            <a:t>중심</a:t>
          </a:r>
          <a:endParaRPr lang="en-US" altLang="ko-KR" sz="2000" b="1" dirty="0">
            <a:latin typeface="+mn-ea"/>
            <a:ea typeface="+mn-ea"/>
          </a:endParaRPr>
        </a:p>
        <a:p>
          <a:pPr latinLnBrk="1"/>
          <a:r>
            <a:rPr lang="ko-KR" altLang="en-US" sz="2000" b="1" dirty="0">
              <a:latin typeface="+mn-ea"/>
              <a:ea typeface="+mn-ea"/>
            </a:rPr>
            <a:t>생각</a:t>
          </a:r>
        </a:p>
      </dgm:t>
    </dgm:pt>
    <dgm:pt modelId="{519EAC28-77EF-4E8C-9DEA-D1E6BE72EDAF}" type="parTrans" cxnId="{49B76A90-CBA9-4660-9D48-BB6036E0502E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F47DD76C-6279-4D41-8EAD-06FA9E96BE09}" type="sibTrans" cxnId="{49B76A90-CBA9-4660-9D48-BB6036E0502E}">
      <dgm:prSet/>
      <dgm:spPr/>
      <dgm:t>
        <a:bodyPr/>
        <a:lstStyle/>
        <a:p>
          <a:pPr latinLnBrk="1"/>
          <a:endParaRPr lang="ko-KR" altLang="en-US" sz="2200" b="1"/>
        </a:p>
      </dgm:t>
    </dgm:pt>
    <dgm:pt modelId="{5D868D24-C421-4D88-9AE4-269FA9C1F744}" type="pres">
      <dgm:prSet presAssocID="{40E08E08-360A-43E9-9BAF-02BDB40A5927}" presName="linearFlow" presStyleCnt="0">
        <dgm:presLayoutVars>
          <dgm:dir/>
          <dgm:resizeHandles val="exact"/>
        </dgm:presLayoutVars>
      </dgm:prSet>
      <dgm:spPr/>
    </dgm:pt>
    <dgm:pt modelId="{FABEB8E3-85DA-4B21-8864-5DABE93697B7}" type="pres">
      <dgm:prSet presAssocID="{BFA46CD4-B787-4701-A0FD-EE341ECCC064}" presName="node" presStyleLbl="node1" presStyleIdx="0" presStyleCnt="3" custScaleX="113108" custLinFactNeighborX="9401" custLinFactNeighborY="-23">
        <dgm:presLayoutVars>
          <dgm:bulletEnabled val="1"/>
        </dgm:presLayoutVars>
      </dgm:prSet>
      <dgm:spPr/>
    </dgm:pt>
    <dgm:pt modelId="{102A994F-7438-4893-B8F3-5A2F92F647FD}" type="pres">
      <dgm:prSet presAssocID="{3D809540-7869-400D-83CC-5162C2AF8EFF}" presName="spacerL" presStyleCnt="0"/>
      <dgm:spPr/>
    </dgm:pt>
    <dgm:pt modelId="{569ED329-9E7F-4768-BF4E-9BF89823D9B1}" type="pres">
      <dgm:prSet presAssocID="{3D809540-7869-400D-83CC-5162C2AF8EFF}" presName="sibTrans" presStyleLbl="sibTrans2D1" presStyleIdx="0" presStyleCnt="2" custScaleX="93794" custScaleY="82688" custLinFactX="300000" custLinFactNeighborX="342964" custLinFactNeighborY="9668"/>
      <dgm:spPr/>
    </dgm:pt>
    <dgm:pt modelId="{3D67115A-7F6A-4582-BBD1-BAFF724467D6}" type="pres">
      <dgm:prSet presAssocID="{3D809540-7869-400D-83CC-5162C2AF8EFF}" presName="spacerR" presStyleCnt="0"/>
      <dgm:spPr/>
    </dgm:pt>
    <dgm:pt modelId="{CD244844-2D11-447D-9CA5-C8B4B0FFBBD3}" type="pres">
      <dgm:prSet presAssocID="{8EB80909-24A4-410B-ADC8-4065EC037875}" presName="node" presStyleLbl="node1" presStyleIdx="1" presStyleCnt="3" custScaleX="115696" custLinFactX="809" custLinFactNeighborX="100000" custLinFactNeighborY="-36">
        <dgm:presLayoutVars>
          <dgm:bulletEnabled val="1"/>
        </dgm:presLayoutVars>
      </dgm:prSet>
      <dgm:spPr/>
    </dgm:pt>
    <dgm:pt modelId="{95718AA2-30D2-4B5C-9ABE-5AA3D4F9AD9A}" type="pres">
      <dgm:prSet presAssocID="{A9622CE7-FBBB-475D-A26A-FEFD0C407288}" presName="spacerL" presStyleCnt="0"/>
      <dgm:spPr/>
    </dgm:pt>
    <dgm:pt modelId="{9875C87F-AE02-44C8-8728-1519F0615C72}" type="pres">
      <dgm:prSet presAssocID="{A9622CE7-FBBB-475D-A26A-FEFD0C407288}" presName="sibTrans" presStyleLbl="sibTrans2D1" presStyleIdx="1" presStyleCnt="2" custScaleX="97832" custScaleY="82157" custLinFactX="-284152" custLinFactNeighborX="-300000" custLinFactNeighborY="4328"/>
      <dgm:spPr/>
    </dgm:pt>
    <dgm:pt modelId="{ECB2DB5A-D3DE-4864-AB6C-8D79A450DEA5}" type="pres">
      <dgm:prSet presAssocID="{A9622CE7-FBBB-475D-A26A-FEFD0C407288}" presName="spacerR" presStyleCnt="0"/>
      <dgm:spPr/>
    </dgm:pt>
    <dgm:pt modelId="{0355411E-3386-4FC6-BA03-4F0222ECD821}" type="pres">
      <dgm:prSet presAssocID="{DF77C628-7CF4-433E-8AF2-B65537C7DEC5}" presName="node" presStyleLbl="node1" presStyleIdx="2" presStyleCnt="3" custScaleX="111760" custScaleY="100045" custLinFactX="11408" custLinFactNeighborX="100000" custLinFactNeighborY="2217">
        <dgm:presLayoutVars>
          <dgm:bulletEnabled val="1"/>
        </dgm:presLayoutVars>
      </dgm:prSet>
      <dgm:spPr/>
    </dgm:pt>
  </dgm:ptLst>
  <dgm:cxnLst>
    <dgm:cxn modelId="{96BB2C0F-F9EA-46F9-8AAA-D0457E46DF25}" srcId="{40E08E08-360A-43E9-9BAF-02BDB40A5927}" destId="{8EB80909-24A4-410B-ADC8-4065EC037875}" srcOrd="1" destOrd="0" parTransId="{168EC74A-174E-43AD-AB25-94D0ED420A1B}" sibTransId="{A9622CE7-FBBB-475D-A26A-FEFD0C407288}"/>
    <dgm:cxn modelId="{3CE6E415-4DEE-4A2E-9B14-DF608DF89551}" type="presOf" srcId="{3D809540-7869-400D-83CC-5162C2AF8EFF}" destId="{569ED329-9E7F-4768-BF4E-9BF89823D9B1}" srcOrd="0" destOrd="0" presId="urn:microsoft.com/office/officeart/2005/8/layout/equation1"/>
    <dgm:cxn modelId="{FEBDF024-D6E3-456A-9A88-AFCC323990F6}" type="presOf" srcId="{BFA46CD4-B787-4701-A0FD-EE341ECCC064}" destId="{FABEB8E3-85DA-4B21-8864-5DABE93697B7}" srcOrd="0" destOrd="0" presId="urn:microsoft.com/office/officeart/2005/8/layout/equation1"/>
    <dgm:cxn modelId="{E078BE37-B4AC-4739-8062-D67986C8D7BA}" type="presOf" srcId="{8EB80909-24A4-410B-ADC8-4065EC037875}" destId="{CD244844-2D11-447D-9CA5-C8B4B0FFBBD3}" srcOrd="0" destOrd="0" presId="urn:microsoft.com/office/officeart/2005/8/layout/equation1"/>
    <dgm:cxn modelId="{A0F89247-A938-43A0-944D-7936E9E3EF26}" srcId="{40E08E08-360A-43E9-9BAF-02BDB40A5927}" destId="{BFA46CD4-B787-4701-A0FD-EE341ECCC064}" srcOrd="0" destOrd="0" parTransId="{F651F841-1257-42D7-94AC-E863FEDD4BBD}" sibTransId="{3D809540-7869-400D-83CC-5162C2AF8EFF}"/>
    <dgm:cxn modelId="{49B76A90-CBA9-4660-9D48-BB6036E0502E}" srcId="{40E08E08-360A-43E9-9BAF-02BDB40A5927}" destId="{DF77C628-7CF4-433E-8AF2-B65537C7DEC5}" srcOrd="2" destOrd="0" parTransId="{519EAC28-77EF-4E8C-9DEA-D1E6BE72EDAF}" sibTransId="{F47DD76C-6279-4D41-8EAD-06FA9E96BE09}"/>
    <dgm:cxn modelId="{152EDA92-1746-4CB2-9FF9-D4C75FB57683}" type="presOf" srcId="{A9622CE7-FBBB-475D-A26A-FEFD0C407288}" destId="{9875C87F-AE02-44C8-8728-1519F0615C72}" srcOrd="0" destOrd="0" presId="urn:microsoft.com/office/officeart/2005/8/layout/equation1"/>
    <dgm:cxn modelId="{BD4676DA-6C7A-4684-A78C-0B6CC29EBAC7}" type="presOf" srcId="{DF77C628-7CF4-433E-8AF2-B65537C7DEC5}" destId="{0355411E-3386-4FC6-BA03-4F0222ECD821}" srcOrd="0" destOrd="0" presId="urn:microsoft.com/office/officeart/2005/8/layout/equation1"/>
    <dgm:cxn modelId="{3CCEAFF0-C00A-4177-86A6-3E0B22094362}" type="presOf" srcId="{40E08E08-360A-43E9-9BAF-02BDB40A5927}" destId="{5D868D24-C421-4D88-9AE4-269FA9C1F744}" srcOrd="0" destOrd="0" presId="urn:microsoft.com/office/officeart/2005/8/layout/equation1"/>
    <dgm:cxn modelId="{4AB9EEAD-0E64-4D85-BDF7-8440B980C231}" type="presParOf" srcId="{5D868D24-C421-4D88-9AE4-269FA9C1F744}" destId="{FABEB8E3-85DA-4B21-8864-5DABE93697B7}" srcOrd="0" destOrd="0" presId="urn:microsoft.com/office/officeart/2005/8/layout/equation1"/>
    <dgm:cxn modelId="{EF8A37B1-7D00-4C7F-B8FC-FED8AD9BAC48}" type="presParOf" srcId="{5D868D24-C421-4D88-9AE4-269FA9C1F744}" destId="{102A994F-7438-4893-B8F3-5A2F92F647FD}" srcOrd="1" destOrd="0" presId="urn:microsoft.com/office/officeart/2005/8/layout/equation1"/>
    <dgm:cxn modelId="{FF1043A2-D1B4-44F8-9DA6-5E925149EC86}" type="presParOf" srcId="{5D868D24-C421-4D88-9AE4-269FA9C1F744}" destId="{569ED329-9E7F-4768-BF4E-9BF89823D9B1}" srcOrd="2" destOrd="0" presId="urn:microsoft.com/office/officeart/2005/8/layout/equation1"/>
    <dgm:cxn modelId="{CD92C251-63C6-4080-B203-F23E15AD16CD}" type="presParOf" srcId="{5D868D24-C421-4D88-9AE4-269FA9C1F744}" destId="{3D67115A-7F6A-4582-BBD1-BAFF724467D6}" srcOrd="3" destOrd="0" presId="urn:microsoft.com/office/officeart/2005/8/layout/equation1"/>
    <dgm:cxn modelId="{0B5119B6-4C30-4441-BDE6-268EB3127C00}" type="presParOf" srcId="{5D868D24-C421-4D88-9AE4-269FA9C1F744}" destId="{CD244844-2D11-447D-9CA5-C8B4B0FFBBD3}" srcOrd="4" destOrd="0" presId="urn:microsoft.com/office/officeart/2005/8/layout/equation1"/>
    <dgm:cxn modelId="{3C47E168-6E2E-4EFE-83A9-95E19F7524E4}" type="presParOf" srcId="{5D868D24-C421-4D88-9AE4-269FA9C1F744}" destId="{95718AA2-30D2-4B5C-9ABE-5AA3D4F9AD9A}" srcOrd="5" destOrd="0" presId="urn:microsoft.com/office/officeart/2005/8/layout/equation1"/>
    <dgm:cxn modelId="{5FE9A1AE-D7E9-47F1-8754-840D887EE0BA}" type="presParOf" srcId="{5D868D24-C421-4D88-9AE4-269FA9C1F744}" destId="{9875C87F-AE02-44C8-8728-1519F0615C72}" srcOrd="6" destOrd="0" presId="urn:microsoft.com/office/officeart/2005/8/layout/equation1"/>
    <dgm:cxn modelId="{1B6101E9-F735-40F7-B063-C163DA2F22CB}" type="presParOf" srcId="{5D868D24-C421-4D88-9AE4-269FA9C1F744}" destId="{ECB2DB5A-D3DE-4864-AB6C-8D79A450DEA5}" srcOrd="7" destOrd="0" presId="urn:microsoft.com/office/officeart/2005/8/layout/equation1"/>
    <dgm:cxn modelId="{2C3275DE-E28A-406B-9607-13DA9764ADD2}" type="presParOf" srcId="{5D868D24-C421-4D88-9AE4-269FA9C1F744}" destId="{0355411E-3386-4FC6-BA03-4F0222ECD821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32894-90E0-461C-A262-4ED2B8B9BC09}">
      <dsp:nvSpPr>
        <dsp:cNvPr id="0" name=""/>
        <dsp:cNvSpPr/>
      </dsp:nvSpPr>
      <dsp:spPr>
        <a:xfrm>
          <a:off x="36003" y="234475"/>
          <a:ext cx="2264416" cy="80509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주제 정하기</a:t>
          </a:r>
        </a:p>
      </dsp:txBody>
      <dsp:txXfrm>
        <a:off x="438552" y="234475"/>
        <a:ext cx="1459319" cy="805097"/>
      </dsp:txXfrm>
    </dsp:sp>
    <dsp:sp modelId="{34229D54-6714-43DE-8210-DB04EF1F8867}">
      <dsp:nvSpPr>
        <dsp:cNvPr id="0" name=""/>
        <dsp:cNvSpPr/>
      </dsp:nvSpPr>
      <dsp:spPr>
        <a:xfrm>
          <a:off x="2066158" y="205347"/>
          <a:ext cx="2012742" cy="805097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 쓰기</a:t>
          </a:r>
        </a:p>
      </dsp:txBody>
      <dsp:txXfrm>
        <a:off x="2468707" y="205347"/>
        <a:ext cx="1207645" cy="805097"/>
      </dsp:txXfrm>
    </dsp:sp>
    <dsp:sp modelId="{A6803259-7676-4BF9-AE6F-F2610417C378}">
      <dsp:nvSpPr>
        <dsp:cNvPr id="0" name=""/>
        <dsp:cNvSpPr/>
      </dsp:nvSpPr>
      <dsp:spPr>
        <a:xfrm>
          <a:off x="3877627" y="205347"/>
          <a:ext cx="2012742" cy="805097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글쓰기</a:t>
          </a:r>
          <a:endParaRPr lang="en-US" altLang="ko-KR" sz="2000" b="1" kern="1200" dirty="0"/>
        </a:p>
      </dsp:txBody>
      <dsp:txXfrm>
        <a:off x="4280176" y="205347"/>
        <a:ext cx="1207645" cy="805097"/>
      </dsp:txXfrm>
    </dsp:sp>
    <dsp:sp modelId="{7A59D47C-5FA9-4DD3-8B19-2DB0D39197C3}">
      <dsp:nvSpPr>
        <dsp:cNvPr id="0" name=""/>
        <dsp:cNvSpPr/>
      </dsp:nvSpPr>
      <dsp:spPr>
        <a:xfrm>
          <a:off x="5689095" y="205347"/>
          <a:ext cx="2012742" cy="805097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고치기</a:t>
          </a:r>
          <a:endParaRPr lang="en-US" altLang="ko-KR" sz="2000" b="1" kern="1200" dirty="0"/>
        </a:p>
      </dsp:txBody>
      <dsp:txXfrm>
        <a:off x="6091644" y="205347"/>
        <a:ext cx="1207645" cy="805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EB8E3-85DA-4B21-8864-5DABE93697B7}">
      <dsp:nvSpPr>
        <dsp:cNvPr id="0" name=""/>
        <dsp:cNvSpPr/>
      </dsp:nvSpPr>
      <dsp:spPr>
        <a:xfrm>
          <a:off x="759356" y="164"/>
          <a:ext cx="1383588" cy="1223245"/>
        </a:xfrm>
        <a:prstGeom prst="ellipse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 err="1"/>
            <a:t>주제문</a:t>
          </a:r>
          <a:endParaRPr lang="ko-KR" altLang="en-US" sz="2000" b="1" kern="1200" dirty="0"/>
        </a:p>
      </dsp:txBody>
      <dsp:txXfrm>
        <a:off x="961978" y="179304"/>
        <a:ext cx="978344" cy="864965"/>
      </dsp:txXfrm>
    </dsp:sp>
    <dsp:sp modelId="{569ED329-9E7F-4768-BF4E-9BF89823D9B1}">
      <dsp:nvSpPr>
        <dsp:cNvPr id="0" name=""/>
        <dsp:cNvSpPr/>
      </dsp:nvSpPr>
      <dsp:spPr>
        <a:xfrm>
          <a:off x="4702038" y="387332"/>
          <a:ext cx="665451" cy="586656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b="1" kern="1200"/>
        </a:p>
      </dsp:txBody>
      <dsp:txXfrm>
        <a:off x="4790244" y="611669"/>
        <a:ext cx="489039" cy="137982"/>
      </dsp:txXfrm>
    </dsp:sp>
    <dsp:sp modelId="{CD244844-2D11-447D-9CA5-C8B4B0FFBBD3}">
      <dsp:nvSpPr>
        <dsp:cNvPr id="0" name=""/>
        <dsp:cNvSpPr/>
      </dsp:nvSpPr>
      <dsp:spPr>
        <a:xfrm>
          <a:off x="3106937" y="5"/>
          <a:ext cx="1415245" cy="122324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화제</a:t>
          </a:r>
        </a:p>
      </dsp:txBody>
      <dsp:txXfrm>
        <a:off x="3314195" y="179145"/>
        <a:ext cx="1000729" cy="864965"/>
      </dsp:txXfrm>
    </dsp:sp>
    <dsp:sp modelId="{9875C87F-AE02-44C8-8728-1519F0615C72}">
      <dsp:nvSpPr>
        <dsp:cNvPr id="0" name=""/>
        <dsp:cNvSpPr/>
      </dsp:nvSpPr>
      <dsp:spPr>
        <a:xfrm>
          <a:off x="2198296" y="351329"/>
          <a:ext cx="694100" cy="582889"/>
        </a:xfrm>
        <a:prstGeom prst="mathEqual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b="1" kern="1200"/>
        </a:p>
      </dsp:txBody>
      <dsp:txXfrm>
        <a:off x="2290299" y="471404"/>
        <a:ext cx="510094" cy="342739"/>
      </dsp:txXfrm>
    </dsp:sp>
    <dsp:sp modelId="{0355411E-3386-4FC6-BA03-4F0222ECD821}">
      <dsp:nvSpPr>
        <dsp:cNvPr id="0" name=""/>
        <dsp:cNvSpPr/>
      </dsp:nvSpPr>
      <dsp:spPr>
        <a:xfrm>
          <a:off x="5544590" y="340"/>
          <a:ext cx="1367098" cy="122379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+mn-ea"/>
              <a:ea typeface="+mn-ea"/>
            </a:rPr>
            <a:t>중심</a:t>
          </a:r>
          <a:endParaRPr lang="en-US" altLang="ko-KR" sz="2000" b="1" kern="1200" dirty="0">
            <a:latin typeface="+mn-ea"/>
            <a:ea typeface="+mn-ea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+mn-ea"/>
              <a:ea typeface="+mn-ea"/>
            </a:rPr>
            <a:t>생각</a:t>
          </a:r>
        </a:p>
      </dsp:txBody>
      <dsp:txXfrm>
        <a:off x="5744797" y="179561"/>
        <a:ext cx="966684" cy="86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34BEF-F154-4DD8-8E0B-F45694A1DE18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266C3-831D-4919-AD0E-3C8DA890E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글쓰기의 과정과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제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90413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</a:rPr>
              <a:t>개요 쓰기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37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개요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구상한 것을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도식화하여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나타낸 것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글의 설계도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아우트라인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8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개요 구성의 요소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marL="731520" lvl="1" indent="-457200" algn="just">
              <a:lnSpc>
                <a:spcPct val="150000"/>
              </a:lnSpc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주제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주장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와 그에 종속된 논점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논거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을 찾는다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</a:p>
          <a:p>
            <a:pPr marL="731520" lvl="1" indent="-457200" algn="just">
              <a:lnSpc>
                <a:spcPct val="150000"/>
              </a:lnSpc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각 논점에 포함된 세목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증거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을 찾는다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lnSpc>
                <a:spcPct val="150000"/>
              </a:lnSpc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주제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논점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세목의 목록을 작성하여 개요를 완성한다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lvl="1" algn="just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2399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</a:rPr>
              <a:t>개요 쓰기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37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최종 개요의 작성 방법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개요는 글의 제목과 </a:t>
            </a:r>
            <a:r>
              <a:rPr lang="ko-KR" altLang="en-US" sz="2000" dirty="0" err="1">
                <a:solidFill>
                  <a:srgbClr val="002060"/>
                </a:solidFill>
              </a:rPr>
              <a:t>주제문</a:t>
            </a:r>
            <a:r>
              <a:rPr lang="ko-KR" altLang="en-US" sz="2000" dirty="0">
                <a:solidFill>
                  <a:srgbClr val="002060"/>
                </a:solidFill>
              </a:rPr>
              <a:t> 아래에 작성하며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주제문은 완전한 문장으로 써야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모든 항목에는 항목 번호를 부여해야 하며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상위 항목과 하위 항목의 번호는 구별되어야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하위 항목의 번호는 항목이 둘 이상일 때 부여한다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동일 항목 번호를 가지는 항목들은 서로 대등한 관계여야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  <a:r>
              <a:rPr lang="ko-KR" altLang="en-US" sz="2000" dirty="0">
                <a:solidFill>
                  <a:srgbClr val="002060"/>
                </a:solidFill>
              </a:rPr>
              <a:t>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상위 항목은 모든 차상위 항목들의 내용을 포괄해야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상위 항목과 하위 항목의 순서가 일치하여야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항목의 표현 형식은 화제나 문장 중 하나로 통일해야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최상위 항목인 서론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본론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결론의 내용을 구체적으로 쓴다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  <a:endParaRPr lang="en-US" altLang="ko-KR" sz="1000" dirty="0">
              <a:solidFill>
                <a:srgbClr val="002060"/>
              </a:solidFill>
            </a:endParaRPr>
          </a:p>
          <a:p>
            <a:pPr lvl="1" algn="just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6202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</a:rPr>
              <a:t>개요 쓰기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38-39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개요의 종류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화제 개요 </a:t>
            </a:r>
            <a:r>
              <a:rPr lang="en-US" altLang="ko-KR" sz="2000" dirty="0">
                <a:solidFill>
                  <a:srgbClr val="002060"/>
                </a:solidFill>
              </a:rPr>
              <a:t>:  </a:t>
            </a:r>
            <a:r>
              <a:rPr lang="ko-KR" altLang="en-US" sz="2000" dirty="0">
                <a:solidFill>
                  <a:srgbClr val="002060"/>
                </a:solidFill>
              </a:rPr>
              <a:t>화제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즉 단어나 어구로 작성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문장 개요 </a:t>
            </a:r>
            <a:r>
              <a:rPr lang="en-US" altLang="ko-KR" sz="2000" dirty="0">
                <a:solidFill>
                  <a:srgbClr val="002060"/>
                </a:solidFill>
              </a:rPr>
              <a:t>:  </a:t>
            </a:r>
            <a:r>
              <a:rPr lang="ko-KR" altLang="en-US" sz="2000" dirty="0">
                <a:solidFill>
                  <a:srgbClr val="002060"/>
                </a:solidFill>
              </a:rPr>
              <a:t>완전한 문장으로 작성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r>
              <a:rPr lang="ko-KR" altLang="en-US" sz="2000" dirty="0"/>
              <a:t>       </a:t>
            </a:r>
            <a:r>
              <a:rPr lang="ko-KR" altLang="en-US" sz="2000" dirty="0">
                <a:solidFill>
                  <a:srgbClr val="0070C0"/>
                </a:solidFill>
              </a:rPr>
              <a:t>필자의 생각을 구체적으로 적었기 때문에 쉽게 글로 바꿀 수 있음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       </a:t>
            </a:r>
            <a:r>
              <a:rPr lang="ko-KR" altLang="en-US" sz="2000" dirty="0">
                <a:solidFill>
                  <a:srgbClr val="0070C0"/>
                </a:solidFill>
              </a:rPr>
              <a:t>글쓰기에 어려움을 느끼는 경우</a:t>
            </a:r>
            <a:r>
              <a:rPr lang="en-US" altLang="ko-KR" sz="2000" dirty="0">
                <a:solidFill>
                  <a:srgbClr val="0070C0"/>
                </a:solidFill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</a:rPr>
              <a:t>문장 개요로 작성   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1F5E4ED9-5BFF-489E-B732-DF02DA3CF89C}"/>
              </a:ext>
            </a:extLst>
          </p:cNvPr>
          <p:cNvSpPr/>
          <p:nvPr/>
        </p:nvSpPr>
        <p:spPr>
          <a:xfrm>
            <a:off x="899592" y="3356992"/>
            <a:ext cx="268361" cy="4374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2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</a:rPr>
              <a:t>개요 쓰기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38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화제 개요의 예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927E8-7A9C-4EF7-A552-FF7CC8B0386B}"/>
              </a:ext>
            </a:extLst>
          </p:cNvPr>
          <p:cNvSpPr txBox="1"/>
          <p:nvPr/>
        </p:nvSpPr>
        <p:spPr>
          <a:xfrm>
            <a:off x="457201" y="2616017"/>
            <a:ext cx="382676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 latinLnBrk="1"/>
            <a:endParaRPr lang="en-US" altLang="ko-KR" sz="14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기술은 끊임없이 자아도취를 향한다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주제문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21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세기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폰카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과학자들은 지금 욕망을 찍는 사진관을 연구하고 있다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개요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endParaRPr lang="ko-KR" altLang="en-US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Ⅰ.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서론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셀카는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카메라로 자신을 찍는 행위 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Ⅱ.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본론 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 문화와 과학 기술의 관계 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셀프 사진 찍기의 시작은 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1970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년대 작가 신디 셔먼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21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세기에 와서 셀프 사진 찍기가 문화의 한 부분이 됨 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 문화는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휴대전화와 디지털 카메라가 만나면서 생긴 문화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fontAlgn="base">
              <a:buFont typeface="+mj-lt"/>
              <a:buAutoNum type="arabicPeriod"/>
            </a:pPr>
            <a:endParaRPr lang="ko-KR" altLang="en-US" sz="14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E0B3C-AD38-4A29-8359-8000969EB19E}"/>
              </a:ext>
            </a:extLst>
          </p:cNvPr>
          <p:cNvSpPr txBox="1"/>
          <p:nvPr/>
        </p:nvSpPr>
        <p:spPr>
          <a:xfrm>
            <a:off x="4427984" y="2616017"/>
            <a:ext cx="4258815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Ⅲ.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본론 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셀카에 대한 과학자의 관심과 그 결과물 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과학자들은 셀카 문화에서 배운 것은  ‘일상적 삶을 기록하는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것’의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소중함 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일본의 과학자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라이프로그 시스템 개발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just" fontAlgn="base">
              <a:buFont typeface="+mj-lt"/>
              <a:buAutoNum type="arabicPeriod"/>
            </a:pPr>
            <a:endParaRPr lang="ko-KR" altLang="en-US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Ⅳ.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본론 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대중의 셀카는 욕망의 기록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셀카는 정직한 삶의 기록과 거리가 있음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이유 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휴대전화에 들어있는 카메라의 기술적 한계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이유 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셀카만의 이미지를 즐기는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셀카족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셀카는 삶의 기록이 아니라 욕망의 기록 </a:t>
            </a:r>
          </a:p>
          <a:p>
            <a:pPr lvl="1" algn="just" fontAlgn="base"/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Ⅲ.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결론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21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세기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폰카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과학자들은 욕망을 찍는 사진관을 연구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/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33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</a:rPr>
              <a:t>개요 쓰기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39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문장 개요의 예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927E8-7A9C-4EF7-A552-FF7CC8B0386B}"/>
              </a:ext>
            </a:extLst>
          </p:cNvPr>
          <p:cNvSpPr txBox="1"/>
          <p:nvPr/>
        </p:nvSpPr>
        <p:spPr>
          <a:xfrm>
            <a:off x="724744" y="2636912"/>
            <a:ext cx="796205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인터넷 공간의 특징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주제문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인터넷 공간은 유동적이고 열린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공간으로서의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이미지를 갖고 있다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개요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endParaRPr lang="ko-KR" altLang="en-US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서론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현실 공간의 물질성과 인터넷의 비물질성으로 인해 우리는 두 공간에서 보는 것이 다르다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 latinLnBrk="1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현실 공간의 물질적 상상력과 인터넷의 비물질적 상상력은 다르다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2-1.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물질적 상상력은 외계의 이미지를 받아들여 변화시킨다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2-2.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비물질적 상상력은 자연 속에 자리잡을 필요가 없다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현실 공간의 집과 인터넷 상의 집은 다른 의미를 갖는다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3-1.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현실 공간의 집은 피난처이자 안정적인 이미지를 갖지만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인터넷의 집은 그렇지 않다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3-2.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현실 공간의 집은 개인적 공간이지만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인터넷의 집은 집단적 공간이다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3-3.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현실의 문은 외부와 내부를 경계 짓지만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인터넷의 문은 유동적이다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800100" lvl="1" indent="-342900" algn="just" fontAlgn="base">
              <a:buFont typeface="+mj-lt"/>
              <a:buAutoNum type="arabicPeriod"/>
            </a:pPr>
            <a:endParaRPr lang="ko-KR" altLang="en-US" sz="1400" dirty="0">
              <a:solidFill>
                <a:srgbClr val="00206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결론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인터넷의 집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공간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유동적이고 열린 </a:t>
            </a:r>
            <a:r>
              <a:rPr lang="ko-KR" altLang="en-US" sz="1400" dirty="0" err="1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공간으로서의</a:t>
            </a:r>
            <a:r>
              <a:rPr lang="ko-KR" altLang="en-US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이미지를 갖는다</a:t>
            </a:r>
            <a:r>
              <a:rPr lang="en-US" altLang="ko-KR" sz="1400" dirty="0"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49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</a:rPr>
              <a:t>집필하기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39-40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완성된 개요를 바탕으로 글을 집필함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글의 앞부분에 화제와 그에 대한 주장을 분명히 제시해야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글의 내용은 주장과 연관성이 있어야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각 문단은 되도록 문단의 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화제문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으로 시작해야 하며 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뒷받침 문장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들은 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화제문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을 구체적으로 설명하거나 논증하는 것이어야 함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ko-KR" sz="1800" dirty="0">
                <a:solidFill>
                  <a:srgbClr val="006600"/>
                </a:solidFill>
                <a:latin typeface="+mn-ea"/>
              </a:rPr>
              <a:t>☞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1800" u="sng" dirty="0" err="1">
                <a:solidFill>
                  <a:srgbClr val="006600"/>
                </a:solidFill>
                <a:latin typeface="+mn-ea"/>
              </a:rPr>
              <a:t>화제문</a:t>
            </a:r>
            <a:r>
              <a:rPr lang="en-US" altLang="ko-KR" sz="1800" u="sng" dirty="0">
                <a:solidFill>
                  <a:srgbClr val="006600"/>
                </a:solidFill>
                <a:latin typeface="+mn-ea"/>
              </a:rPr>
              <a:t>(</a:t>
            </a:r>
            <a:r>
              <a:rPr lang="ko-KR" altLang="en-US" sz="1800" u="sng" dirty="0">
                <a:solidFill>
                  <a:srgbClr val="006600"/>
                </a:solidFill>
                <a:latin typeface="+mn-ea"/>
              </a:rPr>
              <a:t>소주제문</a:t>
            </a:r>
            <a:r>
              <a:rPr lang="en-US" altLang="ko-KR" sz="1800" u="sng" dirty="0">
                <a:solidFill>
                  <a:srgbClr val="006600"/>
                </a:solidFill>
                <a:latin typeface="+mn-ea"/>
              </a:rPr>
              <a:t>): </a:t>
            </a:r>
            <a:r>
              <a:rPr lang="ko-KR" altLang="en-US" sz="1800" u="sng" dirty="0">
                <a:solidFill>
                  <a:srgbClr val="006600"/>
                </a:solidFill>
                <a:latin typeface="+mn-ea"/>
              </a:rPr>
              <a:t>문단에서 이야기의 중심이 되는 문장</a:t>
            </a:r>
            <a:endParaRPr lang="en-US" altLang="ko-KR" sz="1800" u="sng" dirty="0">
              <a:solidFill>
                <a:srgbClr val="00660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52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</a:rPr>
              <a:t>집필하기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40-41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개요를 구체화한 글의 예시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927E8-7A9C-4EF7-A552-FF7CC8B0386B}"/>
              </a:ext>
            </a:extLst>
          </p:cNvPr>
          <p:cNvSpPr txBox="1"/>
          <p:nvPr/>
        </p:nvSpPr>
        <p:spPr>
          <a:xfrm>
            <a:off x="724744" y="2636912"/>
            <a:ext cx="7962056" cy="3662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목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 폐지 찬성</a:t>
            </a:r>
          </a:p>
          <a:p>
            <a:pPr algn="just" fontAlgn="base"/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여성의 자기결정권을 침해하고 여성들의 불법 낙태를 유도하며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원치 않는 출산을 한 미혼모와 그녀의 아기가 고통을 받을 수 있기에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 폐지에 찬성한다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서론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 폐지가 최근 논란이 되고 있는데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나는 이에 찬성한다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00100" lvl="1" indent="-342900" algn="just" fontAlgn="base"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최근에 낙태죄는 큰 논란을 일으켰다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화제제시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800100" lvl="1" indent="-342900" algn="just" fontAlgn="base"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자연분만기 이전의 아기를 강제로 자궁에서 제거함으로써 성립하는 범죄이다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용어 정의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800100" lvl="1" indent="-342900" algn="just" fontAlgn="base"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헌법재판소는 낙태죄에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헌법불합치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판정을 내렸다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문제제기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800100" lvl="1" indent="-342900" algn="just" fontAlgn="base"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여성의 기본권 침해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미혼모의 양산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그리고 불법 낙태 조장 등의 이유로 폐지되어야 한다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주장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lvl="1" algn="just" fontAlgn="base"/>
            <a:endParaRPr lang="ko-KR" altLang="en-US" sz="10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본론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: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여성의 자기 운명 결정권을 침해한다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논거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</a:t>
            </a:r>
            <a:endParaRPr lang="ko-KR" altLang="en-US" sz="1600" u="sng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algn="just" fontAlgn="base"/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헌법 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조는 여성의 자기결정권을 규정하고 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</a:t>
            </a:r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algn="just" fontAlgn="base"/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여성의 자기 운명 결정권을 침해하는 것이다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81837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</a:rPr>
              <a:t>집필하기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40-41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개요를 구체화한 글의 예시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927E8-7A9C-4EF7-A552-FF7CC8B0386B}"/>
              </a:ext>
            </a:extLst>
          </p:cNvPr>
          <p:cNvSpPr txBox="1"/>
          <p:nvPr/>
        </p:nvSpPr>
        <p:spPr>
          <a:xfrm>
            <a:off x="724744" y="2636912"/>
            <a:ext cx="7962056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본론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: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여성들의 불법적 낙태를 부추기며 그 폐해가 크다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논거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</a:t>
            </a:r>
            <a:endParaRPr lang="ko-KR" altLang="en-US" sz="1600" u="sng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00100" lvl="1" indent="-342900" algn="just" fontAlgn="base">
              <a:buFont typeface="+mj-lt"/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낙태죄로 인해서 여성들이 불법 낙태를 하고 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</a:t>
            </a:r>
          </a:p>
          <a:p>
            <a:pPr marL="800100" lvl="1" indent="-342900" algn="just" fontAlgn="base">
              <a:buFont typeface="+mj-lt"/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불법 낙태로 인해서 여성들이 건강과 생명을 잃는 일이 발생한다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</a:t>
            </a:r>
          </a:p>
          <a:p>
            <a:pPr lvl="1" algn="just" fontAlgn="base"/>
            <a:endParaRPr lang="ko-KR" altLang="en-US" sz="12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본론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: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낙태죄로 인하여 미혼모와 아기가 고통을 받는다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논거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</a:t>
            </a:r>
            <a:endParaRPr lang="ko-KR" altLang="en-US" sz="1600" u="sng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00100" lvl="1" indent="-342900" algn="just" fontAlgn="base">
              <a:buFont typeface="+mj-lt"/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미혼모는 심각한 사회적 차별에 시달리고 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</a:t>
            </a:r>
          </a:p>
          <a:p>
            <a:pPr marL="800100" lvl="1" indent="-342900" algn="just" fontAlgn="base">
              <a:buFont typeface="+mj-lt"/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미혼모는 혼자 아이를 키우며 경제적 곤란을 겪는다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</a:t>
            </a:r>
          </a:p>
          <a:p>
            <a:pPr marL="800100" lvl="1" indent="-342900" algn="just" fontAlgn="base">
              <a:buFont typeface="+mj-lt"/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미혼모가 유기하는 영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유아의 수가 늘어나고 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</a:t>
            </a:r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endParaRPr lang="en-US" altLang="ko-KR" sz="12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 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문제가 있으므로 폐지해야 한다</a:t>
            </a:r>
            <a:r>
              <a:rPr lang="en-US" altLang="ko-KR" sz="16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u="sng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00100" lvl="1" indent="-342900" algn="just" fontAlgn="base">
              <a:buFont typeface="+mj-lt"/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낙태죄는 크게 여성의 자기결정권 침해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위험한 불법 낙태 조장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그리고 불행한 미혼모와 아기의 양산이라는 문제를 일으킨다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본론 요약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800100" lvl="1" indent="-342900" algn="just" fontAlgn="base">
              <a:buFont typeface="+mj-lt"/>
              <a:buAutoNum type="arabicParenR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이러한 문제를 해결하기 위해 나는 낙태죄 폐지에 찬성한다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주장 강조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800100" lvl="1" indent="-342900" algn="just" fontAlgn="base">
              <a:buFont typeface="+mj-lt"/>
              <a:buAutoNum type="arabicParenR"/>
            </a:pPr>
            <a:endParaRPr lang="en-US" altLang="ko-KR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글의 사례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교재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41-43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 참조</a:t>
            </a:r>
            <a:endParaRPr lang="en-US" altLang="ko-KR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47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</a:rPr>
              <a:t>글의 다양한 구성 방법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43-48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내 생각의 정확한 실현과 독자와의 원활한 의사소통을 위한 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사고의 질서화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’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필요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1005840" lvl="2" indent="-457200" algn="just">
              <a:lnSpc>
                <a:spcPct val="150000"/>
              </a:lnSpc>
              <a:buClr>
                <a:srgbClr val="0070C0"/>
              </a:buClr>
              <a:buFont typeface="+mj-lt"/>
              <a:buAutoNum type="arabicParenR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주장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근거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결론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1005840" lvl="2" indent="-457200" algn="just">
              <a:lnSpc>
                <a:spcPct val="150000"/>
              </a:lnSpc>
              <a:buClr>
                <a:srgbClr val="0070C0"/>
              </a:buClr>
              <a:buFont typeface="+mj-lt"/>
              <a:buAutoNum type="arabicParenR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문제 제기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발전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해결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1005840" lvl="2" indent="-457200" algn="just">
              <a:lnSpc>
                <a:spcPct val="150000"/>
              </a:lnSpc>
              <a:buClr>
                <a:srgbClr val="0070C0"/>
              </a:buClr>
              <a:buFont typeface="+mj-lt"/>
              <a:buAutoNum type="arabicParenR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가설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방법론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분석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해석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arenR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72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</a:rPr>
              <a:t>글의 다양한 구성 방법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44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주장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근거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결론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rgbClr val="0070C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주로 나의 주장이 옳다는 것을 증명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할 때 사용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rgbClr val="0070C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글의 서두에 주장을 제시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중간에 주장을 뒷받침하는 논거 제시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마지막에 글을 마무리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rgbClr val="0070C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논거를 제시한 뒤 반대편 주장에 대한 반박 논거를 추가할 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1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글쓰기의 과정과 방법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주제 정하기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개요 쓰기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집필하기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고쳐쓰기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연습문제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내용 개체 틀 3" descr="13068804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3817" y="1193533"/>
            <a:ext cx="4912983" cy="51877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</a:rPr>
              <a:t>글의 다양한 구성 방법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44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916832"/>
            <a:ext cx="8229600" cy="4431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en-US" altLang="ko-KR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주장</a:t>
            </a:r>
            <a:r>
              <a:rPr lang="en-US" altLang="ko-KR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오늘날의 인간과 비슷한 호모사피엔스는 약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25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년 전에 출연했는데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이에 대해서는 두 가지 가설이 있다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하나는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호모에렉투스가 세계 각지에 퍼진 다음 고대인 호모사피엔스로 진화했고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후 다시 현대인인 호모사피엔스 사피엔스로 발전하였다는 </a:t>
            </a:r>
            <a:r>
              <a:rPr lang="ko-KR" altLang="en-US" sz="15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다지역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모델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하나는 호모에렉투스에서 진화하여 출현한 현대인 호모사피엔스 사피엔스가 아프리카를 떠나 다른 곳으로 이동한 후 그곳의 고대인 호모사피엔스를 제거하고 대신 들어섰다는 학설이다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후자의 주장을 ‘아웃 오브 아프리카’ 모델이라고 한다</a:t>
            </a:r>
            <a:r>
              <a:rPr lang="en-US" altLang="ko-KR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endParaRPr lang="ko-KR" altLang="en-US" sz="15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근거</a:t>
            </a:r>
            <a:r>
              <a:rPr lang="en-US" altLang="ko-KR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윌슨 교수팀은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1987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세계 각국에 사는 사람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147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체내에서 세포 내 호흡 요소 기관인 미토콘드리아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DNA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분석한 결과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이것이 아프리카형과 기타 지역형으로 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나눠짐을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발견했다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아프리카형의 </a:t>
            </a:r>
            <a:r>
              <a:rPr lang="en-US" altLang="ko-KR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DNA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변이성이 기타 지역형보다 크다는 사실에서 결국 아프리카형이 더 오래되었다고 보게 되었고</a:t>
            </a:r>
            <a:r>
              <a:rPr lang="en-US" altLang="ko-KR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‘아웃 오브 아프리카 </a:t>
            </a:r>
            <a:r>
              <a:rPr lang="ko-KR" altLang="en-US" sz="15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모델’을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지지하게 되었다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2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년 전에 아프리카에서 현대인인 호모사피엔스 사피엔스가 나타나 세계 각지로 흩어졌고 그 지역에서 고대인인 호모사피엔스를 도태시켰다는 것이다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endParaRPr lang="ko-KR" altLang="en-US" sz="15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  <a:r>
              <a:rPr lang="en-US" altLang="ko-KR" sz="15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이러한 주장은 그 후에 세포핵 속에 있는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DNA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실험해 얻은 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결과와도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부합되었다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한편 언어학자들의 언어 계통 연구에서도 역시 아프리카와 기타 지역 두 가지로 갈라졌음이 확인되어 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‘아웃 오브 아프리카 </a:t>
            </a:r>
            <a:r>
              <a:rPr lang="ko-KR" altLang="en-US" sz="15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모델’의</a:t>
            </a:r>
            <a:r>
              <a:rPr lang="ko-KR" altLang="en-US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타당성을 지지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하였다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endParaRPr lang="en-US" altLang="ko-KR" sz="10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r" fontAlgn="base"/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이병훈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인류의 기원과 진화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유전자들의 전쟁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2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민음사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1997, 80~81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57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</a:rPr>
              <a:t>글의 다양한 구성 방법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45-46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문제 제기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발전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해결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rgbClr val="0070C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주로 문제해결식 글쓰기에서 사용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rgbClr val="0070C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글의 서두에 어떤 문제를 제시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중간에 이것이 왜 문제인지에 관한 이유 제시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마지막에 그것을 해결할 방법 제시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90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</a:rPr>
              <a:t>글의 다양한 구성 방법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45-46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916832"/>
            <a:ext cx="8229600" cy="4308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제기</a:t>
            </a:r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몸무게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소득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인당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GDP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 평균은 통계에서 가장 많이 사용하는 개념이다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평균은 특정 집단의 대푯값을 보여주는 통계 수치로서 그 집단의 중간 수준을 보여주고 과거와 비교해 얼마나 변화가 이루어졌는지 파악할 수 있는 유용한 지표다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평균은 통계 자료의 속성이나 본질을 잘못 보여줄 수도 있기에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우리가 믿고 따라야 할 절대적 기준은 아니다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발전</a:t>
            </a:r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평균의 함정을 보여주는 사례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다음과 같은 사례가 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 키가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170cm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군인 한 부대가 강의 수심이 평균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1m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라는 정보만을 믿고 강을 건넜다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그런데 수심이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1m 90cm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특정 지점에서 수영을 못하는 많은 군인이 물에 빠져 죽었다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군인들은 강의 가장 깊은 수심을 파악하지 않고 평균 수심만을 믿고 강을 건너다가 죽게 된 것이다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19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국회의원 평균 재산이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96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억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6000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원이라 하자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그런데 재산이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 원이 넘는 의원 한 명과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500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억 원이 넘는 의원 셋을 빼면 평균 재산은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억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3,000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원으로 줄어든다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자산이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억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5,000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원인 중산층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명과 자산이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조인 재벌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명을 합쳐 평균 내면 약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1667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억 원이 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평균값은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자산을 대표하는 값이 될 수 없다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이유는 통계 자료의 가운데 수인 중앙값과 가장 많은 수인 </a:t>
            </a:r>
            <a:r>
              <a:rPr lang="ko-KR" altLang="en-US" sz="14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최빈값을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무시하고 있기 때문이다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해결</a:t>
            </a:r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 사례들의 가장 깊은 수심이나 재벌과 같은 특이한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관측값을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통계에서는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아웃라이어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(outlier)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아웃라이어는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평균값에 영향을 주고 통계에 반영된 대상의 속성을 왜곡할 수 있기에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중앙값이나 </a:t>
            </a:r>
            <a:r>
              <a:rPr lang="ko-KR" altLang="en-US" sz="14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최빈값을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함께 이용해야 집단 전체의 속성을 제대로 파악할 수 있다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fontAlgn="base"/>
            <a:endParaRPr lang="en-US" altLang="ko-KR" sz="10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r" fontAlgn="base"/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강신욱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「평균의 함정을 피하는 법」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2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머니투데이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2019.04.09.</a:t>
            </a:r>
            <a:endParaRPr lang="ko-KR" altLang="en-US" sz="12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06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</a:rPr>
              <a:t>글의 다양한 구성 방법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46-48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가설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방법론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분석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해석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rgbClr val="0070C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주로 문학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등 예술작품의 분석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설문이나 통계 자료의 분석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빅데이터 분석 등의 글에서 사용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rgbClr val="0070C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글의 서두에 어떤 대상에 대한 가설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 그것을 증명할 방법론 제시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중간에 방법론에 따라 대상을 분석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마지막에 그 분석의 결과를 해석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lnSpc>
                <a:spcPct val="150000"/>
              </a:lnSpc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71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</a:rPr>
              <a:t>글의 다양한 구성 방법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46-48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916832"/>
            <a:ext cx="8229600" cy="4441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가설</a:t>
            </a:r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방법론</a:t>
            </a:r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K.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앤더스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에릭슨은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재능과 관계없이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시간의 의식적 연습이 뒷받침된다면 우리가 재능이라 부르는 능력을 얻을 수 있다고 주장하였다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그런데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에릭슨의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 주장을 인용해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당신들도 뭔가를 이루려면 노력해서 의식적 연습을 하라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이야기할 수 있는 것일까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앞서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월령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 얘기를 한 것을 떠올려 보자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월령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(Relative age effect)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유망주들을 대상으로 한 연구다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만약 이들이 프로 레벨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 전문가 시장으로 진입했을 때도 이 </a:t>
            </a:r>
            <a:r>
              <a:rPr lang="ko-KR" altLang="en-US" sz="14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월령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효과는 유지될까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만약 </a:t>
            </a:r>
            <a:r>
              <a:rPr lang="ko-KR" altLang="en-US" sz="14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월령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효과가 유지된다면 노력할 수 없는 환경의 문제라고 볼 수 있으므로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모두에게 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시간의 의식적 연습 환경만 제공하면 될 것이다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algn="just" fontAlgn="base"/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</a:t>
            </a:r>
            <a:r>
              <a:rPr lang="en-US" altLang="ko-KR" sz="1400" b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FIFA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산하기관인 국제스포츠연구센터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(CIES)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발행한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『CIES Football </a:t>
            </a:r>
            <a:r>
              <a:rPr lang="en-US" altLang="ko-KR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Obserbatory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보고서에 따르면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프로선수의 세계에서도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월령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효과는 존재한다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보고서는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09/10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시즌부터 유럽의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31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개국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 리그에서 활동한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8685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프로선수들을 대상으로 연구를 진행했다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&lt;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1&gt;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보면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-(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중략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)-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그런데 축구선수들의 연령에 따른 평균 출생일을 살펴보면 연령이 높아질수록 </a:t>
            </a:r>
            <a:r>
              <a:rPr lang="ko-KR" altLang="en-US" sz="14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월령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효과가 감소한다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2&gt;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보면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-(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중략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)-</a:t>
            </a: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해석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에릭슨의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주장처럼 의식적인 연습을 통해 기량을 성장시킬 수 있고 재능이 존재하지 않는다면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월령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효과는 축소되는 것이 아니라 유지되어야 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특히나 이 연구의 대상인 축구선수들은 프로들이다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여기에 해당하는 선수들은 모두가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에릭슨이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이야기한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의식적인 연습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계속 수행해왔다는 점에서 동일한 환경이라 볼 수 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그럼에도 불구하고 상반기에 태어난 선수들의 이탈이 많은 것은 결국 의식적 연습으로도 도달할 수 없는 재능의 영역이 존재한다고 볼 수 있다</a:t>
            </a:r>
            <a:r>
              <a:rPr lang="en-US" altLang="ko-KR" sz="14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ko-KR" altLang="en-US" sz="5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r" fontAlgn="base"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김영준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｢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시간’ 법칙의 오해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노력도 아무나 하는 것이 아니다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｣, 『</a:t>
            </a:r>
            <a:r>
              <a:rPr lang="en-US" altLang="ko-KR" sz="12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OhmyNews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』, 2019.08.27.</a:t>
            </a:r>
            <a:endParaRPr lang="ko-KR" altLang="en-US" sz="12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25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5. </a:t>
            </a:r>
            <a:r>
              <a:rPr lang="ko-KR" altLang="en-US" sz="2400" dirty="0" err="1">
                <a:solidFill>
                  <a:srgbClr val="C00000"/>
                </a:solidFill>
              </a:rPr>
              <a:t>고쳐쓰기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48-49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4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글의 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일관성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’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처음 계획과는 전혀 다른 주제나 결론에 도달하게 될 위험성 있음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글쓴이는 글에 일관성이 있는지 항상 점검하면서 글을 써야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8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자기 통제의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Tip</a:t>
            </a:r>
          </a:p>
          <a:p>
            <a:pPr marL="937260" lvl="2" indent="-342900" algn="just">
              <a:lnSpc>
                <a:spcPct val="12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글이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한 가지 주제로 일관되게 작성되었는가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lnSpc>
                <a:spcPct val="12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부분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전체 주제에서 벗어나지 않는가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937260" lvl="2" indent="-342900" algn="just">
              <a:lnSpc>
                <a:spcPct val="12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근거를 제시하지 않고 주장만 반복하고 있지 않은가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lnSpc>
                <a:spcPct val="12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주장을 뒷받침하는 근거들은 객관적으로 검증 가능한 것인가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lnSpc>
                <a:spcPct val="12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문단들이 서로 논리적인 연관성을 갖고 있는가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lnSpc>
                <a:spcPct val="120000"/>
              </a:lnSpc>
              <a:buClr>
                <a:srgbClr val="0070C0"/>
              </a:buClr>
              <a:buFont typeface="+mj-ea"/>
              <a:buAutoNum type="circleNumDbPlain"/>
            </a:pPr>
            <a:endParaRPr lang="en-US" altLang="ko-KR" sz="1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27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5. </a:t>
            </a:r>
            <a:r>
              <a:rPr lang="ko-KR" altLang="en-US" sz="2400" dirty="0" err="1">
                <a:solidFill>
                  <a:srgbClr val="C00000"/>
                </a:solidFill>
              </a:rPr>
              <a:t>고쳐쓰기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퇴고의 세 가지 원칙 </a:t>
            </a:r>
          </a:p>
          <a:p>
            <a:pPr lvl="1" algn="just"/>
            <a:endParaRPr lang="en-US" altLang="ko-KR" sz="1600" dirty="0">
              <a:latin typeface="+mn-ea"/>
            </a:endParaRPr>
          </a:p>
          <a:p>
            <a:pPr lvl="1" algn="just" fontAlgn="base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삭제의 원칙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설명이 반복되는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주제에서 벗어나 내용이 분명하지 못하거나 적절하지 못한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표현이 모호하거나 거친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 fontAlgn="base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첨가의 원칙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설명이 부족하여 주제가 충분히 부각되지 못한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근거가 부족하여 논리적 비약이 있는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 fontAlgn="base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재구성의 원칙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논리 전개 순서가 바뀐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글의 흐름이 끊어진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 fontAlgn="base">
              <a:buClr>
                <a:srgbClr val="002060"/>
              </a:buClr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단락이나 문장이 뒤엉킨 부분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lnSpc>
                <a:spcPct val="120000"/>
              </a:lnSpc>
              <a:buClr>
                <a:srgbClr val="0070C0"/>
              </a:buClr>
              <a:buFont typeface="+mj-ea"/>
              <a:buAutoNum type="circleNumDbPlain"/>
            </a:pPr>
            <a:endParaRPr lang="en-US" altLang="ko-KR" sz="1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55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연습문제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400" dirty="0">
                <a:solidFill>
                  <a:srgbClr val="C00000"/>
                </a:solidFill>
              </a:rPr>
              <a:t>연습문제 </a:t>
            </a:r>
            <a:r>
              <a:rPr lang="en-US" altLang="ko-KR" sz="2400" dirty="0">
                <a:solidFill>
                  <a:srgbClr val="C00000"/>
                </a:solidFill>
              </a:rPr>
              <a:t>1-1.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49-50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916832"/>
            <a:ext cx="8229600" cy="448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나는 </a:t>
            </a:r>
            <a:r>
              <a:rPr lang="en-US" altLang="ko-KR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2020</a:t>
            </a:r>
            <a:r>
              <a:rPr lang="ko-KR" altLang="en-US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년까지의 최저 시급 </a:t>
            </a:r>
            <a:r>
              <a:rPr lang="en-US" altLang="ko-KR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만원 인상에 반대한다</a:t>
            </a:r>
            <a:r>
              <a:rPr lang="en-US" altLang="ko-KR" sz="1400" b="1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현 대통령인 문재인 대통령께서는 자신의 핵심 공약인 공공일자리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81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 개 창출을 위한 일자리위원회를 만드시고 경제 활성화와 일자리 창출 공약 이행에 주력하고 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그중 국내 모든 산업에서 주목하고 있는 부분이 최저 시급 인상이다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정부는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2020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년까지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 원까지 인상하겠다고 최근에 밝혔다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하지만 </a:t>
            </a:r>
            <a:r>
              <a:rPr lang="ko-KR" altLang="en-US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임금 인상에 대한 부담으로 경영자들이 되레 기존 인력을 해고하거나 신규 채용을 줄이는 부작용이 일어날 가능성이 크다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나도 최저 임금 인상 취지엔 적극 동감하나</a:t>
            </a:r>
            <a:r>
              <a:rPr lang="en-US" altLang="ko-KR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</a:t>
            </a:r>
            <a:r>
              <a:rPr lang="ko-KR" altLang="en-US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시급 인상은 외식업의 현실성과 특수성을 무시한 것이다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최근 갈수록 심각해지는 인력난과 매출 하락에 대부분 외식업계에서는 이 정책을 순순히 수용하기 어렵다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보통 식당은 연중무휴이고 점심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저녁 넘어서까지 운영한다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아르바이트나 일부 직원의 시간별 로테이션을 제외하고 점장이나 정규 직원은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12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시간 이상 근무는 기본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야간 휴일 근무까지 이어지는 일이 다반사이기 때문에 최저 시급 인상 폭도 문제지만 야간 근로 수당이나 휴일근로 수당과 같은 추가 수당까지 더하게 되면 부담이 배가 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그러므로 구조적으로 탄탄하고 복지 수준이 잘 되어 있는 큰 기업에서만 이 최저 임금 인상이 가능하다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최근 외식비</a:t>
            </a:r>
            <a:r>
              <a:rPr lang="en-US" altLang="ko-KR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시장 물품 가격 등 사회 전반적으로 물가가 올라 사람들이 일상생활을 하는 데 많은</a:t>
            </a:r>
          </a:p>
        </p:txBody>
      </p:sp>
    </p:spTree>
    <p:extLst>
      <p:ext uri="{BB962C8B-B14F-4D97-AF65-F5344CB8AC3E}">
        <p14:creationId xmlns:p14="http://schemas.microsoft.com/office/powerpoint/2010/main" val="329806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연습문제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400" dirty="0">
                <a:solidFill>
                  <a:srgbClr val="C00000"/>
                </a:solidFill>
              </a:rPr>
              <a:t>연습문제 </a:t>
            </a:r>
            <a:r>
              <a:rPr lang="en-US" altLang="ko-KR" sz="2400" dirty="0">
                <a:solidFill>
                  <a:srgbClr val="C00000"/>
                </a:solidFill>
              </a:rPr>
              <a:t>1-1.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49-50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916832"/>
            <a:ext cx="8229600" cy="4367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불편감을 겪는다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이러한 물가 상승의 이유는 몇 가지가 있지만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최저 시급의 인상이 가장 큰 이유이다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만약 문재인 대통령이 예정대로 최저 임금을 임기 내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 원까지 인상한다면 전체 인상률은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47.1%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이상이 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예를 들어 고용자가 월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100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 원 받는 직업에 매년 시급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15%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인상률을 적용한 후 월급을 지급했다고 가정해보자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그렇다면 월급은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115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 원이 되며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다음 해는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132.25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 원이 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따라서 고용자는 임금 인상의 부담을 물건값이나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서비스료로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전가하게 되고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이는 물가 상승으로 이어진다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그러므로 정부는 무작정 시급 인상에 치중하지 말고 나라의 경제 상황을 고려해 점진적 인상을 생각해볼 필요가 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나는 최저 시급 인상에 대해 적극 동감한다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하지만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최저 시급이 급격히 상승하는 것은 반대한다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2020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년까지 인상하게 된다면 인상 폭이 너무 상승하기 때문에 물가 상승으로 이어질 수 있어 경제 상황이 악화된다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또한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최저 시급의 급격한 인상은 외식업의 현실성과 특수성을 무시하고 직원의 전문성 결여를 통해 생산성이 떨어지는 문제를 초래할 가능성이 크다</a:t>
            </a:r>
            <a:r>
              <a:rPr lang="en-US" altLang="ko-KR" sz="1400" b="1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그러므로</a:t>
            </a:r>
            <a:r>
              <a:rPr lang="en-US" altLang="ko-KR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b="1" u="sng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우리 정부가 무작정 최저 시급 인상에 치중할 것이 아니라 경제 상황을 고려해 점진적으로 인상을 하는 것이 바람직하다고 생각한다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학생의 글</a:t>
            </a:r>
          </a:p>
        </p:txBody>
      </p:sp>
    </p:spTree>
    <p:extLst>
      <p:ext uri="{BB962C8B-B14F-4D97-AF65-F5344CB8AC3E}">
        <p14:creationId xmlns:p14="http://schemas.microsoft.com/office/powerpoint/2010/main" val="438775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연습문제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400" dirty="0">
                <a:solidFill>
                  <a:srgbClr val="C00000"/>
                </a:solidFill>
              </a:rPr>
              <a:t>연습문제 </a:t>
            </a:r>
            <a:r>
              <a:rPr lang="en-US" altLang="ko-KR" sz="2400" dirty="0">
                <a:solidFill>
                  <a:srgbClr val="C00000"/>
                </a:solidFill>
              </a:rPr>
              <a:t>1-2.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51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916832"/>
            <a:ext cx="8229600" cy="46031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u="sng" dirty="0">
                <a:solidFill>
                  <a:srgbClr val="002060"/>
                </a:solidFill>
                <a:latin typeface="+mn-ea"/>
              </a:rPr>
              <a:t>최근 과학자들은 수면 시간이 줄어들면 살이 찐다는 사실을 발견하였다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수면 시간이 줄어들면 왜 살이 찔까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아니면 단순히 살이 쪘기 때문에 얕은 잠을 자고 잠자는 시간이 짧은 걸까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의문에 답하기 위한 연구가 발표되었다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콜로라도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대학교 테니스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라이츠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Tenneth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P. Wright)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교수 연구팀이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『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미국 과학원 회보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』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에 발표한 논문이다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500" dirty="0">
              <a:solidFill>
                <a:srgbClr val="002060"/>
              </a:solidFill>
              <a:latin typeface="+mn-ea"/>
            </a:endParaRP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연구팀은 평소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7-8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시간 자는 건강한 사람을 모집해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시간 수면의 토막잠을 연속 닷새간 반복하게 했다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그 결과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불과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일 동안 실험에 참여한 사람들의 몸무게가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0.8kg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이나 불어났다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수면 부족은 비만을 유발하는 요인임이 밝혀진 셈이다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</a:t>
            </a: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토막잠을 자는 기간에 왜 몸무게가 늘어날까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점을 밝히기 위한 위해 연구팀은 실험에 참여한 사람들의 행동을 꾸준히 관찰하고 조사했다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그 과정에 참여자들이 과자 등 군것질거리에 자꾸 손대는 것을 확인했다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유일한 ‘중량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입력원’인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섭식량이 착실하게 증가한 셈이다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수면 부족은 활동으로 인한 에너지 소비가 증가하는 것 이상으로 쉽게 과식하게 만들어 비만을 유발한다고 볼 수 있다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아무리 배가 고파도 마음을 단단히 하여 안 먹으면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그만이지라고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생각하는 사람도 있을 수 있다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그러나 현실은 그렇지 않다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u="sng" dirty="0">
                <a:solidFill>
                  <a:srgbClr val="002060"/>
                </a:solidFill>
                <a:latin typeface="+mn-ea"/>
              </a:rPr>
              <a:t>수면이 부족하면 먹는 양을 조절하는 이성적 판단과 자제력 자체가 부족해지기 때문이다</a:t>
            </a:r>
            <a:r>
              <a:rPr lang="en-US" altLang="ko-KR" sz="1200" u="sng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500" u="sng" dirty="0">
              <a:solidFill>
                <a:srgbClr val="002060"/>
              </a:solidFill>
              <a:latin typeface="+mn-ea"/>
            </a:endParaRP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잠을 적게 자면 전반적으로 판단력이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둔해지는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경험을 누구나 해봤을 것이다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잠이 부족하면 업무 실수가 늘어나고 쉽게 짜증이 나고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자꾸 마음이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초조해진다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200" u="sng" dirty="0">
                <a:solidFill>
                  <a:srgbClr val="002060"/>
                </a:solidFill>
                <a:latin typeface="+mn-ea"/>
              </a:rPr>
              <a:t>그러므로 업무 효율을 높이고 더 나은 성과를 얻기 위해서라도 몸과 마음을 건강하고 편안하게 유지하며 충분하게 잠을 자야 한다</a:t>
            </a:r>
            <a:r>
              <a:rPr lang="en-US" altLang="ko-KR" sz="1200" u="sng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500" u="sng" dirty="0">
              <a:solidFill>
                <a:srgbClr val="002060"/>
              </a:solidFill>
              <a:latin typeface="+mn-ea"/>
            </a:endParaRPr>
          </a:p>
          <a:p>
            <a:pPr algn="r" fontAlgn="base"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2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이케가야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유지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세상에서 가장 재미있는 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63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심리실험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서수지 옮김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사람과 나무사이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2018, 163-164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글쓰기의 과정과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“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글쓰기란 사고의 실현이다“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–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발터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벤야민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내가 어떤 생각을 하고 있는지 정확하게 알고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 생각을 타인과 소통하기 위해서는 글로 써야 한다는 뜻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90000"/>
              </a:lnSpc>
            </a:pPr>
            <a:endParaRPr lang="en-US" altLang="ko-KR" sz="24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ko-KR" altLang="en-US" sz="2400" dirty="0">
                <a:solidFill>
                  <a:srgbClr val="C00000"/>
                </a:solidFill>
              </a:rPr>
              <a:t>생각을 글로 실현하기 위한 과정</a:t>
            </a:r>
            <a:endParaRPr lang="en-US" altLang="ko-KR" sz="2400" dirty="0">
              <a:solidFill>
                <a:srgbClr val="C00000"/>
              </a:solidFill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기능 중심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글감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찾기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주제의 설정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자료의 수집과 정리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구상과 개요 작성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글쓰기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퇴고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</a:rPr>
              <a:t>시간의 흐름 중심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쓰기 전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계획단계</a:t>
            </a:r>
            <a:r>
              <a:rPr lang="en-US" altLang="ko-KR" sz="2000" dirty="0">
                <a:solidFill>
                  <a:srgbClr val="002060"/>
                </a:solidFill>
              </a:rPr>
              <a:t>) - </a:t>
            </a:r>
            <a:r>
              <a:rPr lang="ko-KR" altLang="en-US" sz="2000" dirty="0">
                <a:solidFill>
                  <a:srgbClr val="002060"/>
                </a:solidFill>
              </a:rPr>
              <a:t>쓰기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집필단계</a:t>
            </a:r>
            <a:r>
              <a:rPr lang="en-US" altLang="ko-KR" sz="2000" dirty="0">
                <a:solidFill>
                  <a:srgbClr val="002060"/>
                </a:solidFill>
              </a:rPr>
              <a:t>) - </a:t>
            </a:r>
            <a:r>
              <a:rPr lang="ko-KR" altLang="en-US" sz="2000" dirty="0">
                <a:solidFill>
                  <a:srgbClr val="002060"/>
                </a:solidFill>
              </a:rPr>
              <a:t>쓰기 후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교정단계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endParaRPr lang="en-US" altLang="ko-KR" sz="1000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61243EB-CDCE-433C-955E-87EFA0F3312A}"/>
              </a:ext>
            </a:extLst>
          </p:cNvPr>
          <p:cNvGraphicFramePr/>
          <p:nvPr>
            <p:extLst/>
          </p:nvPr>
        </p:nvGraphicFramePr>
        <p:xfrm>
          <a:off x="719572" y="4941168"/>
          <a:ext cx="7704855" cy="1215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367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과제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</a:rPr>
              <a:t>과제 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개요 쓰기</a:t>
            </a:r>
            <a:endParaRPr lang="en-US" altLang="ko-KR" sz="2200" dirty="0">
              <a:solidFill>
                <a:srgbClr val="0070C0"/>
              </a:solidFill>
              <a:latin typeface="+mn-ea"/>
            </a:endParaRPr>
          </a:p>
          <a:p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2060"/>
                </a:solidFill>
              </a:rPr>
              <a:t>다음 질문에 대한 나름의 해답을 주제로 </a:t>
            </a:r>
            <a:r>
              <a:rPr lang="ko-KR" altLang="en-US" sz="2000" u="sng" dirty="0">
                <a:solidFill>
                  <a:srgbClr val="002060"/>
                </a:solidFill>
              </a:rPr>
              <a:t>글의 개요를 </a:t>
            </a:r>
            <a:r>
              <a:rPr lang="ko-KR" altLang="en-US" sz="2000" u="sng" dirty="0" err="1">
                <a:solidFill>
                  <a:srgbClr val="002060"/>
                </a:solidFill>
              </a:rPr>
              <a:t>작성</a:t>
            </a:r>
            <a:r>
              <a:rPr lang="ko-KR" altLang="en-US" sz="2000" dirty="0" err="1">
                <a:solidFill>
                  <a:srgbClr val="002060"/>
                </a:solidFill>
              </a:rPr>
              <a:t>하시오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개요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제목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+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주제문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_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목차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화제식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문장식 중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택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1)</a:t>
            </a:r>
          </a:p>
          <a:p>
            <a:pPr lvl="1"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2100" dirty="0">
                <a:solidFill>
                  <a:srgbClr val="0000FF"/>
                </a:solidFill>
                <a:latin typeface="+mn-ea"/>
              </a:rPr>
              <a:t>☞ 질문</a:t>
            </a:r>
            <a:r>
              <a:rPr lang="en-US" altLang="ko-KR" sz="21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100" dirty="0" err="1">
                <a:solidFill>
                  <a:srgbClr val="0000FF"/>
                </a:solidFill>
                <a:latin typeface="+mn-ea"/>
              </a:rPr>
              <a:t>택</a:t>
            </a:r>
            <a:r>
              <a:rPr lang="en-US" altLang="ko-KR" sz="2100" dirty="0">
                <a:solidFill>
                  <a:srgbClr val="0000FF"/>
                </a:solidFill>
                <a:latin typeface="+mn-ea"/>
              </a:rPr>
              <a:t>1)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인생에서 가장 중요한 가치는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우리 사회에서 저항은 어떠한 가치를 지니는가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진정 자유롭다는 것은 무엇을 의미하는가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 정의를 실현하기 위해 우리 사회는 무엇을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어떻게 해야 할까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도덕적인 정치인의 탄생을 위해 우리 사회는 무엇을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어떻게 해야 할까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세계화 시대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인종차별이 사라지지 않는 이유는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자본주의 사회에서 돈으로 살 수 없는 것들의 본질은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교육이 인간을 변화시킬 수 있는 이유는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</a:rPr>
              <a:t>주제 정하기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33-34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화제를 주제로 집중시켜야 글을 잘 쓸 수 있다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</a:rPr>
              <a:t>글을 쓰기 전에 주제를 정하고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문장으로 표현할 수 있어야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</a:rPr>
              <a:t>하나의 화제에 대해 여러 주제문이 가능하며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어떤 주제문을 </a:t>
            </a:r>
            <a:r>
              <a:rPr lang="ko-KR" altLang="en-US" sz="2000" dirty="0" err="1">
                <a:solidFill>
                  <a:srgbClr val="002060"/>
                </a:solidFill>
              </a:rPr>
              <a:t>선택하느냐에</a:t>
            </a:r>
            <a:r>
              <a:rPr lang="ko-KR" altLang="en-US" sz="2000" dirty="0">
                <a:solidFill>
                  <a:srgbClr val="002060"/>
                </a:solidFill>
              </a:rPr>
              <a:t> 따라 글의 내용과 방향이 달라진다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</a:p>
          <a:p>
            <a:pPr lvl="1" algn="just"/>
            <a:endParaRPr lang="en-US" altLang="ko-KR" sz="1000" dirty="0"/>
          </a:p>
          <a:p>
            <a:pPr lvl="1" algn="just"/>
            <a:endParaRPr lang="en-US" altLang="ko-KR" sz="1000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7483AF2-0660-495F-A608-A6CD7CB32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916500"/>
              </p:ext>
            </p:extLst>
          </p:nvPr>
        </p:nvGraphicFramePr>
        <p:xfrm>
          <a:off x="539552" y="3977771"/>
          <a:ext cx="7422833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759867-E8D4-46B3-8AD4-83387ED1D0C8}"/>
              </a:ext>
            </a:extLst>
          </p:cNvPr>
          <p:cNvSpPr txBox="1"/>
          <p:nvPr/>
        </p:nvSpPr>
        <p:spPr>
          <a:xfrm>
            <a:off x="956181" y="5542685"/>
            <a:ext cx="20882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화제에 대한 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나의 주장을 쓴 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C197B-2973-4B93-8DC3-112C646E5AF5}"/>
              </a:ext>
            </a:extLst>
          </p:cNvPr>
          <p:cNvSpPr txBox="1"/>
          <p:nvPr/>
        </p:nvSpPr>
        <p:spPr>
          <a:xfrm>
            <a:off x="3491880" y="5557856"/>
            <a:ext cx="176610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글쓰기의 대상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주어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A7B-0702-4E39-A2D2-60D4CD92A652}"/>
              </a:ext>
            </a:extLst>
          </p:cNvPr>
          <p:cNvSpPr txBox="1"/>
          <p:nvPr/>
        </p:nvSpPr>
        <p:spPr>
          <a:xfrm>
            <a:off x="5309501" y="5557856"/>
            <a:ext cx="291636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글쓰기의 대상에 대한 내 생각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서술어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</a:rPr>
              <a:t>주제 정하기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34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주제문의 요건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marL="731520" lvl="1" indent="-457200" algn="just">
              <a:lnSpc>
                <a:spcPct val="150000"/>
              </a:lnSpc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완전한 문장으로 표현되어야 한다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</a:p>
          <a:p>
            <a:pPr marL="731520" lvl="1" indent="-457200" algn="just">
              <a:lnSpc>
                <a:spcPct val="150000"/>
              </a:lnSpc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명료하게 표현되어야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lnSpc>
                <a:spcPct val="150000"/>
              </a:lnSpc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구체적으로 표현되어야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 marL="731520" lvl="1" indent="-457200" algn="just">
              <a:lnSpc>
                <a:spcPct val="150000"/>
              </a:lnSpc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</a:rPr>
              <a:t>적합한 단어로 표현되어야 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  <a:endParaRPr lang="en-US" altLang="ko-KR" sz="1000" dirty="0">
              <a:solidFill>
                <a:srgbClr val="002060"/>
              </a:solidFill>
            </a:endParaRPr>
          </a:p>
          <a:p>
            <a:pPr lvl="1" algn="just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1027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</a:rPr>
              <a:t>주제 정하기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34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 err="1">
                <a:solidFill>
                  <a:srgbClr val="0000FF"/>
                </a:solidFill>
                <a:latin typeface="+mn-ea"/>
              </a:rPr>
              <a:t>주제문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 작성 예시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43-48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 참고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현대인의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DNA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분석 결과를 보면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2000" u="sng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아웃 오브 아프리카 모델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다지역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모델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보다 현생 인류의 등장과 확산을 설명하는 데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더 타당한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모델이다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아웃라이어가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있는 경우에는 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중앙값이나 </a:t>
            </a:r>
            <a:r>
              <a:rPr lang="ko-KR" altLang="en-US" sz="2000" u="sng" dirty="0" err="1">
                <a:solidFill>
                  <a:srgbClr val="0070C0"/>
                </a:solidFill>
                <a:latin typeface="+mn-ea"/>
              </a:rPr>
              <a:t>최빈값이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평균값보다 대상의 특성을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더 잘 나타내는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통계값일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수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marL="731520" lvl="1" indent="-457200" algn="just">
              <a:buClr>
                <a:srgbClr val="002060"/>
              </a:buClr>
              <a:buFont typeface="+mj-ea"/>
              <a:buAutoNum type="circleNumDbPlain"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FIFA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선수의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월령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효과를 분석해 보면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재능이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노력보다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더 중요한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성공의 요인임을 알 수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1905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</a:rPr>
              <a:t>주제 정하기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34-35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주장은 어떻게 만들어야 할까</a:t>
            </a:r>
            <a:endParaRPr lang="en-US" altLang="ko-KR" sz="1000" dirty="0">
              <a:solidFill>
                <a:srgbClr val="0000FF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주장은 내가 다룰 문제에 관한 </a:t>
            </a:r>
            <a:r>
              <a:rPr lang="ko-KR" altLang="en-US" sz="2000" u="sng" dirty="0">
                <a:solidFill>
                  <a:srgbClr val="C00000"/>
                </a:solidFill>
                <a:latin typeface="+mn-ea"/>
              </a:rPr>
              <a:t>나의 입장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분명히 진술하는 것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주장은 단순한 사실이 아니라 찬성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혹은 반대가 갈리며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그것이 옳거나 그르다는 것을 </a:t>
            </a:r>
            <a:r>
              <a:rPr lang="ko-KR" altLang="en-US" sz="2000" u="sng" dirty="0">
                <a:solidFill>
                  <a:srgbClr val="C00000"/>
                </a:solidFill>
                <a:latin typeface="+mn-ea"/>
              </a:rPr>
              <a:t>증명할 수 있어야 함</a:t>
            </a:r>
            <a:endParaRPr lang="en-US" altLang="ko-KR" sz="2000" u="sng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주제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 될 수 없는 것 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  - 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 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거짓이 자명하므로 증명할 필요 없음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  - 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믿음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 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증명할 수 없음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6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</a:rPr>
              <a:t>주제 정하기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35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주장 작성 예시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논쟁점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marL="274320" lvl="1" indent="0" algn="just">
              <a:buClr>
                <a:srgbClr val="002060"/>
              </a:buClr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21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세기의 과학 기술은 오류를 용인할 것인가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정확성을 추구할 것인가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055A1-F14B-4F1F-8D31-469B293EA285}"/>
              </a:ext>
            </a:extLst>
          </p:cNvPr>
          <p:cNvSpPr txBox="1"/>
          <p:nvPr/>
        </p:nvSpPr>
        <p:spPr>
          <a:xfrm>
            <a:off x="800099" y="2636912"/>
            <a:ext cx="7886701" cy="187948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사람들이 핸드폰 카메라와 디지털카메라를 이용하여 자신의 모습을 최대한 왜곡해서 찍는 것을 즐기고 이것이 문화의 한 부분이 된 것을 볼 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21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세기 과학자들은 수학적 정확성과 객관성을 구현하는 기술보다는 소비자의 욕망을 반영하는 기술을 개발하고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endParaRPr lang="ko-KR" altLang="en-US" sz="20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28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글쓰기의 과정과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</a:rPr>
              <a:t>주제 정하기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36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/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주제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이 정해지면 주요 논점들을 문장의 형태로 진술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주장과 논점들을 토대로 글의 대략적인 개요 구성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BE04-37CC-448E-91F7-A03F161D3C4A}"/>
              </a:ext>
            </a:extLst>
          </p:cNvPr>
          <p:cNvSpPr txBox="1"/>
          <p:nvPr/>
        </p:nvSpPr>
        <p:spPr>
          <a:xfrm>
            <a:off x="800099" y="2924944"/>
            <a:ext cx="7886701" cy="288495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논점 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1: </a:t>
            </a:r>
            <a:r>
              <a:rPr lang="ko-KR" altLang="en-US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셀프카메라</a:t>
            </a: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찍기 문화는 카메라 기술의 발전과 밀접한 연관이 있다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endParaRPr lang="ko-KR" altLang="en-US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560070" lvl="1" indent="-285750" algn="just" fontAlgn="base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셀프카메라</a:t>
            </a: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찍기가 이제는 일상생활의 한 부분이 되었다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</a:p>
          <a:p>
            <a:pPr marL="560070" lvl="1" indent="-285750" algn="just" fontAlgn="base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셀프카메라</a:t>
            </a: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찍기가 유행하게 된 것은 핸드폰 카메라와 디지털카메라가 개발되었기 때문이다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</a:p>
          <a:p>
            <a:pPr marL="560070" lvl="1" indent="-285750" algn="just" fontAlgn="base">
              <a:lnSpc>
                <a:spcPct val="120000"/>
              </a:lnSpc>
              <a:buFontTx/>
              <a:buChar char="-"/>
            </a:pPr>
            <a:endParaRPr lang="ko-KR" altLang="en-US" sz="9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논점 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2: </a:t>
            </a: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셀프 카메라 사진은 삶의 정직한 모습과는 거리가 멀다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                             </a:t>
            </a:r>
            <a:endParaRPr lang="ko-KR" altLang="en-US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560070" lvl="1" indent="-285750" algn="just" fontAlgn="base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폰카나</a:t>
            </a: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디카의 기술적 한계로 인해 피사체가 정확하게 찍히지 않는다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560070" lvl="1" indent="-285750" algn="just" fontAlgn="base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사람들이 자신의 모습을 최대한 왜곡해서 찍는다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560070" lvl="1" indent="-285750" algn="just" fontAlgn="base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셀프 카메라 사진은 정직한 삶의 기록이 아니라 욕망의 기록이다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 </a:t>
            </a:r>
            <a:endParaRPr lang="ko-KR" altLang="en-US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2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2815</TotalTime>
  <Words>3327</Words>
  <Application>Microsoft Office PowerPoint</Application>
  <PresentationFormat>화면 슬라이드 쇼(4:3)</PresentationFormat>
  <Paragraphs>326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돋움</vt:lpstr>
      <vt:lpstr>맑은 고딕</vt:lpstr>
      <vt:lpstr>맑은 고딕 Semilight</vt:lpstr>
      <vt:lpstr>함초롬바탕</vt:lpstr>
      <vt:lpstr>Arial</vt:lpstr>
      <vt:lpstr>Bookman Old Style</vt:lpstr>
      <vt:lpstr>Gill Sans MT</vt:lpstr>
      <vt:lpstr>Wingdings</vt:lpstr>
      <vt:lpstr>Wingdings 3</vt:lpstr>
      <vt:lpstr>원본</vt:lpstr>
      <vt:lpstr>글쓰기의 과정과 방법</vt:lpstr>
      <vt:lpstr>목 차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글쓰기의 과정과 방법</vt:lpstr>
      <vt:lpstr>연습문제</vt:lpstr>
      <vt:lpstr>연습문제</vt:lpstr>
      <vt:lpstr>연습문제</vt:lpstr>
      <vt:lpstr>과제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글쓰기의 절차와 방법</dc:title>
  <dc:creator>DB400T2A</dc:creator>
  <cp:lastModifiedBy>DKU</cp:lastModifiedBy>
  <cp:revision>321</cp:revision>
  <dcterms:created xsi:type="dcterms:W3CDTF">2013-02-26T00:12:13Z</dcterms:created>
  <dcterms:modified xsi:type="dcterms:W3CDTF">2020-09-08T03:47:22Z</dcterms:modified>
</cp:coreProperties>
</file>