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75" r:id="rId3"/>
    <p:sldId id="385" r:id="rId4"/>
    <p:sldId id="331" r:id="rId5"/>
    <p:sldId id="332" r:id="rId6"/>
    <p:sldId id="302" r:id="rId7"/>
    <p:sldId id="333" r:id="rId8"/>
    <p:sldId id="334" r:id="rId9"/>
    <p:sldId id="335" r:id="rId10"/>
    <p:sldId id="336" r:id="rId11"/>
    <p:sldId id="38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F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iss.kstudy.com/" TargetMode="External"/><Relationship Id="rId2" Type="http://schemas.openxmlformats.org/officeDocument/2006/relationships/hyperlink" Target="http://www.riss.k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ss.k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논문 작성법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제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부 제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424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논문 작성의 순서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arenR" startAt="2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자료 수집과 평가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287-288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학계에서 자주 사용하는 자료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수집처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731520" lvl="1" indent="-457200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한국교육학술정보원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http://www.riss.kr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731520" lvl="1" indent="-457200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한국학술정보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http://kiss.kstudy.com/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 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학술 데이터베이스 검색사이트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731520" lvl="1" indent="-457200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국립중앙도서관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단행본을 가장 많이 보유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731520" lvl="1" indent="-4572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국회도서관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학위논문을 체계적으로 정리해 놓고 있음</a:t>
            </a: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한국교육학술정보원과 한국학술정보 두 기관은 단국대와 협정을 체결하여 구성원이면 누구나 무료로 자료 열람 가능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상호대차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서비스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다른 학교에 있는 자료도 직접 그 학교에 가지 않고 단국대 도서관을 통해 받아 볼 수 있음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이 서비스를 활용하기 위해서는 먼저 단국대 도서관에 자료 신청을 해야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lvl="1" algn="just">
              <a:buClr>
                <a:srgbClr val="006600"/>
              </a:buClr>
            </a:pP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단국대학교 </a:t>
            </a:r>
            <a:r>
              <a:rPr lang="ko-KR" altLang="en-US" sz="1900" dirty="0" err="1">
                <a:solidFill>
                  <a:srgbClr val="0070C0"/>
                </a:solidFill>
                <a:latin typeface="+mn-ea"/>
              </a:rPr>
              <a:t>홈페이지→도서관→죽전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퇴계도서관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)→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소장 자료 검색</a:t>
            </a:r>
            <a:endParaRPr lang="en-US" altLang="ko-KR" sz="1900" dirty="0">
              <a:solidFill>
                <a:srgbClr val="0070C0"/>
              </a:solidFill>
              <a:latin typeface="+mn-ea"/>
            </a:endParaRPr>
          </a:p>
          <a:p>
            <a:pPr lvl="1" algn="just">
              <a:buClr>
                <a:srgbClr val="006600"/>
              </a:buClr>
            </a:pP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단국대학교 </a:t>
            </a:r>
            <a:r>
              <a:rPr lang="ko-KR" altLang="en-US" sz="1900" dirty="0" err="1">
                <a:solidFill>
                  <a:srgbClr val="0070C0"/>
                </a:solidFill>
                <a:latin typeface="+mn-ea"/>
              </a:rPr>
              <a:t>홈페이지→도서관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→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RISS </a:t>
            </a:r>
            <a:r>
              <a:rPr lang="ko-KR" altLang="en-US" sz="1900" dirty="0" err="1">
                <a:solidFill>
                  <a:srgbClr val="0070C0"/>
                </a:solidFill>
                <a:latin typeface="+mn-ea"/>
              </a:rPr>
              <a:t>사이트→자료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 검색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단행본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학위논문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학술지논문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연구보고서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85595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논문 작성의 순서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연습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]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자료 조사  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274320" lvl="1" indent="0">
              <a:buNone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한국교육학술정보원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2060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http://www.riss.kr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 algn="just">
              <a:buClr>
                <a:srgbClr val="006600"/>
              </a:buClr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단국대학교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홈페이지→도서관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→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RISS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사이트→자료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검색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617220" lvl="1" indent="-342900" algn="just">
              <a:buClr>
                <a:srgbClr val="002060"/>
              </a:buClr>
              <a:buFont typeface="+mj-ea"/>
              <a:buAutoNum type="circleNumDbPlain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Clr>
                <a:srgbClr val="002060"/>
              </a:buClr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예시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&gt;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정치인의 도덕성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단행본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학위논문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학술지논문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1992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논문의 체재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논문 체재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288-289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900" dirty="0">
              <a:solidFill>
                <a:srgbClr val="C0000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표지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 제목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작성자 이름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개요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목차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방식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1&gt;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I.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논문의 큰 제목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장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chapter)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논문의 큰 주제별 제목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1)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소제목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  (1)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세부 제목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...</a:t>
            </a:r>
          </a:p>
          <a:p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방식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2&gt;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논문의 큰 제목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1.1.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논문의 큰 주제별 제목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 1.1.1.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소제목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  1.1.1.1.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세부 제목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...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43799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논문의 체재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논문 체재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288-289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 startAt="3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본문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(1)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서론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연구의 목적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문제 제기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 범위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 상황에 대한 연구사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방법론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 소개 및 특수 용어의 해설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(2)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본론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연구 대상에 대한 자신의 분석과 해석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주장에 대한 논거 제시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문제 진단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및 해결책 제시</a:t>
            </a: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(3)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결론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본론의 간략한 요약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연구의 중요한 결과 및 남겨진 문제들</a:t>
            </a:r>
          </a:p>
          <a:p>
            <a:pPr algn="just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514350" indent="-514350" algn="just">
              <a:buFont typeface="+mj-lt"/>
              <a:buAutoNum type="arabicParenR" startAt="4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참고 문헌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514350" indent="-514350" algn="just">
              <a:buFont typeface="+mj-lt"/>
              <a:buAutoNum type="arabicParenR" startAt="4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부록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도표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실험 자료 등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 startAt="3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36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다음은 수업시간에 학생이 쓴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안락사 반대에 관하여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대한 개요와 글이다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사례를 분석하고 개요 작성 및 서론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본론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결론의 구성 방법에 대해서 알아보자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289-293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 startAt="3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1)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개요</a:t>
            </a:r>
          </a:p>
          <a:p>
            <a:pPr marL="0" indent="0" algn="just">
              <a:buNone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제목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반대에 관하여</a:t>
            </a: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주제문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합법화에 반대한다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/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목차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Ⅰ.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서론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안락사의 정의와 안락사 합법화에 대한 반대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1.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안락사에 대한 상반된 시각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2.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안락사의 뜻과 유형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3.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안락사에 대한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논쟁사</a:t>
            </a:r>
            <a:endParaRPr lang="ko-KR" altLang="en-US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4.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 반대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769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Ⅱ.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본론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 반대의 세 가지 근거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1.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윤리적 근거로 인한 안락사 반대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(1)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생명 존엄성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(2)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선행의 원리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(3)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종교적 차원</a:t>
            </a: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2.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제도적 문제로 인한 안락사 반대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(1)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사회적 약자의 생명권에 대한 침해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(2)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연명치료 중단에 대한 법적 기준의 모호함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(3)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환자의 선택을 판정할 법적 기준의 모호함</a:t>
            </a: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3.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사회적 근거로 인한 안락사 반대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생명 경시 풍조 조장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Ⅲ.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결론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반대에 관한 근거 정리 및 안락사 합법화 반대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재강조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1.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 반대 근거 요약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2.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 반대 주장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재강조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009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2)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서론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291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서론의 기본적인 역할은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①이 글을 왜 쓰는지 ②어떤 문제를 다루는지 ③어떻게 전개하는지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를 효과적으로 언급하는 것임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독자의 관심을 유도하고 선 이해를 제공함으로써 독자로 하여금 논의를 계속 따라올 수 있게끔 돕는 역할을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목적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논문의 주안점을 뚜렷이 밝힘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범위와 한계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논문에서 다루고자 하는 텍스트의 범위를 한정하고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방법론도 제한해서 심도 있는 논의를 제시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필요성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해당 연구가 왜 필요한지에 대한 타당성을 기술함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배경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연구의 필요성과 통합 가능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기존 연구 검토 및 소개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관점과 방법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연구에 적용할 방법론을 선정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텍스트를 바라보는 관점을 정해야 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역사주의적 방법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사회주의적 방법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심리학적 방법 등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 전체의 주장을 명시적으로 제시함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서론의 예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291-293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7324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2)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서론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서론의 예시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291-293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화제제시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그런데 이 논문이 논하고자 하는 안락사의 경우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많은 나라에서 합법과 위법의 경계에서 아슬아슬한 줄타기를 하는 중이다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의사가 자의적으로 환자의 생명을 빼앗는 범죄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살인죄인지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아니면 환자의 자기 결정권에 귀속되는 행위인지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즉 환자가 자기의 생명을 연장할지에 대해 자발적으로 선택하는 행위인지에 대한 판단은 나라마다 다르다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화제의 뜻을 정의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안락사는 사전적으로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라고 정의된다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화제의 유형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안락사는 행위자의 관점에 따라 적극적 안락사와 소극적 안락사로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 환자의 관점에서 자발적 안락사와 비자발적 안락사로 나뉠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연구사 검토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당장 우리나라도 몇 년 전까지 안락사를 실시한 의사는 살인죄로 불구속 입건되었지만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2016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월에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다잉법이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제정되어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독일이나 일본처럼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안락사를 위해 스위스로 향하는 다른 나라 사람도 많다고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문제 제기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그러나 국제적 정세와 사회적 분위기에 휩쓸려 안락사 문제를 너무 긍정적으로 바라봐서는 안 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이 논문에서는 안락사가 합법화될 시 발생할 윤리적 측면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제도적 측면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사회적 측면에서의 문제를 근거로 안락사 합법화에 반대하고자 한다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8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355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3)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본론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본론에서는 글 전체를 관통하는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주장의 근거를 마련하여 독자를 설득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본론을 잘 쓰기 위해서는 논증의 구조와 설득의 방식에 유의해야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논증은 주장과 뒷받침 근거들로 구성됨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적절하고 충분한 근거를 선별하여 제시해야 함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근거와 주장 간의 관계를 명확히 드러내야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남의 견해를 인용할 때는 의미 왜곡이 발생하지 않도록 전체 맥락을 고려하여야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논쟁적 주제의 경우 예상되는 반론을 고려한 후 자신의 입장을 옹호함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논거의 수나 논리 전개의 방식에 따라 본론은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 또는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단으로 나누어 서술함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3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단은 나의 주장을 증명하는 논문일 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단은 문제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해결적인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논문일 때 사용함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본문의 각 장은 완결된 논술문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소논문을 쓰듯이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서론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본론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결론의 논리적 흐름을 갖도록 작성함</a:t>
            </a:r>
          </a:p>
        </p:txBody>
      </p:sp>
    </p:spTree>
    <p:extLst>
      <p:ext uri="{BB962C8B-B14F-4D97-AF65-F5344CB8AC3E}">
        <p14:creationId xmlns:p14="http://schemas.microsoft.com/office/powerpoint/2010/main" val="52969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3)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본론 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-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본론의 예시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293-295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endParaRPr lang="en-US" altLang="ko-KR" sz="19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900" dirty="0">
                <a:solidFill>
                  <a:srgbClr val="0303F3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6600"/>
                </a:solidFill>
                <a:latin typeface="+mn-ea"/>
              </a:rPr>
              <a:t>2.</a:t>
            </a: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 제도적 관점에서의 안락사 반대</a:t>
            </a:r>
            <a:endParaRPr lang="en-US" altLang="ko-KR" sz="1900" dirty="0">
              <a:solidFill>
                <a:srgbClr val="00660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머리말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두 번째 근거는 안락사가 합법화될 경우 제도적으로 문제를 일으킬 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2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장의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주제문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논거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만약 생명을 다루는 제도에 허점이 생긴다면 누군가 그 제도를 악용하여 우리 사회에 악영향을 미칠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이유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1: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우선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사회적 약자의 생명권을 침해하는 쪽으로 악용될 소지가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사례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실제로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김씨 할머니의 사례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이유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2: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둘째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명확한 기준이 없는 상태에서 환자의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죽을 권리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의사의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죽일 권리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로 변질시킬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사례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1/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사례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2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환자의 동의없이 의사에 의해 안락사 당한 네덜란드의 예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이유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3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셋째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관련 법률의 문제점은 죽음에 대한 자발적 선택을 판정하는 기준이 모호하다는 점이다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사례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2014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 벨기에의 안락사 허용의 법 개정 후 벌어진 논쟁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논거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재강조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타당한 기준 자체가 존재하지 않는 것이 안락사 관련 법률의 특징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맺음말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주장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재강조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이처럼 안락사의 합법화는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다른 방법을 강구하는 것이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논문의 개념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 작성의 순서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논문의 체재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 작성의 사례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latin typeface="+mn-ea"/>
              </a:rPr>
              <a:t>인용과 각주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참고문헌</a:t>
            </a:r>
            <a:endParaRPr lang="en-US" altLang="ko-KR" sz="2200" dirty="0">
              <a:latin typeface="+mn-ea"/>
            </a:endParaRPr>
          </a:p>
          <a:p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2200" dirty="0">
                <a:solidFill>
                  <a:srgbClr val="0303F3"/>
                </a:solidFill>
                <a:latin typeface="+mn-ea"/>
              </a:rPr>
              <a:t>연습문제</a:t>
            </a:r>
            <a:endParaRPr lang="en-US" altLang="ko-KR" sz="2200" dirty="0">
              <a:solidFill>
                <a:srgbClr val="0303F3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결론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결론에서는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본론에서의 논의 과정을 정리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하고 최종적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주장</a:t>
            </a:r>
            <a:r>
              <a:rPr lang="en-US" altLang="ko-KR" sz="1900" dirty="0">
                <a:solidFill>
                  <a:srgbClr val="0303F3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성과</a:t>
            </a:r>
            <a:r>
              <a:rPr lang="en-US" altLang="ko-KR" sz="1900" dirty="0">
                <a:solidFill>
                  <a:srgbClr val="0303F3"/>
                </a:solidFill>
                <a:latin typeface="+mn-ea"/>
              </a:rPr>
              <a:t>)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을 상기시켜 강조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필요할 경우 필자의 문제 해결이 지니는 의의 또는 기대 효과를 전망함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서론에서 제시한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 목적과 함께 주제를 재강조함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본론의 내용을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순차적으로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간명히 요약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의의를 강조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논문에서 제시된 결론이 적용될 수 있는 분야를 제시하고 결론을 해결책으로 채택할 것을 촉구함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도덕적 훈계와 당위적 주장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정당화 구조를 무너뜨릴 수 있는 말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본론에서 다루지 않은 새로운 이야기를 하는 것은 삼갈 것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979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결론 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-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결론의 예시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296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endParaRPr lang="en-US" altLang="ko-KR" sz="19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sz="1100" dirty="0">
              <a:solidFill>
                <a:srgbClr val="0303F3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연구의 목적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재강조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인권 문제가 대두되고 인간 개개인의 자유를 중요시하는 사회적 분위기가 형성됨에 따라 안락사를 찬성하는 입장과 반대하는 입장이 첨예하게 대립하여 이에 대한 논쟁이 끊이지 않고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이러한 논쟁에 대하여 이 글에서는 안락사가 실행되어서는 안 되는 근거를 크게 세 가지 관점에서 찾아보았다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본론의 내용 요약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첫째로는 안락사의 문제점을 윤리적 관점에서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살펴보았는데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행위임을 밝혔다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두 번째로는 제도적 관점에서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바라보았는데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어떠한 선을 기준으로 잡을지 모호하다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마지막으로 사회적 관점에서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살펴보았는데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죽음에 대한 인식이 가벼워질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연구의 중요성 강조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이런 국제적 흐름 속에서 우리가 명심해야 할 것은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 전체에 나쁜 영향을 미칠 수 있다는 점이다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주장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재강조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안락사는 한 생명의 소중한 삶을 빼앗는 범죄 행위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살인인 동시에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 전체에 생명을 경시하는 풍조를 불러일으킬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따라서 안락사는 합법화되어서는 안 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730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5)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참고문헌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296-297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논문을 쓸 때 인용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참고한 자료들의 자세한 서지사항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을 목록으로 제시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주석에서 드러나지 않은 자료들을 목록에 싣는 경우도 있지만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u="sng" dirty="0">
                <a:solidFill>
                  <a:srgbClr val="002060"/>
                </a:solidFill>
                <a:latin typeface="+mn-ea"/>
              </a:rPr>
              <a:t>대체로 본문에서 주석을 통해 밝힌 자료들을 대상으로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함 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본문에서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내각주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방식을 선택했는지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외각주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방식을 선택했는지에 따라 참고문헌 목록을 작성하는 방법이 다름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본문에서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내각주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방식을 택했을 경우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저자명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),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저서명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출판사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저자명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저서명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출판사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endParaRPr lang="en-US" altLang="ko-KR" sz="16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 startAt="2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본문에서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외각주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방식을 택했을 경우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저자명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저서명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출판지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출판사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endParaRPr lang="en-US" altLang="ko-KR" sz="18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14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5)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참고문헌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참고문헌의 예시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296-297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김기도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「안락사에 대한 윤리적 고찰」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동국대학교 교육대학원 석사학위논문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2007.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김명수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「인간의 존엄성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생명권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안락사 등을 중심으로」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『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세계헌법연구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』 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 제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2009.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배준용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「벨기에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18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세 미만 미성년자 포함 전 연령층 안락사 허용」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『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조선일보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』, 2014.02.14.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유태영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「스위스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안락사 여행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1749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명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찬반 논란 가열」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『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세계일보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』, 2015.08.17.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「안락사」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『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위키피디아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』, URL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주소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2019.06.02.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검색</a:t>
            </a:r>
            <a:endParaRPr lang="en-US" altLang="ko-KR" sz="1800" dirty="0"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「안락사」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『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나무위키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』, URL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주소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2019.06.02.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검색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연명의료결정법」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국가법령정보센터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URL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주소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2020.03.30.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검색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. 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49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논문의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대학의 주요 기능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연구는 교수나 대학원생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학부 학생들이 공부하는 과정에서 문제를 제기하고 그에 대한 답을 찾는 행위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학문 발전에 기여하고 학생들의 내적 발전을 도모할 수 있음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논문이란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어떤 주제에 대해 조사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연구한 결과로 얻어진 여러 가지 사실과 이러한 사실에 대한 연구자 자신의 비판이나 평가를 종합하여 일정한 양식에 따라 체계를 갖추어 제시한 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어떤 문제를 해결하고자 자료를 수집</a:t>
            </a:r>
            <a:r>
              <a:rPr lang="en-US" altLang="ko-KR" sz="2000" u="sng" dirty="0">
                <a:solidFill>
                  <a:srgbClr val="0070C0"/>
                </a:solidFill>
                <a:latin typeface="+mn-ea"/>
              </a:rPr>
              <a:t>·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정리하여 체계적으로 서술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한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것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그 서술의 권위를 입증하기 위해 </a:t>
            </a:r>
            <a:r>
              <a:rPr lang="ko-KR" altLang="en-US" sz="2000" u="sng" dirty="0">
                <a:solidFill>
                  <a:srgbClr val="C00000"/>
                </a:solidFill>
                <a:latin typeface="+mn-ea"/>
              </a:rPr>
              <a:t>정확한 논증을 수반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해야 함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논문 작성은 학생들이 의문을 가지고 있는 것에 대한 해결일 뿐만 아니라 자신의 개념을 체계화하고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자료 정리와 논증 방법을 배우는 등의 의미를 지님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13076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논문의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논문의 종류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286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연구 논문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독창적인 결론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을 이끌어 내는 데 목적이 있고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연구 대상이나 다루는 자료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그리고 연구방법론 중 어느 하나 이상은 다른 논문에 비해 새로운 것이 있어야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학위논문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학위 취득을 목적으로 하는 논문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대학이 정한 양식이나 체재를 엄격히 따라야 하고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충분한 자료 조사와 논증이 필요하며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 및 주석 등의 형식적 규약을 지켜야 함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소논문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일반논문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학위논문과 체재와 형식은 같으나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분량은 적은 편임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리포트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학생이 교수에게 제출하는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소논문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>
              <a:buFontTx/>
              <a:buChar char="-"/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 startAt="2"/>
            </a:pP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보고서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: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일반적으로 조사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답사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실험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채집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측정 등을 통하여 수집된 자료를 정리 서술한 것으로 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정확성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을 생명으로 삼음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일반 논문의 형식을 취하기도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101730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논문의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학술 논문의 가치</a:t>
            </a:r>
            <a:endParaRPr lang="en-US" altLang="ko-KR" sz="2200" dirty="0">
              <a:solidFill>
                <a:srgbClr val="0070C0"/>
              </a:solidFill>
              <a:latin typeface="+mn-ea"/>
            </a:endParaRPr>
          </a:p>
          <a:p>
            <a:pPr lvl="1" algn="just"/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가장 중요한 것은 주제나 견해</a:t>
            </a:r>
            <a:r>
              <a:rPr lang="en-US" altLang="ko-KR" sz="2000" u="sng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그리고 이를 뒷받침하는 근거들이 얼마나 독창적이고 논리적인가 하는 점</a:t>
            </a:r>
            <a:endParaRPr lang="en-US" altLang="ko-KR" sz="2000" u="sng" dirty="0">
              <a:solidFill>
                <a:srgbClr val="0070C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기존의 연구 업적에 대한 비판적 고찰과 연구자 스스로 자료를 수집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분석하는 과정이 선행되어야만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학문 분야마다 각각 정해져 있는 논문 형식에 따라 작성해야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학술 에세이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문제의식을 갖고 어떤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방식으로든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연구 주제에 대한 이해를 확장하고 자신의 의견을 정당화하는 내용을 포함한 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(1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주 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회차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강의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2" algn="just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요건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1: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자신의 주장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견해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를 제시하되 그것을 논리적으로 입증해야 함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요건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2: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이를 위해 관련 자료를 충분히 연구 조사하여 자신의 주장이나 근거에 반영해야 함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학술 에세이는 주장이나 견해에 대한 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‘</a:t>
            </a: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논증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’</a:t>
            </a: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이 핵심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1800" dirty="0"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47799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논문 작성의 순서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논문 작성의 단계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286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주제의 선정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자료 수집과 평가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논문 개요 작성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본문 작성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참고문헌 작성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1600" dirty="0"/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주제의 선정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 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주제 선정 시 필요한 질문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617220" lvl="1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논문의 주장은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617220" lvl="1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논문은 얼마나 새로운가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617220" lvl="1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논문은 다른 논문과 어떤 차별성이 있는가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algn="just"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논문 작성의 순서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주제의 선정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286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주제 선정 시 유의점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617220" lvl="1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주제가 필자의 관심에 상응해야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아직 아무도 다루지 않았거나 다룬 사람이 있더라도 잘못 다룬 주제를 선택하여 독창적으로 써야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지나치게 상식적이거나 너무 많은 사람이 다룬 주제는 피하는 것이 좋음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자기 능력으로 해결할 수 없는 주제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자료를 확보할 수 없는 주제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실험 시설이나 비용을 감당할 수 없는 주제는 피하는 것이 좋음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주제 선정의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예시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lphaUcPeriod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한국교육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무엇이 문제이고 어디로 가야 하는가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731520" lvl="1" indent="-457200" algn="just">
              <a:buFont typeface="+mj-lt"/>
              <a:buAutoNum type="alphaUcPeriod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대학수학능력시험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무엇이 문제이고 어디로 가야 하는가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731520" lvl="1" indent="-457200" algn="just">
              <a:buFont typeface="+mj-lt"/>
              <a:buAutoNum type="alphaUcPeriod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한국 경제의 문제점은 무엇인가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731520" lvl="1" indent="-457200" algn="just">
              <a:buFont typeface="+mj-lt"/>
              <a:buAutoNum type="alphaUcPeriod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경제 정책의 방향이 성장과 복지 중 어디에 맞춰져야 할까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731520" lvl="1" indent="-457200" algn="just">
              <a:buFont typeface="+mj-lt"/>
              <a:buAutoNum type="alphaUcPeriod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어떤 종교를 믿는 것이 나에게 좋은가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168032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논문 작성의 순서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arenR" startAt="2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자료 수집과 평가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287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자료 조사는 모든 학술적 활동의 기본이자 근간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제기된 문제와 관련하여 필수적으로 다루어야 할 논점들 및 각 논점들 간의 관계가 정리되는 것 역시 자료 조사를 통해서임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자료 조사의 과정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①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문제에 대한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개괄적이고 기본적인 지식과 자료를 먼저 확인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하여 정리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②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구체적이고 전문적인 자료를 통해 문제를 수정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보완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해야 잠정적 결론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최종 결론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도출됨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(1)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기본 자료의 검토 및 문제의 구체화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274320" lvl="1" indent="0" algn="just">
              <a:buClr>
                <a:srgbClr val="C00000"/>
              </a:buClr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예시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ko-KR" altLang="en-US" sz="1800" u="sng" dirty="0">
                <a:solidFill>
                  <a:srgbClr val="006600"/>
                </a:solidFill>
                <a:latin typeface="+mn-ea"/>
              </a:rPr>
              <a:t>문제 설정</a:t>
            </a:r>
            <a:r>
              <a:rPr lang="en-US" altLang="ko-KR" sz="1800" u="sng" dirty="0">
                <a:solidFill>
                  <a:srgbClr val="006600"/>
                </a:solidFill>
                <a:latin typeface="+mn-ea"/>
              </a:rPr>
              <a:t>: </a:t>
            </a:r>
            <a:r>
              <a:rPr lang="ko-KR" altLang="en-US" sz="1800" u="sng" dirty="0">
                <a:solidFill>
                  <a:srgbClr val="006600"/>
                </a:solidFill>
                <a:latin typeface="+mn-ea"/>
              </a:rPr>
              <a:t>안락사를 어떻게 볼 것인가</a:t>
            </a:r>
            <a:r>
              <a:rPr lang="en-US" altLang="ko-KR" sz="1800" u="sng" dirty="0">
                <a:solidFill>
                  <a:srgbClr val="006600"/>
                </a:solidFill>
                <a:latin typeface="+mn-ea"/>
              </a:rPr>
              <a:t>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자료 조사 및 검토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안락사가 적극적 안락사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소극적 안락사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자발적 안락사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비자발적 안락사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반자발적 안락사 등으로 구분되며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각각에 대해 찬성과 반대의 입장 및 근거들이 있음을 알게 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문제 수정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소극적 안락사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어떻게 볼 것인가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? </a:t>
            </a:r>
          </a:p>
          <a:p>
            <a:pPr algn="just"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126512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논문 작성의 순서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arenR" startAt="2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자료 수집과 평가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287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274320" lvl="1" indent="0" algn="just">
              <a:buNone/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(2)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세부 자료의 검토 및 논점 정리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617220" lvl="1" indent="-342900" algn="just">
              <a:buClr>
                <a:srgbClr val="0303F3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세부 자료 검토를 통해 문제 해결을 위한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다양한 근거들을 발견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303F3"/>
              </a:buClr>
              <a:buFont typeface="+mj-ea"/>
              <a:buAutoNum type="circleNumDbPlain"/>
            </a:pP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자료의 내용을 평가하고 자신의 목적에 유용한지 여부를 결정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303F3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자료 조사를 통해 문제와 관련된 다양한 논점들을 발견하였다면 서로 평가하고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연관지어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주요 논점과 세부 논점으로 정리하여 배치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예시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화제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게임 </a:t>
            </a:r>
            <a:r>
              <a:rPr lang="ko-KR" altLang="en-US" sz="1800" dirty="0" err="1">
                <a:solidFill>
                  <a:srgbClr val="006600"/>
                </a:solidFill>
                <a:latin typeface="+mn-ea"/>
              </a:rPr>
              <a:t>셧다운제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 정책에는 어떤 문제가 있는가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주요 논점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게임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셧다운제는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00" u="sng" dirty="0">
                <a:solidFill>
                  <a:srgbClr val="0070C0"/>
                </a:solidFill>
                <a:latin typeface="+mn-ea"/>
              </a:rPr>
              <a:t>현실성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도 없고 </a:t>
            </a:r>
            <a:r>
              <a:rPr lang="ko-KR" altLang="en-US" sz="1800" u="sng" dirty="0">
                <a:solidFill>
                  <a:srgbClr val="0070C0"/>
                </a:solidFill>
                <a:latin typeface="+mn-ea"/>
              </a:rPr>
              <a:t>정당성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도 없다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세부 논점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1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게임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셧다운제는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왜 현실성이 부족한가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청소년들이 우회 경로로 게임을 하는 것을 막기 어렵기 때문이다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세부 논점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2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게임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셧다운제는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왜 정당성이 없는가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청소년들의 선택권을 강제로 박탈하기 때문이다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52122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3418</TotalTime>
  <Words>2400</Words>
  <Application>Microsoft Office PowerPoint</Application>
  <PresentationFormat>화면 슬라이드 쇼(4:3)</PresentationFormat>
  <Paragraphs>266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돋움</vt:lpstr>
      <vt:lpstr>맑은 고딕</vt:lpstr>
      <vt:lpstr>함초롬바탕</vt:lpstr>
      <vt:lpstr>Arial</vt:lpstr>
      <vt:lpstr>Bookman Old Style</vt:lpstr>
      <vt:lpstr>Gill Sans MT</vt:lpstr>
      <vt:lpstr>Wingdings</vt:lpstr>
      <vt:lpstr>Wingdings 3</vt:lpstr>
      <vt:lpstr>원본</vt:lpstr>
      <vt:lpstr>논문 작성법</vt:lpstr>
      <vt:lpstr>목 차</vt:lpstr>
      <vt:lpstr>1. 논문의 개념</vt:lpstr>
      <vt:lpstr>1. 논문의 개념</vt:lpstr>
      <vt:lpstr>1. 논문의 개념</vt:lpstr>
      <vt:lpstr>2. 논문 작성의 순서</vt:lpstr>
      <vt:lpstr>2. 논문 작성의 순서</vt:lpstr>
      <vt:lpstr>2. 논문 작성의 순서</vt:lpstr>
      <vt:lpstr>2. 논문 작성의 순서</vt:lpstr>
      <vt:lpstr>2. 논문 작성의 순서</vt:lpstr>
      <vt:lpstr>2. 논문 작성의 순서</vt:lpstr>
      <vt:lpstr>3. 논문의 체재</vt:lpstr>
      <vt:lpstr>3. 논문의 체재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글쓰기의 윤리</dc:title>
  <dc:creator>DKU</dc:creator>
  <cp:lastModifiedBy>DKU</cp:lastModifiedBy>
  <cp:revision>364</cp:revision>
  <cp:lastPrinted>2020-03-30T03:35:26Z</cp:lastPrinted>
  <dcterms:created xsi:type="dcterms:W3CDTF">2013-02-26T00:12:13Z</dcterms:created>
  <dcterms:modified xsi:type="dcterms:W3CDTF">2020-09-15T06:13:06Z</dcterms:modified>
</cp:coreProperties>
</file>