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4"/>
  </p:notesMasterIdLst>
  <p:sldIdLst>
    <p:sldId id="256" r:id="rId2"/>
    <p:sldId id="275" r:id="rId3"/>
    <p:sldId id="337" r:id="rId4"/>
    <p:sldId id="33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3" r:id="rId18"/>
    <p:sldId id="352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F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eejun.org/bbs/board.php?bo_table=freeboard&amp;wr_id=4432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leejun.org/bbs/board.php?bo_table=freeboard&amp;wr_id=443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논문 작성법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대학글쓰기</a:t>
            </a:r>
            <a:r>
              <a:rPr lang="ko-KR" altLang="en-US" b="1" dirty="0">
                <a:latin typeface="+mn-ea"/>
                <a:ea typeface="+mn-ea"/>
              </a:rPr>
              <a:t> 제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부 제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46466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3)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본론 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-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본론의 예시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: 293-295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쪽</a:t>
            </a:r>
            <a:endParaRPr lang="en-US" altLang="ko-KR" sz="19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900" dirty="0">
                <a:solidFill>
                  <a:srgbClr val="0303F3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6600"/>
                </a:solidFill>
                <a:latin typeface="+mn-ea"/>
              </a:rPr>
              <a:t>2.</a:t>
            </a: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 제도적 관점에서의 안락사 반대</a:t>
            </a:r>
            <a:endParaRPr lang="en-US" altLang="ko-KR" sz="1900" dirty="0">
              <a:solidFill>
                <a:srgbClr val="00660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머리말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두 번째 근거는 안락사가 합법화될 경우 제도적으로 문제를 일으킬 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2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장의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주제문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논거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만약 생명을 다루는 제도에 허점이 생긴다면 누군가 그 제도를 악용하여 우리 사회에 악영향을 미칠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이유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1: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우선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사회적 약자의 생명권을 침해하는 쪽으로 악용될 소지가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사례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실제로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~ ‘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김씨 할머니의 사례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이유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2: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둘째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명확한 기준이 없는 상태에서 환자의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죽을 권리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의사의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죽일 권리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로 변질시킬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사례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1/</a:t>
            </a: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사례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2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환자의 동의없이 의사에 의해 안락사를 당한 네덜란드의 예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이유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증거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3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셋째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관련 법률의 문제점은 죽음에 대한 자발적 선택을 판정하는 기준이 모호하다는 점이다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u="sng" dirty="0">
                <a:solidFill>
                  <a:srgbClr val="0303F3"/>
                </a:solidFill>
                <a:latin typeface="+mn-ea"/>
              </a:rPr>
              <a:t>사례</a:t>
            </a:r>
            <a:r>
              <a:rPr lang="en-US" altLang="ko-KR" sz="1800" u="sng" dirty="0">
                <a:solidFill>
                  <a:srgbClr val="0303F3"/>
                </a:solidFill>
                <a:latin typeface="+mn-ea"/>
              </a:rPr>
              <a:t>: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 2014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년 벨기에의 안락사 허용의 법 개정 후 벌어진 논쟁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논거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재강조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타당한 기준 자체가 존재하지 않는 것이 안락사 관련 법률의 가장 큰 문제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맺음말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주장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재강조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이처럼 안락사의 합법화는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다른 방법을 강구하는 것이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8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결론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결론에서는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본론에서의 논의 과정을 정리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하고 최종적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주장</a:t>
            </a:r>
            <a:r>
              <a:rPr lang="en-US" altLang="ko-KR" sz="1900" dirty="0">
                <a:solidFill>
                  <a:srgbClr val="0303F3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성과</a:t>
            </a:r>
            <a:r>
              <a:rPr lang="en-US" altLang="ko-KR" sz="1900" dirty="0">
                <a:solidFill>
                  <a:srgbClr val="0303F3"/>
                </a:solidFill>
                <a:latin typeface="+mn-ea"/>
              </a:rPr>
              <a:t>)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을 상기시켜 강조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필요할 경우 필자의 문제 해결이 지니는 의의 또는 기대 효과를 전망함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서론에서 제시한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 목적과 함께 주제를 재강조함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본론의 내용을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순차적으로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간명히 요약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의의를 강조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 논문에서 제시된 결론이 적용될 수 있는 분야를 제시하고 결론을 해결책으로 채택할 것을 촉구함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도덕적 훈계와 당위적 주장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정당화 구조를 무너뜨릴 수 있는 말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본론에서 다루지 않은 새로운 이야기를 하는 것은 삼갈 것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97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결론 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-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결론의 예시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: 296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쪽</a:t>
            </a:r>
            <a:endParaRPr lang="en-US" altLang="ko-KR" sz="19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ko-KR" sz="1100" dirty="0">
              <a:solidFill>
                <a:srgbClr val="0303F3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연구의 목적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재강조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인권 문제가 대두되고 인간 개개인의 자유를 중요시하는 사회적 분위기가 형성됨에 따라 안락사를 찬성하는 입장과 반대하는 입장이 첨예하게 대립하여 이에 대한 논쟁이 끊이지 않고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이러한 논쟁에 대하여 이 글에서는 안락사가 실행되어서는 안 되는 근거를 크게 세 가지 관점에서 찾아보았다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본론의 내용 요약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첫째로는 안락사의 문제점을 윤리적 관점에서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살펴보았는데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행위임을 밝혔다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두 번째로는 제도적 관점에서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바라보았는데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어떠한 선을 기준으로 잡을지 모호하다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마지막으로 사회적 관점에서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살펴보았는데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죽음에 대한 인식이 가벼워질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연구의 중요성 강조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이런 국제적 흐름 속에서 우리가 명심해야 할 것은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 전체에 나쁜 영향을 미칠 수 있다는 점이다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주장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재강조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안락사는 한 생명의 소중한 삶을 빼앗는 범죄 행위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살인인 동시에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 전체에 생명을 경시하는 풍조를 불러일으킬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따라서 안락사는 합법화되어서는 안 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730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5)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참고문헌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296-297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논문을 쓸 때 인용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참고한 자료들의 자세한 서지사항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을 목록으로 제시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주석에서 드러나지 않은 자료들을 목록에 싣는 경우도 있지만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u="sng" dirty="0">
                <a:solidFill>
                  <a:srgbClr val="002060"/>
                </a:solidFill>
                <a:latin typeface="+mn-ea"/>
              </a:rPr>
              <a:t>대체로 본문에서 주석을 통해 밝힌 자료들을 대상으로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함 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본문에서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내각주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방식을 선택했는지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외각주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방식을 선택했는지에 따라 참고문헌 목록을 작성하는 방법이 다름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본문에서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내각주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방식을 택했을 경우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저자명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(</a:t>
            </a: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출판연도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),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저서명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출판사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저자명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출판연도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저서명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출판사</a:t>
            </a:r>
            <a:r>
              <a:rPr lang="en-US" altLang="ko-KR" sz="17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endParaRPr lang="en-US" altLang="ko-KR" sz="1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 startAt="2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본문에서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외각주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방식을 택했을 경우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저자명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저서명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출판사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출판연도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논문저자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논문제목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학술지명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권호수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(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학술단체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발행기관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).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발행연도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논문저자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논문제목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학위수여기관명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학위명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발행연도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buClr>
                <a:srgbClr val="0070C0"/>
              </a:buClr>
              <a:buFontTx/>
              <a:buChar char="-"/>
            </a:pPr>
            <a:endParaRPr lang="en-US" altLang="ko-KR" sz="18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14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5)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참고문헌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참고문헌의 예시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296-297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김기도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「안락사에 대한 윤리적 고찰」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동국대학교 교육대학원 석사학위논문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2007.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김명수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「인간의 존엄성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생명권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안락사 등을 중심으로」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『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세계헌법연구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』 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 제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2009.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배준용</a:t>
            </a:r>
            <a:r>
              <a:rPr lang="en-US" altLang="ko-KR" sz="19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「벨기에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18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세 미만 미성년자 포함 전 연령층 안락사 허용」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『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조선일보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』, 2014.02.14.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유태영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「스위스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안락사 여행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1749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명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찬반 논란 가열」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『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세계일보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』, 2015.08.17.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「안락사」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『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위키피디아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』, URL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주소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2019.06.02.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검색</a:t>
            </a:r>
            <a:endParaRPr lang="en-US" altLang="ko-KR" sz="1800" dirty="0"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「안락사」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『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나무위키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』, URL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주소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2019.06.02.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검색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「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연명의료결정법」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국가법령정보센터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, URL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주소 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2020.03.30. </a:t>
            </a:r>
            <a:r>
              <a:rPr lang="ko-KR" altLang="en-US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검색</a:t>
            </a:r>
            <a:r>
              <a:rPr lang="en-US" altLang="ko-KR" sz="1800" dirty="0">
                <a:solidFill>
                  <a:srgbClr val="002060"/>
                </a:solidFill>
                <a:latin typeface="맑은 고딕" panose="020B0503020000020004" pitchFamily="50" charset="-127"/>
              </a:rPr>
              <a:t>. 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49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1)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인용의 정의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298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인용은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다른 사람의 생각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말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글을 자기 글에서 사용하는 것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을 말하는데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주석을 통해 인용된 구절의 출처를 밝힘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주장을 전개할 수 있는 바탕을 마련하기 위해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주장의 타당성과 정확성을 뒷받침하기 위해 사용함</a:t>
            </a:r>
            <a:endParaRPr lang="en-US" altLang="ko-KR" sz="19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인용 시에는 적절한 표시를 통해 자신의 글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생각과 남의 글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생각을 명확하게 구분해야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인용된 자료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실험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관찰 기록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남의 견해나 이론 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는 근거로서 충분한 타당성을 지녀야 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잘못된 연구 결과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 가치가 없는 것은 피해야 함</a:t>
            </a: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 startAt="2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인용은 정확해야 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모든 인용문은 자신이 직접 확인해야 하며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원전을 볼 수 없을 때는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재인용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임을 반드시 밝혀야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 startAt="2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인용문은 짧을수록 좋음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6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2)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인용의 종류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298-299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인용의 종류는 직접 인용과 간접 인용으로 구분되며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각각의 인용은 나름의 규칙을 따라야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직접 인용</a:t>
            </a:r>
            <a:endParaRPr lang="en-US" altLang="ko-KR" sz="1900" dirty="0">
              <a:solidFill>
                <a:srgbClr val="C0000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원저자의 주장이나 표현을 원문 그대로 가져오는 경우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원문 그대로가 아니면 대체할 만한 적당한 표현이 없는 경우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원문이 아니고는 독자가 잘못 해석할 소지가 있는 경우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문예물의 개성적인 표현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경전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법률 조문 등을 인용할 경우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 startAt="2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인용 내용을 큰따옴표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j-ea"/>
                <a:ea typeface="+mj-ea"/>
              </a:rPr>
              <a:t>“</a:t>
            </a:r>
            <a:r>
              <a:rPr lang="en-US" altLang="ko-KR" sz="1800" dirty="0">
                <a:solidFill>
                  <a:srgbClr val="0070C0"/>
                </a:solidFill>
                <a:latin typeface="+mj-ea"/>
                <a:ea typeface="+mj-ea"/>
              </a:rPr>
              <a:t>”)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로 묶음으로써 본문과 구분함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 startAt="2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분량이 많을 경우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행갈이를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통해 독립된 문단으로 구성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하고 글씨 크기나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행간격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등을 달리 함으로써 시각적으로 강조하여 표시함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299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850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직접 인용의 예시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298-299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0070C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19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세기의 저명한 생물학자이자 진화론의 거성 토머스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헉슬리의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손자이며 천재적 작가인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헉슬리는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『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멋진 신세계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』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에 관해 스스로 다음과 같이 평했다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/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책의 주제는 과학의 진보가 아니라 그것이 인간 개개인에게 미치는 영향에 관한 것이다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물질의 과학화는 삶을 파괴하거나 복잡하고 불편하게 만드는 방법에 적용될 수 있다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유토피아는 이미 오래 전에 누군가가 상상했던 것보다 훨씬 더 우리에게 근접해 있다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나는 이를 향후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600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년이라는 미래에 투영시켰지만 그 공포는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세기 안에 다가올 것 같다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.1)</a:t>
            </a:r>
          </a:p>
          <a:p>
            <a:pPr algn="just"/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 요즈음 나오는 여러 기계들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인간보다 지능이 높다는 로봇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우주정복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복제인간에 관한 논란 등을 보면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세기 안에 ‘멋진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신세계’가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오리라는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헉슬리의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예언은 맞아떨어질 전망이다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그러나 셰익스피어의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『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템페스트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』 5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막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장에 나오는 ‘멋진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신세계’라는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말을 역설적으로 사용한 것처럼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헉슬리가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생각한 미래는 나같이 완벽한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기계치이자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아직은 신과 시와 선을 믿는 ‘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야만인’이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살기에는 적합하지 않은 것 같다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그나마 일찍 태어나 ‘멋진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신세계’가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오기 전에 이 세상을 떠날 수 있는 게 천만다행이다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     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장영희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, 『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문학의 숲을 거닐다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』,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샘터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, 2005, 94~95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0" indent="0" algn="just">
              <a:buNone/>
            </a:pP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------------------------------</a:t>
            </a:r>
          </a:p>
          <a:p>
            <a:pPr marL="0" indent="0" algn="just">
              <a:buNone/>
            </a:pP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올더스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헉슬리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지음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멋진 신세계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안정효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옮김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소담출판사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2019, 00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75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2)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인용의 종류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직접 인용</a:t>
            </a:r>
            <a:endParaRPr lang="en-US" altLang="ko-KR" sz="1900" dirty="0">
              <a:solidFill>
                <a:srgbClr val="C0000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 startAt="5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직접 인용에서는 맞춤법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문단 구분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문장 부호 등을 반드시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원문 그대로 옮겨야 함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 startAt="5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전문을 인용하지 않을 경우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‘(……)’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또는 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‘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이하 생략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중략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)’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으로 표시함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 startAt="5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원문에 오류가 있을 때에는 </a:t>
            </a:r>
            <a:r>
              <a:rPr lang="ko-KR" altLang="en-US" sz="1800" dirty="0">
                <a:solidFill>
                  <a:srgbClr val="0070C0"/>
                </a:solidFill>
                <a:latin typeface="+mj-ea"/>
                <a:ea typeface="+mj-ea"/>
              </a:rPr>
              <a:t>‘</a:t>
            </a:r>
            <a:r>
              <a:rPr lang="en-US" altLang="ko-KR" sz="1800" i="1" dirty="0">
                <a:solidFill>
                  <a:srgbClr val="0070C0"/>
                </a:solidFill>
                <a:latin typeface="+mj-ea"/>
                <a:ea typeface="+mj-ea"/>
              </a:rPr>
              <a:t>sic</a:t>
            </a:r>
            <a:r>
              <a:rPr lang="ko-KR" altLang="en-US" sz="1800" dirty="0">
                <a:solidFill>
                  <a:srgbClr val="0070C0"/>
                </a:solidFill>
                <a:latin typeface="+mj-ea"/>
                <a:ea typeface="+mj-ea"/>
              </a:rPr>
              <a:t>’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를 달아 바로잡음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→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반드시 이탤릭체로 해야 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예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“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三國遺史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en-US" altLang="ko-KR" sz="1800" i="1" dirty="0">
                <a:solidFill>
                  <a:srgbClr val="002060"/>
                </a:solidFill>
                <a:latin typeface="+mj-ea"/>
                <a:ea typeface="+mj-ea"/>
              </a:rPr>
              <a:t>sic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 事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)”</a:t>
            </a:r>
          </a:p>
          <a:p>
            <a:pPr marL="342900" indent="-342900" algn="just">
              <a:buFont typeface="+mj-ea"/>
              <a:buAutoNum type="circleNumDbPlain" startAt="5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인용문의 일부를 강조할 경우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원문에는 없는 밑줄이나 방점을 찍을 수 있음 →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밑줄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필자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], [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방점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필자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와 같이 밝혀야 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예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 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“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글쓰기 방식으로 여기에는 ‘</a:t>
            </a:r>
            <a:r>
              <a:rPr lang="ko-KR" altLang="en-US" sz="1800" u="sng" dirty="0">
                <a:solidFill>
                  <a:srgbClr val="002060"/>
                </a:solidFill>
                <a:latin typeface="+mj-ea"/>
                <a:ea typeface="+mj-ea"/>
              </a:rPr>
              <a:t>故事性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’과 </a:t>
            </a:r>
            <a:r>
              <a:rPr lang="ko-KR" altLang="en-US" sz="1800" u="sng" dirty="0">
                <a:solidFill>
                  <a:srgbClr val="002060"/>
                </a:solidFill>
                <a:latin typeface="+mj-ea"/>
                <a:ea typeface="+mj-ea"/>
              </a:rPr>
              <a:t>‘寓意性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’을 담고 있어야 한다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.[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밑줄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필자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]”</a:t>
            </a:r>
          </a:p>
          <a:p>
            <a:pPr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342900" indent="-342900" algn="just">
              <a:buFont typeface="+mj-ea"/>
              <a:buAutoNum type="circleNumDbPlain" startAt="5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22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2)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인용의 종류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300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간접 인용</a:t>
            </a:r>
            <a:endParaRPr lang="en-US" altLang="ko-KR" sz="1900" dirty="0">
              <a:solidFill>
                <a:srgbClr val="C0000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원문을 그대로 가져오지 않고 변형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요약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의역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하여 가져오는 경우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원문의 내용이 너무 길거나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불필요한 부분이 있거나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전체 글의 특정한 내용만을 가져오고 싶을 때 사용함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인용 내용이 들어있는 문장의 끝에 주석 표시를 함으로써 자신의 글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생각과 남의 글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생각을 구분함 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인용임을 알 수 있는 지시어들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예를 들어 인용 내용의 앞에 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“~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는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”, “~</a:t>
            </a:r>
            <a:r>
              <a:rPr lang="ko-KR" altLang="en-US" sz="1800" dirty="0">
                <a:solidFill>
                  <a:srgbClr val="002060"/>
                </a:solidFill>
                <a:latin typeface="+mj-ea"/>
                <a:ea typeface="+mj-ea"/>
              </a:rPr>
              <a:t>에 따르면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”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과 같은 표현을 사용한 후 주석 표시를 함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특별히 강조할 부분은 작은따옴표</a:t>
            </a:r>
            <a:r>
              <a:rPr lang="en-US" altLang="ko-KR" sz="1800" dirty="0">
                <a:solidFill>
                  <a:srgbClr val="002060"/>
                </a:solidFill>
                <a:latin typeface="+mj-ea"/>
                <a:ea typeface="+mj-ea"/>
              </a:rPr>
              <a:t>(‘ ’)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사용하기도 함</a:t>
            </a:r>
            <a:endParaRPr lang="en-US" altLang="ko-KR" sz="18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342900" indent="-342900" algn="just">
              <a:buFont typeface="+mj-ea"/>
              <a:buAutoNum type="circleNumDbPlain" startAt="5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411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논문의 개념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 작성의 순서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논문의 체재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 작성의 사례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인용과 각주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참고문헌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200" dirty="0">
                <a:solidFill>
                  <a:srgbClr val="0303F3"/>
                </a:solidFill>
                <a:latin typeface="+mn-ea"/>
              </a:rPr>
              <a:t>연습문제</a:t>
            </a:r>
            <a:endParaRPr lang="en-US" altLang="ko-KR" sz="2200" dirty="0">
              <a:solidFill>
                <a:srgbClr val="0303F3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간접 인용의 예시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300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0070C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 이 시기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[1930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사람들은 </a:t>
            </a:r>
            <a:r>
              <a:rPr lang="ko-KR" altLang="en-US" sz="1800" dirty="0">
                <a:solidFill>
                  <a:srgbClr val="0303F3"/>
                </a:solidFill>
                <a:latin typeface="+mj-ea"/>
                <a:ea typeface="+mj-ea"/>
              </a:rPr>
              <a:t>‘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사랑의 모든 수단과 양식은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단성사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조선 극장의 스크린에서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취했다</a:t>
            </a:r>
            <a:r>
              <a:rPr lang="ko-KR" altLang="en-US" sz="1800" dirty="0" err="1">
                <a:solidFill>
                  <a:srgbClr val="0303F3"/>
                </a:solidFill>
                <a:latin typeface="+mj-ea"/>
                <a:ea typeface="+mj-ea"/>
              </a:rPr>
              <a:t>’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고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말할 정도였으며 </a:t>
            </a:r>
            <a:r>
              <a:rPr lang="ko-KR" altLang="en-US" sz="1800" dirty="0">
                <a:solidFill>
                  <a:srgbClr val="0303F3"/>
                </a:solidFill>
                <a:latin typeface="+mj-ea"/>
                <a:ea typeface="+mj-ea"/>
              </a:rPr>
              <a:t>‘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성에 눈 뜬 처녀들이 변사들의 달콤한 해설과 스크린에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빗기우는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사람의 실연을 보고</a:t>
            </a:r>
            <a:r>
              <a:rPr lang="ko-KR" altLang="en-US" sz="1800" dirty="0">
                <a:solidFill>
                  <a:srgbClr val="0303F3"/>
                </a:solidFill>
                <a:latin typeface="+mj-ea"/>
                <a:ea typeface="+mj-ea"/>
              </a:rPr>
              <a:t>’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배웠다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1)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텔레비전 드라마에서 유명 탤런트가 하고 나온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반지며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목걸이가 그 다음날로 서울 전역에 깔리는 요즘과 마찬가지였던 것이다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정도는 다르지만 당시 영화의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파급력은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오늘날의 텔레비전과 맞먹을 정도였다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특히 서양 영화들은 삽시간에 로이드 안경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히틀러 수염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0303F3"/>
                </a:solidFill>
                <a:latin typeface="+mj-ea"/>
                <a:ea typeface="+mj-ea"/>
              </a:rPr>
              <a:t>‘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께이리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쿠어퍼어</a:t>
            </a:r>
            <a:r>
              <a:rPr lang="ko-KR" altLang="en-US" sz="1800" dirty="0" err="1">
                <a:solidFill>
                  <a:srgbClr val="0303F3"/>
                </a:solidFill>
                <a:latin typeface="+mj-ea"/>
                <a:ea typeface="+mj-ea"/>
              </a:rPr>
              <a:t>’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의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외투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0303F3"/>
                </a:solidFill>
                <a:latin typeface="+mj-ea"/>
                <a:ea typeface="+mj-ea"/>
              </a:rPr>
              <a:t>‘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로오웰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새아만</a:t>
            </a:r>
            <a:r>
              <a:rPr lang="ko-KR" altLang="en-US" sz="1800" dirty="0" err="1">
                <a:solidFill>
                  <a:srgbClr val="0303F3"/>
                </a:solidFill>
                <a:latin typeface="+mj-ea"/>
                <a:ea typeface="+mj-ea"/>
              </a:rPr>
              <a:t>’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의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모자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0303F3"/>
                </a:solidFill>
                <a:latin typeface="+mj-ea"/>
                <a:ea typeface="+mj-ea"/>
              </a:rPr>
              <a:t>‘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로버트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몽고메리</a:t>
            </a:r>
            <a:r>
              <a:rPr lang="ko-KR" altLang="en-US" sz="1800" dirty="0" err="1">
                <a:solidFill>
                  <a:srgbClr val="0303F3"/>
                </a:solidFill>
                <a:latin typeface="+mj-ea"/>
                <a:ea typeface="+mj-ea"/>
              </a:rPr>
              <a:t>’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의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넥타이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0303F3"/>
                </a:solidFill>
                <a:latin typeface="+mj-ea"/>
                <a:ea typeface="+mj-ea"/>
              </a:rPr>
              <a:t>‘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윌리암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포웰</a:t>
            </a:r>
            <a:r>
              <a:rPr lang="ko-KR" altLang="en-US" sz="1800" dirty="0" err="1">
                <a:solidFill>
                  <a:srgbClr val="0303F3"/>
                </a:solidFill>
                <a:latin typeface="+mj-ea"/>
                <a:ea typeface="+mj-ea"/>
              </a:rPr>
              <a:t>’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의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바지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0303F3"/>
                </a:solidFill>
                <a:latin typeface="+mj-ea"/>
                <a:ea typeface="+mj-ea"/>
              </a:rPr>
              <a:t>‘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클라이브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쁘룩</a:t>
            </a:r>
            <a:r>
              <a:rPr lang="ko-KR" altLang="en-US" sz="1800" dirty="0" err="1">
                <a:solidFill>
                  <a:srgbClr val="0303F3"/>
                </a:solidFill>
                <a:latin typeface="+mj-ea"/>
                <a:ea typeface="+mj-ea"/>
              </a:rPr>
              <a:t>’</a:t>
            </a:r>
            <a:r>
              <a:rPr lang="ko-KR" altLang="en-US" sz="1800" dirty="0" err="1">
                <a:solidFill>
                  <a:srgbClr val="0303F3"/>
                </a:solidFill>
                <a:latin typeface="+mn-ea"/>
              </a:rPr>
              <a:t>의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 구두를 사람들의 뇌리에 심어 놓았다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2)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1930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년대에 이르면 이처럼 유행을 설명할 때 서양 배우의 모습을 예로 드는 경우가 많아졌다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marL="0" indent="0" algn="just">
              <a:buNone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------------------------------</a:t>
            </a:r>
          </a:p>
          <a:p>
            <a:pPr marL="0" indent="0">
              <a:buNone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이성구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「경성의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짜스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」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별건곤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1929, 72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김진송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현대성의 경험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서울에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딴스홀을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허하라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현실문화연구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,1999,  174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3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018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3)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주석 작성법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301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남의 글을 인용했을 때 그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출처를 밝히는 기능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인용주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참조주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본문의 내용을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부연 설명하거나 부가적인 정보를 제공하는 기능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해설주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내용주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내용주는 되도록 간결하게 제시해야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이미 이루어진 연구 업적의 도움에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감사의 뜻을 표하는 기능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남의 글에 논증이 되어 있는 경우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그것을 바탕으로 연구자가 새로운 논리를 세우게 되었을 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또 자료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아이디어를 제공해 주었을 때 감사를 표하기 위해 사용함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주석을 통해 자세한 서지정보를 제공하는 것은 독자로 하여금 그 문헌을 찾을 수 있도록 돕기 위해서임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→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주석 작성의 규칙을 지켜야 하는 이유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rgbClr val="0070C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rgbClr val="0303F3"/>
                </a:solidFill>
                <a:latin typeface="+mn-ea"/>
              </a:rPr>
              <a:t>각주와 미주</a:t>
            </a:r>
            <a:endParaRPr lang="en-US" altLang="ko-KR" sz="1700" dirty="0">
              <a:solidFill>
                <a:srgbClr val="0303F3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각주는 인용이 발생한 쪽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(page)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에 주석을 다는 방식이며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미주는 글 끝부분에 주석들을 다 모아서 표기하는 방식</a:t>
            </a: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rgbClr val="0303F3"/>
                </a:solidFill>
                <a:latin typeface="+mn-ea"/>
              </a:rPr>
              <a:t>내각주와 </a:t>
            </a:r>
            <a:r>
              <a:rPr lang="ko-KR" altLang="en-US" sz="1700" dirty="0" err="1">
                <a:solidFill>
                  <a:srgbClr val="0303F3"/>
                </a:solidFill>
                <a:latin typeface="+mn-ea"/>
              </a:rPr>
              <a:t>외각주</a:t>
            </a:r>
            <a:endParaRPr lang="en-US" altLang="ko-KR" sz="1700" dirty="0">
              <a:solidFill>
                <a:srgbClr val="0303F3"/>
              </a:solidFill>
              <a:latin typeface="+mn-ea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내각주는 본문 안에서 최소한의 서지사항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연도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쪽수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만을 밝히고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전체 서지사항은 참고문헌에서 제시함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외각주는 본문 밖에서 인용 출처의 서지사항을 기재하는 방식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08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302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시카고 방식</a:t>
            </a:r>
            <a:endParaRPr lang="en-US" altLang="ko-KR" sz="1900" dirty="0">
              <a:solidFill>
                <a:srgbClr val="0303F3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학술서 분야에서 엄밀한 편집으로 오랜 기간 명성을 쌓아온 시카고대학 출판부에서 내놓은 </a:t>
            </a:r>
            <a:r>
              <a:rPr lang="en-US" altLang="ko-KR" sz="1800" i="1" dirty="0">
                <a:solidFill>
                  <a:srgbClr val="002060"/>
                </a:solidFill>
                <a:latin typeface="+mn-ea"/>
              </a:rPr>
              <a:t>The Chicago Manual of Style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에 실린 참고문헌 스타일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우리나라에서는 인문학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분야에서 주로 쓰는 방식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외각주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형식임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rgbClr val="0303F3"/>
                </a:solidFill>
                <a:latin typeface="+mn-ea"/>
              </a:rPr>
              <a:t>MLA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방식</a:t>
            </a:r>
            <a:endParaRPr lang="en-US" altLang="ko-KR" sz="1900" dirty="0">
              <a:solidFill>
                <a:srgbClr val="0303F3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미국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MLA(Modern Language Association of America)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에서 정리한 문헌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정리법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내각주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형식임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인용문 끝에 괄호를 사용하여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저자명과 인용한 책의 쪽수를 기입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함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rgbClr val="0303F3"/>
                </a:solidFill>
                <a:latin typeface="+mn-ea"/>
              </a:rPr>
              <a:t>APA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방식 </a:t>
            </a:r>
            <a:endParaRPr lang="en-US" altLang="ko-KR" sz="1900" dirty="0">
              <a:solidFill>
                <a:srgbClr val="0303F3"/>
              </a:solidFill>
              <a:latin typeface="+mn-ea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APA(American Psychological Association style)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방식은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MLA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방식과 같은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내각주를 사용함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주로 이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․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공대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의대에서 사용함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인용문 끝에 괄호를 사용하여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저자명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출판 연도를 기입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215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외각주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endParaRPr lang="en-US" altLang="ko-KR" sz="2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저서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한국책의 경우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303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①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저자명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『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저서명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』,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판수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출판지명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출판사명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홍욱희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『3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조원의 환경논쟁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새만금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지성사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2004, 88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천정환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근대의 글쓰기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푸른역사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2003, p.25.</a:t>
            </a:r>
          </a:p>
          <a:p>
            <a:pPr algn="just"/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② 저자명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『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저서명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』,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역자명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판수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;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출판지명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출판사명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아쿠다가와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류노스케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라쇼몽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김영식 역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초판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쇄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문예출판사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2013, 7~16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한스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게오르크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호이젤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뇌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욕망의 비밀을 풀다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인간의 소비심리를 지배하는 뇌과학의 비밀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강영옥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김신종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한윤진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옮김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비즈니스북스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2019, pp.10~13.</a:t>
            </a: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③ 저자명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「</a:t>
            </a:r>
            <a:r>
              <a:rPr lang="ko-KR" altLang="en-US" sz="1700" dirty="0" err="1">
                <a:solidFill>
                  <a:srgbClr val="0070C0"/>
                </a:solidFill>
                <a:latin typeface="+mn-ea"/>
              </a:rPr>
              <a:t>논문명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」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『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저서명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』, </a:t>
            </a:r>
            <a:r>
              <a:rPr lang="ko-KR" altLang="en-US" sz="1700" dirty="0" err="1">
                <a:solidFill>
                  <a:srgbClr val="0070C0"/>
                </a:solidFill>
                <a:latin typeface="+mn-ea"/>
              </a:rPr>
              <a:t>편자명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판수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;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출판지명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출판사명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출판연도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쪽수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배개화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「언어의 이민」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김수영 온몸의 시학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박덕규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이은정 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푸른역사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2013, 120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664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외각주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endParaRPr lang="en-US" altLang="ko-KR" sz="2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저서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영어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책의 경우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303-304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①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저자명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이름 성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), </a:t>
            </a:r>
            <a:r>
              <a:rPr lang="ko-KR" altLang="en-US" sz="1800" i="1" dirty="0" err="1">
                <a:solidFill>
                  <a:srgbClr val="C00000"/>
                </a:solidFill>
                <a:latin typeface="+mn-ea"/>
              </a:rPr>
              <a:t>저서명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판수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출판지명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출판사명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Joan C.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Borod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 Neuropsychology of Emotion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1st edition;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NewYork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Oxford Univ. Press, 2000, p.12.</a:t>
            </a:r>
          </a:p>
          <a:p>
            <a:pPr marL="0" indent="0" algn="just">
              <a:buNone/>
            </a:pPr>
            <a:endParaRPr lang="en-US" altLang="ko-KR" sz="500" dirty="0"/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② 저자명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이름 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), </a:t>
            </a:r>
            <a:r>
              <a:rPr lang="ko-KR" altLang="en-US" sz="1800" i="1" dirty="0" err="1">
                <a:solidFill>
                  <a:srgbClr val="002060"/>
                </a:solidFill>
                <a:latin typeface="+mn-ea"/>
              </a:rPr>
              <a:t>저서명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역자명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이름 성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판수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;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출판지명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출판사명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Georg Lukacs, </a:t>
            </a:r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Soul and Form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trans. by Anna Bostock, 2nd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edition;Cambridge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MIT Press, 1971, pp.4~5.</a:t>
            </a:r>
          </a:p>
          <a:p>
            <a:pPr marL="0" indent="0" algn="just">
              <a:buNone/>
            </a:pPr>
            <a:endParaRPr lang="en-US" altLang="ko-KR" sz="500" dirty="0"/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③ 저자명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이름 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), </a:t>
            </a:r>
            <a:r>
              <a:rPr lang="en-US" altLang="ko-KR" sz="1800" dirty="0">
                <a:solidFill>
                  <a:srgbClr val="0070C0"/>
                </a:solidFill>
                <a:latin typeface="+mj-ea"/>
                <a:ea typeface="+mj-ea"/>
              </a:rPr>
              <a:t>“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논문명</a:t>
            </a:r>
            <a:r>
              <a:rPr lang="ko-KR" altLang="en-US" sz="1800" dirty="0">
                <a:solidFill>
                  <a:srgbClr val="0070C0"/>
                </a:solidFill>
                <a:latin typeface="+mj-ea"/>
                <a:ea typeface="+mj-ea"/>
              </a:rPr>
              <a:t>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i="1" dirty="0" err="1">
                <a:solidFill>
                  <a:srgbClr val="002060"/>
                </a:solidFill>
                <a:latin typeface="+mn-ea"/>
              </a:rPr>
              <a:t>저서명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편자명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이름 성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판수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;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출판지명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출판사명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Michael Robinson, “Broadcasting, Cultural Hegemony, and Colonial Modernity in Korea”, </a:t>
            </a:r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Colonial Modernity in Korea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ed. by Ki-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wook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Shin, 1st edition; Cambridge, Mass.: Harvard University Press, 1999, pp.20~30.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6769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외각주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endParaRPr lang="en-US" altLang="ko-KR" sz="2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저서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–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전집 형태일 경우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304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① 저자명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『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저서명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』,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권호수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판수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;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출판지명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출판사명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조동일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한국문학통사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4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지식산업사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1994, 200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김종원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 식물 생태 보감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풀밭에 사는 식물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2,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자연과생태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2016, p.56.</a:t>
            </a: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② 저자명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『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저서명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』,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권호수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역자명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판수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;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출판지명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출판사명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발터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벤야민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아케이드 프로젝트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이영아 역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초판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쇄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새물결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2013, 121~125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카를 마르크스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자본론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자본의 유통과정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2,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김수행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옮김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재역판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비봉출판사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2006, pp.20~30.</a:t>
            </a: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* 권호수는 반드시 책 이름 뒤에 적음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312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외각주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endParaRPr lang="en-US" altLang="ko-KR" sz="2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학술지 논문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304-305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저자명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논문명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『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학술지명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』,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권호수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(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학술단체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),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박금주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「금강 하구의 환경 변화와 주민 갈등 요인」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물환경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학회지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33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 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2017, 149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이충렬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이선호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「동아시아 국가의 무역수지와 거시경제 충격」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무역학회지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33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 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2008. 184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양천모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이중기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조원일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조병원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임병오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「유기전해질에 따른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EDLC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전기화학적 특성」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한국전기화학회지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 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2001, 113~117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조헌국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세기 상대성 이론과 미술의 관계와 논의를 통한 과학교육에 대한 시사점」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새물리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 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2014, p.551.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허병식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「이태준과 교양의 형성」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한국근대문학연구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10,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한국근대문학연구회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2004, pp.12~14.</a:t>
            </a:r>
          </a:p>
        </p:txBody>
      </p:sp>
    </p:spTree>
    <p:extLst>
      <p:ext uri="{BB962C8B-B14F-4D97-AF65-F5344CB8AC3E}">
        <p14:creationId xmlns:p14="http://schemas.microsoft.com/office/powerpoint/2010/main" val="1445377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외각주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endParaRPr lang="en-US" altLang="ko-KR" sz="2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학위논문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305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저자명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논문명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학위수여기관명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학위명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학위취득연도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김은범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열섬현상을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고려한 가로녹지의 적정 수종 선정 연구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서초구의 대표 가로수종을 중심으로」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단국대학교 대학원 석사학위 논문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2015, 27~30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손유경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「한국 근대 소설에 나타난 ‘同情’의 윤리와 미학에 관한 연구」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서울대학교 대학원 박사학위 논문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2006, p.12.</a:t>
            </a:r>
          </a:p>
          <a:p>
            <a:pPr marL="274320" lvl="1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잡지기사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305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기자명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기사명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『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잡지명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』,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권호수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발행연월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쪽수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김지성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「반도체로 촉발된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한일 총성 없는 경제전쟁」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과학동아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405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2019.9, 44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변지민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「컨베이어벨트와 함께 멈춘 엄마의 시간」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한겨레 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21』, 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1290</a:t>
            </a:r>
            <a:r>
              <a:rPr lang="ko-KR" altLang="en-US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</a:t>
            </a:r>
            <a:r>
              <a:rPr lang="en-US" altLang="ko-KR" sz="155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2019.12, pp.50~52.</a:t>
            </a:r>
          </a:p>
          <a:p>
            <a:pPr algn="just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1538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외각주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endParaRPr lang="en-US" altLang="ko-KR" sz="2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신문기사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306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기자명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기사명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『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신문명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』, (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신문사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),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발행연월일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신재우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세빛둥둥섬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 이름 ‘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세빛섬’으로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개장」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연합뉴스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2014. 10.13.</a:t>
            </a:r>
          </a:p>
          <a:p>
            <a:pPr marL="274320" lvl="1" indent="0" algn="just">
              <a:buNone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이원만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「‘이타적 손흥민’ 향한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무리뉴의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신뢰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철옹성처럼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견고해졌다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」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스포츠조선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2019.12.01.</a:t>
            </a:r>
          </a:p>
          <a:p>
            <a:pPr marL="274320" lvl="1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웹사이트 자료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306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기자명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기사명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『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웹사이트 이름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』,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인터넷 주소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검색연월일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美魂男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「언론의 속성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아젠다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세팅과 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프레이밍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효과」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en-US" altLang="ko-KR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Daum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블로그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http://blog.daum.net/Ablooddonor/37dlek, 2019.12.01.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ena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「경제학 논문에서 재현가능성」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『YES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블로그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http://m.blog.yes24.com/ninguem/</a:t>
            </a:r>
          </a:p>
          <a:p>
            <a:pPr marL="274320" lvl="1" indent="0" algn="just">
              <a:buNone/>
            </a:pP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post/8516574, 2019.11.29.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345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외각주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endParaRPr lang="en-US" altLang="ko-KR" sz="2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약식 기호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306-307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앞 각주 번호에서 제시한 책에서 내용을 달리하여 다시 인용할 때 사용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Ibid.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라틴어 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ibidem’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줄임말로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‘같은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자리에’라는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뜻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바로 위에서 완전하게 주로 소개한 같은 문헌을 바로 이어서 인용하면서 페이지만 달리하는 경우 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Ibid.’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로 대체함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700" u="sng" dirty="0">
                <a:solidFill>
                  <a:srgbClr val="002060"/>
                </a:solidFill>
                <a:latin typeface="+mn-ea"/>
              </a:rPr>
              <a:t>재인용 자료가 </a:t>
            </a:r>
            <a:r>
              <a:rPr lang="ko-KR" altLang="en-US" sz="1700" u="sng" dirty="0">
                <a:solidFill>
                  <a:srgbClr val="C00000"/>
                </a:solidFill>
                <a:latin typeface="+mn-ea"/>
              </a:rPr>
              <a:t>책일 때는</a:t>
            </a:r>
            <a:r>
              <a:rPr lang="ko-KR" altLang="en-US" sz="1700" i="1" u="sng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700" i="1" u="sng" dirty="0">
                <a:solidFill>
                  <a:srgbClr val="C00000"/>
                </a:solidFill>
                <a:latin typeface="+mn-ea"/>
              </a:rPr>
              <a:t>Ibid</a:t>
            </a:r>
            <a:r>
              <a:rPr lang="en-US" altLang="ko-KR" sz="1700" u="sng" dirty="0">
                <a:solidFill>
                  <a:srgbClr val="C00000"/>
                </a:solidFill>
                <a:latin typeface="+mn-ea"/>
              </a:rPr>
              <a:t>.</a:t>
            </a:r>
            <a:r>
              <a:rPr lang="ko-KR" altLang="en-US" sz="1700" u="sng" dirty="0">
                <a:solidFill>
                  <a:srgbClr val="C00000"/>
                </a:solidFill>
                <a:latin typeface="+mn-ea"/>
              </a:rPr>
              <a:t>로</a:t>
            </a:r>
            <a:r>
              <a:rPr lang="ko-KR" altLang="en-US" sz="1700" u="sng" dirty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1700" u="sng" dirty="0">
                <a:solidFill>
                  <a:srgbClr val="002060"/>
                </a:solidFill>
                <a:latin typeface="+mn-ea"/>
              </a:rPr>
              <a:t>쓰고 논문일 때는 </a:t>
            </a:r>
            <a:r>
              <a:rPr lang="en-US" altLang="ko-KR" sz="1700" u="sng" dirty="0">
                <a:solidFill>
                  <a:srgbClr val="002060"/>
                </a:solidFill>
                <a:latin typeface="+mn-ea"/>
              </a:rPr>
              <a:t>Ibid.</a:t>
            </a:r>
            <a:r>
              <a:rPr lang="ko-KR" altLang="en-US" sz="1700" u="sng" dirty="0">
                <a:solidFill>
                  <a:srgbClr val="002060"/>
                </a:solidFill>
                <a:latin typeface="+mn-ea"/>
              </a:rPr>
              <a:t>로 쓴다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 ‘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위의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’, ‘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위의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논문‘이라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쓰기도 함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 startAt="2"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op. cit.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라틴어 ‘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</a:rPr>
              <a:t>opere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citato’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줄임말로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‘인용한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작품에서’라는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뜻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바로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위에서가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아니라 그 앞의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어디에선가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인용했던 문헌을 다시 인용하는 경우에 주를 완전하게 작성하지 않고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저자명 다음에 </a:t>
            </a:r>
            <a:r>
              <a:rPr lang="en-US" altLang="ko-KR" sz="1700" dirty="0" err="1">
                <a:solidFill>
                  <a:srgbClr val="002060"/>
                </a:solidFill>
                <a:latin typeface="+mn-ea"/>
              </a:rPr>
              <a:t>op.cit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를 적고 해당 페이지를 적어 약식으로 작성함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700" u="sng" dirty="0">
                <a:solidFill>
                  <a:srgbClr val="002060"/>
                </a:solidFill>
                <a:latin typeface="+mn-ea"/>
              </a:rPr>
              <a:t>재인용 자료가 </a:t>
            </a:r>
            <a:r>
              <a:rPr lang="ko-KR" altLang="en-US" sz="1700" u="sng" dirty="0">
                <a:solidFill>
                  <a:srgbClr val="C00000"/>
                </a:solidFill>
                <a:latin typeface="+mn-ea"/>
              </a:rPr>
              <a:t>책일 때는 </a:t>
            </a:r>
            <a:r>
              <a:rPr lang="en-US" altLang="ko-KR" sz="1700" i="1" u="sng" dirty="0" err="1">
                <a:solidFill>
                  <a:srgbClr val="C00000"/>
                </a:solidFill>
                <a:latin typeface="+mn-ea"/>
              </a:rPr>
              <a:t>op.cit</a:t>
            </a:r>
            <a:r>
              <a:rPr lang="en-US" altLang="ko-KR" sz="1700" i="1" u="sng" dirty="0">
                <a:solidFill>
                  <a:srgbClr val="C00000"/>
                </a:solidFill>
                <a:latin typeface="+mn-ea"/>
              </a:rPr>
              <a:t>.</a:t>
            </a:r>
            <a:r>
              <a:rPr lang="ko-KR" altLang="en-US" sz="1700" u="sng" dirty="0">
                <a:solidFill>
                  <a:srgbClr val="C00000"/>
                </a:solidFill>
                <a:latin typeface="+mn-ea"/>
              </a:rPr>
              <a:t>로 </a:t>
            </a:r>
            <a:r>
              <a:rPr lang="ko-KR" altLang="en-US" sz="1700" u="sng" dirty="0">
                <a:solidFill>
                  <a:srgbClr val="002060"/>
                </a:solidFill>
                <a:latin typeface="+mn-ea"/>
              </a:rPr>
              <a:t>쓰고 논문일 때는 </a:t>
            </a:r>
            <a:r>
              <a:rPr lang="en-US" altLang="ko-KR" sz="1700" u="sng" dirty="0" err="1">
                <a:solidFill>
                  <a:srgbClr val="002060"/>
                </a:solidFill>
                <a:latin typeface="+mn-ea"/>
              </a:rPr>
              <a:t>op.cit</a:t>
            </a:r>
            <a:r>
              <a:rPr lang="en-US" altLang="ko-KR" sz="1700" u="sng" dirty="0">
                <a:solidFill>
                  <a:srgbClr val="002060"/>
                </a:solidFill>
                <a:latin typeface="+mn-ea"/>
              </a:rPr>
              <a:t>.</a:t>
            </a:r>
            <a:r>
              <a:rPr lang="ko-KR" altLang="en-US" sz="1700" u="sng" dirty="0">
                <a:solidFill>
                  <a:srgbClr val="002060"/>
                </a:solidFill>
                <a:latin typeface="+mn-ea"/>
              </a:rPr>
              <a:t>로 쓴다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‘앞의 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앞의 논문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이라 쓰기도 함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just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54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논문의 체재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논문 체재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288-289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900" dirty="0">
              <a:solidFill>
                <a:srgbClr val="C0000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표지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논문 제목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작성자 이름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개요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목차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방식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1&gt;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I.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논문의 큰 제목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장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chapter)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논문의 큰 주제별 제목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1)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소제목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  (1)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세부 제목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...</a:t>
            </a:r>
          </a:p>
          <a:p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방식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2&gt;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논문의 큰 제목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1.1.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논문의 큰 주제별 제목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 1.1.1.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소제목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        1.1.1.1.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세부 제목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...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437996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외각주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endParaRPr lang="en-US" altLang="ko-KR" sz="2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약식 기호의 예시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307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617220" lvl="1" indent="-342900" algn="just">
              <a:buFont typeface="+mj-lt"/>
              <a:buAutoNum type="arabicParenR"/>
            </a:pPr>
            <a:r>
              <a:rPr lang="ko-KR" altLang="en-US" sz="17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에리히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7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프롬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자유로부터의 도피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7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김석희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역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휴머니스트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2007, p.49.</a:t>
            </a:r>
          </a:p>
          <a:p>
            <a:pPr marL="617220" lvl="1" indent="-342900" algn="just">
              <a:buFont typeface="+mj-lt"/>
              <a:buAutoNum type="arabicParenR"/>
            </a:pP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남현숙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무정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플롯에서 우연의 기능」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한국문화연구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9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1986, p.267.</a:t>
            </a:r>
          </a:p>
          <a:p>
            <a:pPr marL="617220" lvl="1" indent="-342900" algn="just">
              <a:buFont typeface="+mj-lt"/>
              <a:buAutoNum type="arabicParenR"/>
            </a:pP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Ibid., p.260.</a:t>
            </a:r>
          </a:p>
          <a:p>
            <a:pPr marL="617220" lvl="1" indent="-342900" algn="just">
              <a:buFont typeface="+mj-lt"/>
              <a:buAutoNum type="arabicParenR"/>
            </a:pP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천정환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근대의 글쓰기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7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푸른역사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2003, p.25.</a:t>
            </a:r>
          </a:p>
          <a:p>
            <a:pPr marL="617220" lvl="1" indent="-342900" algn="just">
              <a:buFont typeface="+mj-lt"/>
              <a:buAutoNum type="arabicParenR"/>
            </a:pPr>
            <a:r>
              <a:rPr lang="ko-KR" altLang="en-US" sz="17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에리히</a:t>
            </a:r>
            <a:r>
              <a:rPr lang="ko-KR" altLang="en-US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7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프롬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700" i="1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op.cit</a:t>
            </a:r>
            <a:r>
              <a:rPr lang="en-US" altLang="ko-KR" sz="17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., pp.50~51.</a:t>
            </a:r>
          </a:p>
          <a:p>
            <a:pPr algn="just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8272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참고문헌 작성법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–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외각주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방식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307-309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논문이나 책의 맨 끝에 인용한 책이나 논문의 목록을 제시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저자명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『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저서명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』,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판수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출판지명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출판사명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총쪽수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. </a:t>
            </a:r>
          </a:p>
          <a:p>
            <a:pPr lvl="1" algn="just"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저자명은 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여러 사람이 공저했을 경우에는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책 표지에 나열되어 있는 순서대로 이름을 다 밝히되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그 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사이에 가운뎃점</a:t>
            </a: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(·)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을 찍음</a:t>
            </a:r>
            <a:r>
              <a:rPr lang="en-US" altLang="ko-KR" sz="1700" dirty="0">
                <a:solidFill>
                  <a:srgbClr val="006600"/>
                </a:solidFill>
                <a:latin typeface="+mn-ea"/>
              </a:rPr>
              <a:t> </a:t>
            </a:r>
          </a:p>
          <a:p>
            <a:pPr lvl="1" algn="just">
              <a:buFontTx/>
              <a:buChar char="-"/>
            </a:pP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주석란에서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세 사람 이상이 공저했을 때에 첫 번째 사람 이름만 적고 그 뒤에 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~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외 몇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명’이나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et al’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또는 ‘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and others’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를 붙임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알파벳으로 된 이름일 때는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주석란과는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달리 ‘성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이름’의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순서로 기록함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>
              <a:buFontTx/>
              <a:buChar char="-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그러나 여러 사람이 공저했거나 그 뒤에 편자나 번역자가 나올 때에는 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첫번째 사람만 성과 이름의 순서로 기록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하고 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나머지 사람들은 </a:t>
            </a:r>
            <a:r>
              <a:rPr lang="ko-KR" altLang="en-US" sz="1700" dirty="0" err="1">
                <a:solidFill>
                  <a:srgbClr val="006600"/>
                </a:solidFill>
                <a:latin typeface="+mn-ea"/>
              </a:rPr>
              <a:t>주석란에서와</a:t>
            </a:r>
            <a:r>
              <a:rPr lang="ko-KR" altLang="en-US" sz="1700" dirty="0">
                <a:solidFill>
                  <a:srgbClr val="006600"/>
                </a:solidFill>
                <a:latin typeface="+mn-ea"/>
              </a:rPr>
              <a:t> 같이 이름과 성의 순서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로 나열함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627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참고문헌 작성법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–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외각주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방식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307-309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저자명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『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저서명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』,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판수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출판지명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출판사명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총쪽수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. </a:t>
            </a:r>
          </a:p>
          <a:p>
            <a:pPr marL="274320" lvl="1" indent="0" algn="just">
              <a:buNone/>
            </a:pP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박영재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박충석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김용덕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『19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세기 일본의 근대화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서울대학교출판부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2003,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151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윤영실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육당 최남선과 식민지의 민족사상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아연출판부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2018,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623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제인 오스틴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오만과 편견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윤지관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전승희 번역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민음사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2003,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559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Chomsky, Noam, </a:t>
            </a:r>
            <a:r>
              <a:rPr lang="en-US" altLang="ko-KR" sz="15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Cartesian Linguistics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New York: Harper &amp; Row, 1966.</a:t>
            </a:r>
          </a:p>
          <a:p>
            <a:pPr marL="274320" lvl="1" indent="0" algn="just">
              <a:buNone/>
            </a:pP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Sartre, J. P., </a:t>
            </a:r>
            <a:r>
              <a:rPr lang="en-US" altLang="ko-KR" sz="15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Being and nothingness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trans. by H. E. Barnes, New York: Philosophical Library, 1958.</a:t>
            </a:r>
          </a:p>
          <a:p>
            <a:pPr marL="274320" lvl="1" indent="0" algn="just">
              <a:buNone/>
            </a:pPr>
            <a:r>
              <a:rPr lang="en-US" altLang="ko-KR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Wellek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Rene and Austin Warren, </a:t>
            </a:r>
            <a:r>
              <a:rPr lang="en-US" altLang="ko-KR" sz="15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Theory of </a:t>
            </a:r>
            <a:r>
              <a:rPr lang="en-US" altLang="ko-KR" sz="1500" i="1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Literatrure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New York: Harcourt, 1956</a:t>
            </a:r>
          </a:p>
        </p:txBody>
      </p:sp>
    </p:spTree>
    <p:extLst>
      <p:ext uri="{BB962C8B-B14F-4D97-AF65-F5344CB8AC3E}">
        <p14:creationId xmlns:p14="http://schemas.microsoft.com/office/powerpoint/2010/main" val="4251404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참고문헌 작성법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–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외각주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방식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307-309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342900" indent="-342900" algn="just">
              <a:buFont typeface="+mj-ea"/>
              <a:buAutoNum type="circleNumDbPlain" startAt="2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저자명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논문명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『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학술지명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』,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권호수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논문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첫페이지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끝페이지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. </a:t>
            </a:r>
          </a:p>
          <a:p>
            <a:pPr marL="274320" lvl="1" indent="0" algn="just">
              <a:buNone/>
            </a:pP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이숭녕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「조선어 이화작용에 대하여」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진단학보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17, 1939, pp.1~42.</a:t>
            </a:r>
          </a:p>
          <a:p>
            <a:pPr marL="274320" lvl="1" indent="0" algn="just">
              <a:buNone/>
            </a:pP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조상우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ko-KR" altLang="en-US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몽배금태조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표현된 현실인식과 이상세계」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동양고전연구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40, 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동양고전학회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2010, 130~159</a:t>
            </a: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Weingartner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Rudolph H. “Historical Explanation”, </a:t>
            </a:r>
            <a:r>
              <a:rPr lang="en-US" altLang="ko-KR" sz="1500" i="1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TheEncyclopedia</a:t>
            </a:r>
            <a:r>
              <a:rPr lang="en-US" altLang="ko-KR" sz="15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of Philosophy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, Vol.4, ed. by P. Edwards, New </a:t>
            </a:r>
            <a:r>
              <a:rPr lang="en-US" altLang="ko-KR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York:MacMillian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Publishing Co., 1967, pp.103~112.</a:t>
            </a:r>
          </a:p>
          <a:p>
            <a:pPr marL="0" indent="0" algn="just">
              <a:buNone/>
            </a:pPr>
            <a:endParaRPr lang="en-US" altLang="ko-KR" sz="1000" dirty="0">
              <a:solidFill>
                <a:srgbClr val="0070C0"/>
              </a:solidFill>
              <a:latin typeface="+mn-ea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참고문헌 작성 순서</a:t>
            </a:r>
            <a:endParaRPr lang="en-US" altLang="ko-KR" sz="1900" dirty="0">
              <a:solidFill>
                <a:srgbClr val="0303F3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한국책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영어책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동양책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순으로 저자 이름의 가나다 혹은 영문 성의 </a:t>
            </a:r>
            <a:r>
              <a:rPr lang="en-US" altLang="ko-KR" sz="1700" dirty="0" err="1">
                <a:solidFill>
                  <a:srgbClr val="002060"/>
                </a:solidFill>
                <a:latin typeface="+mn-ea"/>
              </a:rPr>
              <a:t>abc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의 순으로 배열함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참고문헌을 작성할 때 번역책은 한국책으로 간주함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인용한 문헌의 수가 많을 때는 저서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학술논문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신문기사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인터넷 사이트 순서로 제시함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marL="342900" indent="-342900" algn="just">
              <a:buClr>
                <a:srgbClr val="C00000"/>
              </a:buClr>
              <a:buFont typeface="+mj-ea"/>
              <a:buAutoNum type="circleNumDbPlain"/>
            </a:pPr>
            <a:endParaRPr lang="en-US" altLang="ko-KR" sz="1800" dirty="0">
              <a:solidFill>
                <a:srgbClr val="00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0619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내각주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310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인용한 내용 끝에 괄호를 이용하여 저자의 이름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출판연도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그리고 인용한 책의 쪽수를 기입함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한글책인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경우는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저자의 성과 이름을 모두 적으며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영어책일 경우에는 성만 적음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출판연도와 인용한 쪽수를 쉼표로 구분하며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쪽수 표시인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‘p.’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적지 않음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저자명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출판년도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인용쪽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으로 적음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소설사의 서술 방식 자체가 영문학적 틀을 모방한 것은 비단 우리나라만의 현상은 아니었다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대부분의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비서구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국가의 문학사는 유럽에서 형성된 ‘단 하나의 문학 발전 모델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경로’를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상정해 왔다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Brydonm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2005, 185)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 문학사 서술 자체가 서구적 모델을 사용함으로써 인식적인 종속 상황에 놓이게 된 것이다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김남천은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rgbClr val="00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“구라파의 근대를 수입한 이래 학문 방법이 구라파적으로 되어 </a:t>
            </a:r>
            <a:r>
              <a:rPr lang="ko-KR" altLang="en-US" sz="1600" dirty="0" err="1">
                <a:solidFill>
                  <a:srgbClr val="00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간다”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지적하기도 했다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김남천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1995, 434)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서구에서 시작된 모더니즘 문학이 일본을 경유한 후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식민지 조선에는 </a:t>
            </a:r>
            <a:r>
              <a:rPr lang="ko-KR" altLang="en-US" sz="1600" dirty="0">
                <a:solidFill>
                  <a:srgbClr val="00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‘일본식으로 변질된 </a:t>
            </a:r>
            <a:r>
              <a:rPr lang="ko-KR" altLang="en-US" sz="1600" dirty="0" err="1">
                <a:solidFill>
                  <a:srgbClr val="00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모더니즘’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받아들여졌다는 시각이 대표적이다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강인숙 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2006, 38~40).</a:t>
            </a:r>
          </a:p>
        </p:txBody>
      </p:sp>
    </p:spTree>
    <p:extLst>
      <p:ext uri="{BB962C8B-B14F-4D97-AF65-F5344CB8AC3E}">
        <p14:creationId xmlns:p14="http://schemas.microsoft.com/office/powerpoint/2010/main" val="3345247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시카고식 참고문헌 작성법</a:t>
            </a:r>
            <a:r>
              <a:rPr lang="en-US" altLang="ko-KR" sz="2000" dirty="0">
                <a:solidFill>
                  <a:srgbClr val="0303F3"/>
                </a:solidFill>
                <a:latin typeface="+mn-ea"/>
              </a:rPr>
              <a:t>-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내각주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방식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311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외각주와 기본적으로 같으나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내각주로 작성했을 때는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출판연도를 저자의 이름 뒤에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적기도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강인숙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2006,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일본 모더니즘 소설 연구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생각의나무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342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김남천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1995,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「맥」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한국소설문학대계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13,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동아출판사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21~450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Brydonm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Diana, 2005, “The White Inuit Speaker: Contamination as Literary Strategy,” </a:t>
            </a:r>
            <a:r>
              <a:rPr lang="en-US" altLang="ko-KR" sz="16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 Postcolonial Studies Reader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ed. by Bill Ashcroft, 2nd Edition; New York: Routledge, pp.520-568.</a:t>
            </a:r>
          </a:p>
          <a:p>
            <a:pPr algn="just">
              <a:buFontTx/>
              <a:buChar char="-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886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en-US" altLang="ko-KR" sz="2000" dirty="0">
                <a:solidFill>
                  <a:srgbClr val="0303F3"/>
                </a:solidFill>
                <a:latin typeface="+mn-ea"/>
              </a:rPr>
              <a:t>MLA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내각주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311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인용문 끝에 괄호를 이용하여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저자의 성과 인용한 책의 쪽수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기입하며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이때 저자명 다음에 쉼표와 쪽수 표시인 쪽수 표시인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‘p.’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적지 않음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직접 인용의 경우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저자의 성으로 문장을 시작하고 직접 인용된 내용 뒤에 쪽수를 적음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sz="15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Turback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claims that “regulated sport hunting has never driven any wild species into </a:t>
            </a:r>
            <a:r>
              <a:rPr lang="en-US" altLang="ko-KR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extincctoon</a:t>
            </a:r>
            <a:r>
              <a:rPr lang="en-US" altLang="ko-KR" sz="15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”(74)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ko-KR" sz="500" dirty="0">
              <a:solidFill>
                <a:srgbClr val="0070C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저자의 성으로 시작하지 않을 경우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인용한 내용 뒤에 저자의 성과 쪽수 적음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이때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저자의 성과 쪽수 사이에 쉼표를 쓰지 않음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Though the number of lion attacks on humans is low, the rate of increase of attacks since the 1960s is cause for serious concern</a:t>
            </a:r>
            <a:r>
              <a:rPr lang="en-US" altLang="ko-KR" sz="15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5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Rychnovsky</a:t>
            </a:r>
            <a:r>
              <a:rPr lang="en-US" altLang="ko-KR" sz="15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43).</a:t>
            </a:r>
          </a:p>
          <a:p>
            <a:pPr algn="just">
              <a:buFontTx/>
              <a:buChar char="-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007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en-US" altLang="ko-KR" sz="2000" dirty="0">
                <a:solidFill>
                  <a:srgbClr val="0303F3"/>
                </a:solidFill>
                <a:latin typeface="+mn-ea"/>
              </a:rPr>
              <a:t>MLA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식 참고문헌 작성법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312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책을 참고문헌에서 작성할 때는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(1)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저자의 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(2)</a:t>
            </a:r>
            <a:r>
              <a:rPr lang="ko-KR" altLang="en-US" sz="1800" i="1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저서명</a:t>
            </a:r>
            <a:r>
              <a:rPr lang="ko-KR" altLang="en-US" sz="18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혹은 </a:t>
            </a:r>
            <a:r>
              <a:rPr lang="ko-KR" altLang="en-US" sz="1800" u="sng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저서명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(3)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(4)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출판연도를 적음</a:t>
            </a:r>
            <a:endParaRPr lang="en-US" altLang="ko-KR" sz="18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Tannen, Deborah. </a:t>
            </a:r>
            <a:r>
              <a:rPr lang="en-US" altLang="ko-KR" sz="15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 Argument Culture: Moving from Debate to Dialogue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New York: Random, 1998.</a:t>
            </a: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학술지 논문을 인용할 때는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(1)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저자의 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(2)</a:t>
            </a:r>
            <a:r>
              <a:rPr lang="en-US" altLang="ko-KR" sz="18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논문 이름</a:t>
            </a:r>
            <a:r>
              <a:rPr lang="ko-KR" altLang="en-US" sz="18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(3)</a:t>
            </a:r>
            <a:r>
              <a:rPr lang="ko-KR" altLang="en-US" sz="1800" i="1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학술지명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혹은 </a:t>
            </a:r>
            <a:r>
              <a:rPr lang="ko-KR" altLang="en-US" sz="1800" u="sng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학술지명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권호수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(4)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출판연도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(5)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쪽수를 적는다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Dennis, Carl. “What Is Our Poetry to Make of Ancient Myths?” </a:t>
            </a:r>
            <a:r>
              <a:rPr lang="en-US" altLang="ko-KR" sz="1500" u="sng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 England Review</a:t>
            </a:r>
            <a:r>
              <a:rPr lang="en-US" altLang="ko-KR" sz="15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18.4 (1997): 128-40.</a:t>
            </a:r>
          </a:p>
          <a:p>
            <a:pPr algn="just">
              <a:buFontTx/>
              <a:buChar char="-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주의할 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인용한 내용이 한 쪽 이상이고 쪽수의 백 단위가 같을 때 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435-436’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처럼 숫자를 모두 쓰지 않고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‘435-36’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처럼 끝의 두 자리 수만 기재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>
              <a:buFontTx/>
              <a:buChar char="-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5267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en-US" altLang="ko-KR" sz="2000" dirty="0">
                <a:solidFill>
                  <a:srgbClr val="0303F3"/>
                </a:solidFill>
                <a:latin typeface="+mn-ea"/>
              </a:rPr>
              <a:t>APA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303F3"/>
                </a:solidFill>
                <a:latin typeface="+mn-ea"/>
              </a:rPr>
              <a:t>내각주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 작성법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312-313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직접 인용의 경우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문장을 시작할 때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저자의 성과 연도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적고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인용 내용 끝에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쪽수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적음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According to </a:t>
            </a:r>
            <a:r>
              <a:rPr lang="en-US" altLang="ko-KR" sz="15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Hart(1996)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some primatologists “wondered if apes had learned Language, with a capital L</a:t>
            </a:r>
            <a:r>
              <a:rPr lang="en-US" altLang="ko-KR" sz="15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”(p.109).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ko-KR" sz="500" dirty="0">
              <a:solidFill>
                <a:srgbClr val="0070C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만약 문장 중에 저자가 드러나지 않을 때 인용한 내용 뒤에 저자의 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쪽수를 기입함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위의 예문의 경우 인용문 끝에 </a:t>
            </a:r>
            <a:r>
              <a:rPr lang="en-US" altLang="ko-KR" sz="1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(Hart, 1996, p.109)</a:t>
            </a:r>
            <a:r>
              <a:rPr lang="en-US" altLang="ko-KR" sz="18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적음</a:t>
            </a:r>
            <a:endParaRPr lang="en-US" altLang="ko-KR" sz="18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간접 인용의 경우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요약이나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윤문한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글을 인용할 때는 저자의 성과 출판연도를 인용문 앞이나 뒤에 적음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쪽수를 제시하는 경우가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일반적임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According to </a:t>
            </a:r>
            <a:r>
              <a:rPr lang="en-US" altLang="ko-KR" sz="15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Hart(1996)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researchers took Terrace’s conclusions seriously, and funding for language experiments soon declined.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Researchers took Terrace’s conclusions seriously, and funding for language experiments soon declined</a:t>
            </a:r>
            <a:r>
              <a:rPr lang="en-US" altLang="ko-KR" sz="15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(Harts, 1996).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7492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5. </a:t>
            </a:r>
            <a:r>
              <a:rPr lang="ko-KR" altLang="en-US" sz="3200" dirty="0"/>
              <a:t>인용과 각주</a:t>
            </a:r>
            <a:r>
              <a:rPr lang="en-US" altLang="ko-KR" sz="3200" dirty="0"/>
              <a:t>, </a:t>
            </a:r>
            <a:r>
              <a:rPr lang="ko-KR" altLang="en-US" sz="3200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각주와 참고문헌 기입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/>
            <a:r>
              <a:rPr lang="en-US" altLang="ko-KR" sz="2000" dirty="0">
                <a:solidFill>
                  <a:srgbClr val="0303F3"/>
                </a:solidFill>
                <a:latin typeface="+mn-ea"/>
              </a:rPr>
              <a:t>APA</a:t>
            </a:r>
            <a:r>
              <a:rPr lang="ko-KR" altLang="en-US" sz="2000" dirty="0">
                <a:solidFill>
                  <a:srgbClr val="0303F3"/>
                </a:solidFill>
                <a:latin typeface="+mn-ea"/>
              </a:rPr>
              <a:t>식 참고문헌 작성법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313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연구물의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출판연도를 저자명 다음에 쓰고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MLA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방식에서 사용하지 않는 쉼표를 각 요소 뒤에 반드시 넣어야 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한쪽이 넘는 인용문은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MLA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방식과 달리 쪽수를 생략 없이 모두 기입하는 것을 원칙으로 함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Tapscott, D. </a:t>
            </a:r>
            <a:r>
              <a:rPr lang="en-US" altLang="ko-KR" sz="15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(1998), </a:t>
            </a:r>
            <a:r>
              <a:rPr lang="en-US" altLang="ko-KR" sz="15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Growing up digital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New York: McGraw-Hill.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ko-KR" altLang="en-US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예시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sz="15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McLoyd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V. C</a:t>
            </a:r>
            <a:r>
              <a:rPr lang="en-US" altLang="ko-KR" sz="15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(1998), 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Socioeconomic Disadvantage and child development, </a:t>
            </a:r>
            <a:r>
              <a:rPr lang="en-US" altLang="ko-KR" sz="15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American Psychologist</a:t>
            </a:r>
            <a:r>
              <a:rPr lang="en-US" altLang="ko-KR" sz="15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53, 185-204.</a:t>
            </a:r>
          </a:p>
          <a:p>
            <a:pPr algn="just">
              <a:buFontTx/>
              <a:buChar char="-"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20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논문의 체재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논문 체재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288-289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 startAt="3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본문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(1) 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서론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연구의 목적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문제 제기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 범위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 상황에 대한 연구사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방법론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marL="274320" lvl="1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 소개 및 특수 용어의 해설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(2) 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본론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연구 대상에 대한 자신의 분석과 해석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주장에 대한 논거 제시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문제 진단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및 해결책 제시</a:t>
            </a:r>
          </a:p>
          <a:p>
            <a:pPr marL="274320" lvl="1" indent="0" algn="just">
              <a:buNone/>
            </a:pP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(3) 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결론</a:t>
            </a:r>
          </a:p>
          <a:p>
            <a:pPr marL="274320" lvl="1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본론의 간략한 요약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연구의 중요한 결과 및 남겨진 문제들</a:t>
            </a:r>
          </a:p>
          <a:p>
            <a:pPr algn="just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514350" indent="-514350" algn="just">
              <a:buFont typeface="+mj-lt"/>
              <a:buAutoNum type="arabicParenR" startAt="4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참고 문헌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514350" indent="-514350" algn="just">
              <a:buFont typeface="+mj-lt"/>
              <a:buAutoNum type="arabicParenR" startAt="4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부록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도표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실험 자료 등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 startAt="3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5369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연습문제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연습문제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313-315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 algn="just">
              <a:buNone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아래 자료들을 차례대로 인용하여 논문을 작성하였다고 가정하고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이를 바탕으로 각주와 참고문헌을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작성하시오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0" indent="0" algn="just">
              <a:buNone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600" kern="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클라라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마리아 </a:t>
            </a:r>
            <a:r>
              <a:rPr lang="ko-KR" altLang="en-US" sz="1600" kern="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바구스의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저작을 김희상이 번역하여 출판한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『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영혼의 향기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책의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49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쪽을 인용하였다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책은 </a:t>
            </a:r>
            <a:r>
              <a:rPr lang="ko-KR" altLang="en-US" sz="1600" kern="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청미출판사에서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년에 발행되었고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344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쪽이다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74320" lvl="1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문학동네에서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년에 출간한 김영하의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『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여행의 이유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책에서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25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쪽의 내용을 인용하였다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216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쪽이다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74320" lvl="1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 2018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일에 최진석 서강대 교수가 쓴 「변화 그 삶의 </a:t>
            </a:r>
            <a:r>
              <a:rPr lang="ko-KR" altLang="en-US" sz="1600" kern="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본질」이라는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글을 </a:t>
            </a:r>
            <a:r>
              <a:rPr lang="en-US" altLang="ko-KR" sz="1600" u="sng" kern="0" dirty="0">
                <a:solidFill>
                  <a:srgbClr val="002060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http://leejun.org/bbs/board.php?bo_table=freeboard&amp;wr_id=4432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주소에서 열고 참고하였다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74320" lvl="1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『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경향신문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2019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일자에 실린 「서울과학고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내년 신입생부터 의대지원만 해도 교육비 </a:t>
            </a:r>
            <a:r>
              <a:rPr lang="ko-KR" altLang="en-US" sz="1600" kern="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환수」라는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글을 참고하였다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글의 필자는 </a:t>
            </a:r>
            <a:r>
              <a:rPr lang="ko-KR" altLang="en-US" sz="1600" kern="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박영채이다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74320" lvl="1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5) </a:t>
            </a:r>
            <a:r>
              <a:rPr lang="ko-KR" altLang="en-US" sz="1600" kern="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클라라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마리아 </a:t>
            </a:r>
            <a:r>
              <a:rPr lang="ko-KR" altLang="en-US" sz="1600" kern="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바구스의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저작을 김희상이 번역하여 출판한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『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영혼의 향기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책의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쪽에서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51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쪽을 인용하였다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책은 </a:t>
            </a:r>
            <a:r>
              <a:rPr lang="ko-KR" altLang="en-US" sz="1600" kern="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청미출판사에서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년에 발행되었고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 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344</a:t>
            </a:r>
            <a:r>
              <a:rPr lang="ko-KR" altLang="en-US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쪽이다</a:t>
            </a:r>
            <a:r>
              <a:rPr lang="en-US" altLang="ko-KR" sz="1600" kern="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algn="just">
              <a:buNone/>
            </a:pPr>
            <a:endParaRPr lang="en-US" altLang="ko-KR" sz="21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306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연습문제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연습문제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313-315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 algn="just">
              <a:buNone/>
            </a:pPr>
            <a:endParaRPr lang="en-US" altLang="ko-KR" sz="1000" dirty="0">
              <a:solidFill>
                <a:srgbClr val="00660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&lt;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국문 약식 부호를 사용한 시카고 방식의 각주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&gt;</a:t>
            </a: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클라라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마리아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마구스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『영혼의 향기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김희상 역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청미출판사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2019, 49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김영하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『여행의 자유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문학동네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2019, 25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최진석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「변화 그 삶의 본질」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http://leejun.org/bbs/board.php?bo_table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=freeboard&amp;wr_id=4432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2018.01.26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</a:t>
            </a:r>
            <a:endParaRPr lang="en-US" altLang="ko-KR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박영채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「서울과학고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내년 신입생부터 의대지원만 해도 교육비 환수」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경향신문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2019.12.02.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5)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클라라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마리아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마구스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앞의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50-51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6) 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7) 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8) 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13) </a:t>
            </a:r>
          </a:p>
          <a:p>
            <a:pPr marL="0" indent="0" algn="just">
              <a:buNone/>
            </a:pPr>
            <a:endParaRPr lang="en-US" altLang="ko-KR" sz="21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endParaRPr lang="en-US" altLang="ko-KR" sz="1000" dirty="0">
              <a:solidFill>
                <a:srgbClr val="0303F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711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과제</a:t>
            </a:r>
            <a:r>
              <a:rPr lang="en-US" altLang="ko-KR" sz="3200" dirty="0"/>
              <a:t>-</a:t>
            </a:r>
            <a:r>
              <a:rPr lang="ko-KR" altLang="en-US" sz="3200" dirty="0"/>
              <a:t>연습문제 풀이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과제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연습문제 풀이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313-315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 algn="just">
              <a:buNone/>
            </a:pPr>
            <a:endParaRPr lang="en-US" altLang="ko-KR" sz="1000" dirty="0">
              <a:solidFill>
                <a:srgbClr val="00660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국문 약식 부호를 사용하여 시카고 방식의 각주를 완성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6) ~ 13) </a:t>
            </a:r>
          </a:p>
          <a:p>
            <a:pPr marL="274320" lvl="1" indent="0" algn="just">
              <a:buNone/>
            </a:pPr>
            <a:endParaRPr lang="en-US" altLang="ko-KR" sz="10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2.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위의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번과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8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번을 영문 약식 부호를 사용하여 시카고 방식의 각주로 작성</a:t>
            </a:r>
            <a:endParaRPr lang="en-US" altLang="ko-KR" sz="18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5) </a:t>
            </a: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8) </a:t>
            </a:r>
          </a:p>
          <a:p>
            <a:pPr marL="0" indent="0" algn="just">
              <a:buNone/>
            </a:pPr>
            <a:endParaRPr lang="en-US" altLang="ko-KR" sz="1000" dirty="0">
              <a:solidFill>
                <a:srgbClr val="0066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3.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위의 자료로 시카고 방식의 참고문헌을 작성</a:t>
            </a:r>
            <a:endParaRPr lang="en-US" altLang="ko-KR" sz="18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</a:t>
            </a:r>
            <a:endParaRPr lang="en-US" altLang="ko-KR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논문</a:t>
            </a:r>
            <a:endParaRPr lang="en-US" altLang="ko-KR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74320" lvl="1" indent="0" algn="just">
              <a:buNone/>
            </a:pP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신문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웹사이트</a:t>
            </a:r>
            <a:endParaRPr lang="en-US" altLang="ko-KR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algn="just">
              <a:buNone/>
            </a:pPr>
            <a:endParaRPr lang="en-US" altLang="ko-KR" sz="20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C00000"/>
                </a:solidFill>
                <a:latin typeface="+mn-ea"/>
                <a:cs typeface="함초롬바탕" panose="02030604000101010101" pitchFamily="18" charset="-127"/>
              </a:rPr>
              <a:t>과제는 교재 또는 별도의 종이에 자필로 작성함</a:t>
            </a:r>
            <a:r>
              <a:rPr lang="en-US" altLang="ko-KR" sz="1800" dirty="0">
                <a:solidFill>
                  <a:srgbClr val="C0000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  <a:cs typeface="함초롬바탕" panose="02030604000101010101" pitchFamily="18" charset="-127"/>
              </a:rPr>
              <a:t>다음 시간에 확인함</a:t>
            </a:r>
            <a:endParaRPr lang="en-US" altLang="ko-KR" sz="1800" dirty="0">
              <a:solidFill>
                <a:srgbClr val="C00000"/>
              </a:solidFill>
              <a:latin typeface="+mn-ea"/>
              <a:cs typeface="함초롬바탕" panose="02030604000101010101" pitchFamily="18" charset="-127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과제 수행 중 궁금한 점이 </a:t>
            </a:r>
            <a:r>
              <a:rPr lang="ko-KR" altLang="en-US" sz="180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있으면 이메일로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문의 바람</a:t>
            </a:r>
            <a:endParaRPr lang="en-US" altLang="ko-KR" sz="18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81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다음은 수업시간에 학생이 쓴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안락사 반대에 관하여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&gt;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 대한 개요와 글이다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 사례를 분석하고 개요 작성 및 서론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본론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결론의 구성 방법에 대해서 알아보자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289-293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arenR" startAt="3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1)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개요</a:t>
            </a:r>
          </a:p>
          <a:p>
            <a:pPr marL="0" indent="0" algn="just">
              <a:buNone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제목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반대에 관하여</a:t>
            </a:r>
          </a:p>
          <a:p>
            <a:pPr marL="0" indent="0" algn="just">
              <a:buNone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주제문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합법화에 반대한다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/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목차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Ⅰ.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서론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안락사의 정의와 안락사 합법화에 대한 반대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1.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안락사에 대한 상반된 시각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2.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안락사의 뜻과 유형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3.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안락사에 대한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논쟁사</a:t>
            </a:r>
            <a:endParaRPr lang="ko-KR" altLang="en-US" sz="18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4.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 반대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769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Ⅱ.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본론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 반대의 세 가지 근거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1.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윤리적 근거로 인한 안락사 반대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(1)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생명 존엄성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(2)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선행의 원리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(3)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종교적 차원</a:t>
            </a: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2.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제도적 문제로 인한 안락사 반대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(1)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사회적 약자의 생명권에 대한 침해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(2)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연명치료 중단에 대한 법적 기준의 모호함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(3)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환자의 선택을 판정할 법적 기준의 모호함</a:t>
            </a: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3.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사회적 근거로 인한 안락사 반대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생명 경시 풍조 조장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Ⅲ.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결론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반대에 관한 근거 정리 및 안락사 합법화 반대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재강조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1.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 반대 근거 요약</a:t>
            </a:r>
          </a:p>
          <a:p>
            <a:pPr marL="0" indent="0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2.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 합법화 반대 주장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재강조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009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2)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서론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291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서론의 기본적인 역할은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①이 글을 왜 쓰는지 ②어떤 문제를 다루는지 ③어떻게 전개하는지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를 효과적으로 언급하는 것임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독자의 관심을 유도하고 선 이해를 제공함으로써 독자로 하여금 논의를 계속 따라올 수 있게끔 돕는 역할을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목적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논문의 주안점을 뚜렷이 밝힘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범위와 한계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논문에서 다루고자 하는 텍스트의 범위를 한정하고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방법론도 제한해서 심도 있는 논의를 제시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필요성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해당 연구가 왜 필요한지에 대한 타당성을 기술함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배경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연구의 필요성과 통합 가능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기존 연구 검토 및 소개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연구의 관점과 방법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연구에 적용할 방법론을 선정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텍스트를 바라보는 관점을 정해야 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역사주의적 방법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사회주의적 방법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심리학적 방법 등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연구 전체의 주장을 명시적으로 제시함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서론의 예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291-293</a:t>
            </a: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7324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2)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서론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서론의 예시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291-293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ko-KR" sz="1000" dirty="0">
              <a:solidFill>
                <a:srgbClr val="0303F3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화제제시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그런데 이 논문이 논하고자 하는 안락사의 경우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많은 나라에서 합법과 위법의 경계에서 아슬아슬한 줄타기를 하는 중이다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의사가 자의적으로 환자의 생명을 빼앗는 범죄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살인죄인지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아니면 환자의 자기 결정권에 귀속되는 행위인지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즉 환자가 자기의 생명을 연장할지에 대해 자발적으로 선택하는 행위인지에 대한 판단은 나라마다 다르다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화제의 뜻을 정의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안락사는 사전적으로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라고 정의된다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화제의 유형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안락사는 행위자의 관점에 따라 적극적 안락사와 소극적 안락사로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또 환자의 관점에서 자발적 안락사와 비자발적 안락사로 나뉠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연구사 검토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당장 우리나라도 몇 년 전까지 안락사를 실시한 의사는 살인죄로 불구속 입건되었지만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2016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년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월에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다잉법이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제정되어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독일이나 일본처럼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안락사를 위해 스위스로 향하는 다른 나라 사람도 많다고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303F3"/>
                </a:solidFill>
                <a:latin typeface="+mn-ea"/>
              </a:rPr>
              <a:t>문제 제기</a:t>
            </a:r>
            <a:r>
              <a:rPr lang="en-US" altLang="ko-KR" sz="1800" dirty="0">
                <a:solidFill>
                  <a:srgbClr val="0303F3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그러나 국제적 정세와 사회적 분위기에 휩쓸려 안락사 문제를 너무 긍정적으로 바라봐서는 안 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이 논문에서는 안락사가 합법화될 시 발생할 윤리적 측면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제도적 측면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사회적 측면에서의 문제를 근거로 안락사 합법화에 반대하고자 한다</a:t>
            </a:r>
            <a:r>
              <a:rPr lang="en-US" altLang="ko-KR" sz="1800" u="sng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800" u="sng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355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4. </a:t>
            </a:r>
            <a:r>
              <a:rPr lang="ko-KR" altLang="en-US" sz="3200" dirty="0"/>
              <a:t>논문 작성의 사례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3)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본론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293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본론에서는 글 전체를 관통하는 </a:t>
            </a:r>
            <a:r>
              <a:rPr lang="ko-KR" altLang="en-US" sz="1900" dirty="0">
                <a:solidFill>
                  <a:srgbClr val="0303F3"/>
                </a:solidFill>
                <a:latin typeface="+mn-ea"/>
              </a:rPr>
              <a:t>주장의 근거를 마련하여 독자를 설득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본론을 잘 쓰기 위해서는 논증의 구조와 설득의 방식에 유의해야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900" u="sng" dirty="0">
                <a:solidFill>
                  <a:srgbClr val="002060"/>
                </a:solidFill>
                <a:latin typeface="+mn-ea"/>
              </a:rPr>
              <a:t>논증은 주장과 뒷받침 근거들로 구성됨</a:t>
            </a:r>
            <a:endParaRPr lang="en-US" altLang="ko-KR" sz="1900" u="sng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적절하고 충분한 근거를 선별하여 제시해야 함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근거와 주장 간의 관계를 명확히 드러내야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남의 견해를 인용할 때는 의미 왜곡이 발생하지 않도록 전체 맥락을 고려하여야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논쟁적 주제의 경우 예상되는 반론을 고려한 후 자신의 입장을 옹호함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논거의 수나 논리 전개의 방식에 따라 본론은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3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 또는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단으로 나누어 서술함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3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단은 나의 주장을 증명할 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단은 문제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해결적인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글을 쓸 때 사용함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617220" lvl="1" indent="-3429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본문의 각 장은 완결된 논술문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소논문을 쓰듯이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서론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본론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결론의 논리적 흐름을 갖도록 작성함</a:t>
            </a:r>
          </a:p>
        </p:txBody>
      </p:sp>
    </p:spTree>
    <p:extLst>
      <p:ext uri="{BB962C8B-B14F-4D97-AF65-F5344CB8AC3E}">
        <p14:creationId xmlns:p14="http://schemas.microsoft.com/office/powerpoint/2010/main" val="529699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3479</TotalTime>
  <Words>5641</Words>
  <Application>Microsoft Office PowerPoint</Application>
  <PresentationFormat>화면 슬라이드 쇼(4:3)</PresentationFormat>
  <Paragraphs>474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돋움</vt:lpstr>
      <vt:lpstr>맑은 고딕</vt:lpstr>
      <vt:lpstr>함초롬바탕</vt:lpstr>
      <vt:lpstr>Arial</vt:lpstr>
      <vt:lpstr>Bookman Old Style</vt:lpstr>
      <vt:lpstr>Gill Sans MT</vt:lpstr>
      <vt:lpstr>Wingdings</vt:lpstr>
      <vt:lpstr>Wingdings 3</vt:lpstr>
      <vt:lpstr>원본</vt:lpstr>
      <vt:lpstr>논문 작성법</vt:lpstr>
      <vt:lpstr>목 차</vt:lpstr>
      <vt:lpstr>3. 논문의 체재</vt:lpstr>
      <vt:lpstr>3. 논문의 체재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4. 논문 작성의 사례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5. 인용과 각주, 참고문헌</vt:lpstr>
      <vt:lpstr>연습문제</vt:lpstr>
      <vt:lpstr>연습문제</vt:lpstr>
      <vt:lpstr>과제-연습문제 풀이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글쓰기의 윤리</dc:title>
  <dc:creator>DKU</dc:creator>
  <cp:lastModifiedBy>DKU</cp:lastModifiedBy>
  <cp:revision>380</cp:revision>
  <cp:lastPrinted>2020-03-30T03:35:26Z</cp:lastPrinted>
  <dcterms:created xsi:type="dcterms:W3CDTF">2013-02-26T00:12:13Z</dcterms:created>
  <dcterms:modified xsi:type="dcterms:W3CDTF">2020-09-17T06:03:31Z</dcterms:modified>
</cp:coreProperties>
</file>