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320" r:id="rId4"/>
    <p:sldId id="388" r:id="rId5"/>
    <p:sldId id="389" r:id="rId6"/>
    <p:sldId id="390" r:id="rId7"/>
    <p:sldId id="321" r:id="rId8"/>
    <p:sldId id="391" r:id="rId9"/>
    <p:sldId id="392" r:id="rId10"/>
    <p:sldId id="393" r:id="rId11"/>
    <p:sldId id="292" r:id="rId12"/>
    <p:sldId id="315" r:id="rId13"/>
    <p:sldId id="307" r:id="rId14"/>
    <p:sldId id="316" r:id="rId15"/>
    <p:sldId id="397" r:id="rId16"/>
    <p:sldId id="396" r:id="rId17"/>
    <p:sldId id="402" r:id="rId18"/>
    <p:sldId id="395" r:id="rId19"/>
    <p:sldId id="313" r:id="rId20"/>
    <p:sldId id="309" r:id="rId21"/>
    <p:sldId id="403" r:id="rId22"/>
    <p:sldId id="271" r:id="rId23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014B0"/>
    <a:srgbClr val="0045D0"/>
    <a:srgbClr val="1306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5DCB-943C-4670-80C2-E72F019F129E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382A8-59D3-443A-8E77-63B1BBD6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FA26-5C0D-4ABD-BD92-169F41CC8CB8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DF29-E786-4346-9EC2-E260BC6996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6E9AC1-1B5F-45F3-9DDE-BE34E95342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D8AF6F-FDD0-4C45-87B5-230ADE997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05064"/>
            <a:ext cx="7416824" cy="93439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분석적 읽기와 쓰기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57192"/>
            <a:ext cx="6858000" cy="500658"/>
          </a:xfrm>
        </p:spPr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대학글쓰기</a:t>
            </a:r>
            <a:r>
              <a:rPr lang="ko-KR" altLang="en-US" b="1" dirty="0">
                <a:latin typeface="+mn-ea"/>
                <a:ea typeface="+mn-ea"/>
              </a:rPr>
              <a:t> 제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부 제</a:t>
            </a: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분석적 읽기의 목적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84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정보의 습득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관점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의도를 통해 심층적 의미 파악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새로운 문제의 발견과 글쓰기에 필요한 문제 설정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글쓰기를 위한 첫 단계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비판적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대화적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창의적 읽기를 위한 전 단계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519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분석적 읽기의 방법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84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표층적 의미 읽기에서 심층적 의미 읽기로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표층적 의미 읽기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축어적 읽기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핵심어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rgbClr val="006600"/>
                </a:solidFill>
                <a:latin typeface="+mn-ea"/>
              </a:rPr>
              <a:t>주제문</a:t>
            </a:r>
            <a:r>
              <a:rPr lang="en-US" altLang="ko-KR" sz="2000" dirty="0">
                <a:solidFill>
                  <a:srgbClr val="0066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중심 단락의 찾기</a:t>
            </a:r>
            <a:endParaRPr lang="en-US" altLang="ko-KR" sz="2000" dirty="0">
              <a:solidFill>
                <a:srgbClr val="006600"/>
              </a:solidFill>
              <a:latin typeface="+mn-ea"/>
            </a:endParaRPr>
          </a:p>
          <a:p>
            <a:pPr algn="just"/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심층적 의미 읽기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84-85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추론적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겉으로 드러나지 않은 의미 찾기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주장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하는 바가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주장을 뒷받침하기 위한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근거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는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암묵적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전제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가 있다면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어떤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배경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과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맥락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에서 서술된 것인가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관점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은 어떠한 것인가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글의 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목적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은 무엇인가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심층적 의미 읽기의 방법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주장과 근거 찾기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저자의 핵심 견해 혹은 제시한 해결책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근거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주장을 뒷받침하기 위해 제시하는 증거적 내용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암묵적 전제 찾기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전제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주장과 이유를 연결시켜 주는 보편타당한 원칙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2" algn="just">
              <a:buNone/>
            </a:pP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        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주장에 대한 근거가 되기도 함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배경과 맥락 찾기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배경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현안 문제가 성립하게 된 배경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맥락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사회적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역사적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상황적 맥락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의사소통적 맥락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관점과 목적 찾기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관점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사물이나 사건을 바라보는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또는 가치판단을 하는 기준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 algn="just"/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목적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저자가 글을 쓰게 된 동기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목적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숨은 의도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2"/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044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심층적 의미 읽기 연습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endParaRPr lang="en-US" altLang="ko-KR" sz="11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숨은 전제 찾기</a:t>
            </a:r>
            <a:endParaRPr lang="en-US" altLang="ko-KR" sz="2000" dirty="0">
              <a:solidFill>
                <a:srgbClr val="0045D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안락사는 허용되어야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왜냐하면 인간은 자신의 삶을 자유롭게 선택할 수 있는 권리를 지녔기 때문이다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이러한 의미에서 안락사는 곧 인간의 존엄성에 대한 존중을 의미한다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731520" lvl="1" indent="-457200" algn="just">
              <a:buFont typeface="+mj-lt"/>
              <a:buAutoNum type="arabicPeriod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반려동물과 함께 살면 사람의 수명은 길어진다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왜냐하면 반려동물은 사람들의 삶에 즐거움을 주는데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즐겁게 사는 사람은 그렇지 않은 사람보다 수명이 길다는 연구 결과가 최근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A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대학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B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연구소에서 발표되었기 때문이다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따라서 사람들이 반려동물과 함께 사는 것은 바람직하다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/>
            <a:endParaRPr lang="en-US" altLang="ko-KR" sz="2000" dirty="0">
              <a:solidFill>
                <a:srgbClr val="00660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78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심층적 의미 읽기의 사례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로리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브룩스의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희곡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레슬링 시즌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&gt;(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85-86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읽고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심층적 의미를 파악해 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소진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이 주장하는 바는 무엇인가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? 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주장을 뒷받침하기 위해 사용한 근거는 무엇인가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? 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소문에 대한 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민기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의 태도에서 암묵적 전제가 있다면 무엇인가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이 작품은 어떤 배경과 맥락에서 창작된 것인가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작가가 소재를 다루는 관점은 어떠한 것인가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1014B0"/>
                </a:solidFill>
                <a:latin typeface="+mn-ea"/>
              </a:rPr>
              <a:t>이 작품의 목적은 무엇인가</a:t>
            </a:r>
            <a:r>
              <a:rPr lang="en-US" altLang="ko-KR" sz="20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lvl="1" algn="just">
              <a:buNone/>
            </a:pPr>
            <a:endParaRPr lang="en-US" altLang="ko-KR" sz="2000" dirty="0">
              <a:latin typeface="+mn-ea"/>
            </a:endParaRPr>
          </a:p>
          <a:p>
            <a:pPr algn="just"/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9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심층적 의미 읽기의 사례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설명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 err="1">
                <a:solidFill>
                  <a:srgbClr val="0045D0"/>
                </a:solidFill>
                <a:latin typeface="+mn-ea"/>
              </a:rPr>
              <a:t>로리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 브룩스의 </a:t>
            </a:r>
            <a:r>
              <a:rPr lang="en-US" altLang="ko-KR" sz="2000" dirty="0">
                <a:solidFill>
                  <a:srgbClr val="0045D0"/>
                </a:solidFill>
                <a:latin typeface="+mn-ea"/>
              </a:rPr>
              <a:t>&lt;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레슬링 시즌</a:t>
            </a:r>
            <a:r>
              <a:rPr lang="en-US" altLang="ko-KR" sz="2000" dirty="0">
                <a:solidFill>
                  <a:srgbClr val="0045D0"/>
                </a:solidFill>
                <a:latin typeface="+mn-ea"/>
              </a:rPr>
              <a:t>&gt;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은 대학 진학을 앞둔 고등학교 학생들이 겪게 되는 사건을 다룬 희곡</a:t>
            </a:r>
            <a:endParaRPr lang="en-US" altLang="ko-KR" sz="2000" dirty="0">
              <a:solidFill>
                <a:srgbClr val="0045D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000" dirty="0"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민기는 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</a:rPr>
              <a:t>혜리네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 패거리로부터 동성애자로 몰려 난처한 처지에 놓임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민기를 위로하는 소진의 태도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위로의 방식이 매우 객관적임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소진은 동성애자에 대한 민기의 암묵적 전제를 드러내기 위한 질문을 함으로써 이 문제를 민기 개인의 문제로 국한하지 않음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Clr>
                <a:srgbClr val="0045D0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위 대화 내용을 깊이 있게 들여다보면 겉으로 드러나지 않은 논리적인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주장과 근거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를 찾을 수 있음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등장인물의 말 속에서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암묵적 전제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도 드러남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lvl="1" algn="just">
              <a:buClr>
                <a:srgbClr val="0045D0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등장인물을 통해 작가가 청소년 문제를 바라보는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배경과 맥락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을 파악하면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관점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도 명확히 드러남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이를 통해 글의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목적</a:t>
            </a: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도 분명해짐</a:t>
            </a:r>
            <a:r>
              <a:rPr lang="en-US" altLang="ko-KR" sz="1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>
              <a:buClr>
                <a:srgbClr val="0045D0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002060"/>
                </a:solidFill>
                <a:latin typeface="+mn-ea"/>
              </a:rPr>
              <a:t>이 과정을 거치게 되면 텍스트의 핵심적 내용을 파악할 수 있음</a:t>
            </a:r>
            <a:endParaRPr lang="en-US" altLang="ko-KR" sz="18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800" dirty="0">
              <a:solidFill>
                <a:srgbClr val="0070C0"/>
              </a:solidFill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603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1-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심층적 의미 읽기 연습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정재승의 「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세기 예방과학에 대한 우화」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87-90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를 읽고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심층적 의미를 파악해 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저자가 주장하는 바는 무엇인가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? </a:t>
            </a: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주장을 뒷받침하기 위한 근거는 무엇인가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? </a:t>
            </a: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암묵적 전제가 있다면 무엇인가</a:t>
            </a:r>
            <a:endParaRPr lang="en-US" altLang="ko-KR" sz="1800" dirty="0">
              <a:solidFill>
                <a:srgbClr val="1014B0"/>
              </a:solidFill>
              <a:latin typeface="+mn-ea"/>
            </a:endParaRP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이 글은 어떤 배경과 맥락에서 쓴 것인가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저자의 관점은 무엇인가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이 글의 목적은 무엇인가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?</a:t>
            </a:r>
          </a:p>
          <a:p>
            <a:pPr marL="1005840" lvl="2" indent="-457200" algn="just"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이 글에는 저자의 주장 외에 영화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그림 등 저자가 본 다른 텍스트가 등장한다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. </a:t>
            </a:r>
            <a:r>
              <a:rPr lang="ko-KR" altLang="en-US" sz="1800" dirty="0">
                <a:solidFill>
                  <a:srgbClr val="1014B0"/>
                </a:solidFill>
                <a:latin typeface="+mn-ea"/>
              </a:rPr>
              <a:t>찾아보고 싶은 내용이 있으면 찾아보고 다른 관점에서 이 문제를 바라보는 글을 한 편 써 보자</a:t>
            </a:r>
            <a:r>
              <a:rPr lang="en-US" altLang="ko-KR" sz="1800" dirty="0">
                <a:solidFill>
                  <a:srgbClr val="1014B0"/>
                </a:solidFill>
                <a:latin typeface="+mn-ea"/>
              </a:rPr>
              <a:t>.</a:t>
            </a:r>
          </a:p>
          <a:p>
            <a:pPr lvl="1" algn="just">
              <a:buNone/>
            </a:pPr>
            <a:endParaRPr lang="en-US" altLang="ko-KR" sz="2000" dirty="0">
              <a:latin typeface="+mn-ea"/>
            </a:endParaRPr>
          </a:p>
          <a:p>
            <a:pPr algn="just"/>
            <a:endParaRPr lang="en-US" altLang="ko-KR" sz="1000" dirty="0">
              <a:solidFill>
                <a:srgbClr val="C0000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분석적 읽기의 목적과 방법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200" dirty="0">
                <a:solidFill>
                  <a:srgbClr val="C00000"/>
                </a:solidFill>
              </a:rPr>
              <a:t>21</a:t>
            </a:r>
            <a:r>
              <a:rPr lang="ko-KR" altLang="en-US" sz="2200" dirty="0">
                <a:solidFill>
                  <a:srgbClr val="C00000"/>
                </a:solidFill>
              </a:rPr>
              <a:t>세기 예방과학에 대한 우화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87-90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746663"/>
            <a:ext cx="8229600" cy="459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&lt;</a:t>
            </a:r>
            <a:r>
              <a:rPr lang="ko-KR" altLang="en-US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각 단락의 주요 논점</a:t>
            </a:r>
            <a:r>
              <a:rPr lang="en-US" altLang="ko-KR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&gt;</a:t>
            </a:r>
          </a:p>
          <a:p>
            <a:pPr algn="just" fontAlgn="base">
              <a:lnSpc>
                <a:spcPct val="150000"/>
              </a:lnSpc>
            </a:pPr>
            <a:endParaRPr lang="en-US" altLang="ko-KR" sz="10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인간은 미래를 예측하고자 욕망하지만 먼 미래에 대한 예측은 불가능함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실용적 목적으로 인해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‘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범죄예방학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’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 사회적 지지를 얻고 있음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발병 전 막는 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‘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예방의학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’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 의학적 화두로 떠올랐음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예측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·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 시스템은 예비 범죄자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예비 환자를 양산한다는 문제점이 있음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예방범죄학의 사례 및 한계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①: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미래를 빠짐없이 예측할 수 없음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예방범죄학의 사례 및 한계②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인과관계의 모든 것을 해명할 수 없음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예방의학의 사례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치매 예측 시스템 개발 경험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예방의학의 한계①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치매 예측 시스템의 무용론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예방의학의 한계②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환자의 고통 가중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질병과 범죄를 예측하려는 욕망이 새로운 고통</a:t>
            </a:r>
            <a:r>
              <a:rPr lang="en-US" altLang="ko-KR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새로운 범죄를 낳을 수 있음</a:t>
            </a:r>
            <a:endParaRPr lang="en-US" altLang="ko-KR" sz="15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과학기술이 당장의 이익에 따라 다수의견을 추종하고 소수의견을 무시하는 것은 위험함</a:t>
            </a:r>
            <a:endParaRPr lang="en-US" altLang="ko-KR" sz="10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7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분석적 읽기의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분석적 읽기를 통한 글쓰기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90-91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algn="just"/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분석적 읽기 → 새롭게 문제 설정하기 → 글쓰기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marL="274320" lvl="1" indent="0" algn="just">
              <a:buNone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   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7C1EA3-641D-48E9-BCDD-54BD35C8630E}"/>
              </a:ext>
            </a:extLst>
          </p:cNvPr>
          <p:cNvSpPr/>
          <p:nvPr/>
        </p:nvSpPr>
        <p:spPr>
          <a:xfrm>
            <a:off x="2989156" y="4081264"/>
            <a:ext cx="244579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요약하여 인용하기</a:t>
            </a:r>
          </a:p>
        </p:txBody>
      </p:sp>
      <p:cxnSp>
        <p:nvCxnSpPr>
          <p:cNvPr id="6" name="꺾인 연결선 4">
            <a:extLst>
              <a:ext uri="{FF2B5EF4-FFF2-40B4-BE49-F238E27FC236}">
                <a16:creationId xmlns:a16="http://schemas.microsoft.com/office/drawing/2014/main" id="{808966FC-108C-454F-BA1D-FA152434A1C1}"/>
              </a:ext>
            </a:extLst>
          </p:cNvPr>
          <p:cNvCxnSpPr/>
          <p:nvPr/>
        </p:nvCxnSpPr>
        <p:spPr>
          <a:xfrm rot="16200000" flipH="1">
            <a:off x="2411760" y="2852936"/>
            <a:ext cx="1368152" cy="93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7201AB-8097-49E6-9D08-921F5E9B972C}"/>
              </a:ext>
            </a:extLst>
          </p:cNvPr>
          <p:cNvCxnSpPr/>
          <p:nvPr/>
        </p:nvCxnSpPr>
        <p:spPr>
          <a:xfrm flipV="1">
            <a:off x="6315793" y="2745922"/>
            <a:ext cx="0" cy="15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CAFB28-DAD1-48E8-B371-9A113F10F071}"/>
              </a:ext>
            </a:extLst>
          </p:cNvPr>
          <p:cNvCxnSpPr/>
          <p:nvPr/>
        </p:nvCxnSpPr>
        <p:spPr>
          <a:xfrm flipV="1">
            <a:off x="5451697" y="4334290"/>
            <a:ext cx="864096" cy="2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0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분석적 읽기의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요약의 필요성</a:t>
            </a:r>
            <a:endParaRPr lang="en-US" altLang="ko-KR" sz="2400" dirty="0">
              <a:solidFill>
                <a:srgbClr val="C0000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자신이 읽은 글을 정확하게 이해하여 활용하기 위해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독자를 설득하고 공감대를 </a:t>
            </a:r>
            <a:r>
              <a:rPr lang="ko-KR" altLang="en-US" sz="2100" dirty="0">
                <a:solidFill>
                  <a:srgbClr val="0070C0"/>
                </a:solidFill>
                <a:latin typeface="+mn-ea"/>
              </a:rPr>
              <a:t>확장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하기 위해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학습 결과와 학문적 성취에 대한 </a:t>
            </a:r>
            <a:r>
              <a:rPr lang="ko-KR" altLang="en-US" sz="2100" dirty="0">
                <a:solidFill>
                  <a:srgbClr val="C00000"/>
                </a:solidFill>
                <a:latin typeface="+mn-ea"/>
              </a:rPr>
              <a:t>대학의 다양한 요구에 부응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하기 위해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대학에서 요약이 필요한 곳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비판적 글쓰기</a:t>
            </a:r>
            <a:r>
              <a:rPr lang="en-US" altLang="ko-KR" sz="1900" dirty="0">
                <a:solidFill>
                  <a:srgbClr val="006600"/>
                </a:solidFill>
                <a:latin typeface="+mn-ea"/>
              </a:rPr>
              <a:t> </a:t>
            </a:r>
          </a:p>
          <a:p>
            <a:pPr marL="1005840" lvl="2" indent="-457200" algn="just">
              <a:buFontTx/>
              <a:buChar char="-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읽은 글을 비판하기 위해서는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원문을 요약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분석적 글쓰기</a:t>
            </a:r>
            <a:endParaRPr lang="en-US" altLang="ko-KR" sz="1900" dirty="0">
              <a:solidFill>
                <a:srgbClr val="006600"/>
              </a:solidFill>
              <a:latin typeface="+mn-ea"/>
            </a:endParaRPr>
          </a:p>
          <a:p>
            <a:pPr marL="1005840" lvl="2" indent="-457200" algn="just">
              <a:buFontTx/>
              <a:buChar char="-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이론적 관점을 적용하기 위해서는 먼저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이론을 요약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논쟁적 글쓰기</a:t>
            </a:r>
            <a:endParaRPr lang="en-US" altLang="ko-KR" sz="1900" dirty="0">
              <a:solidFill>
                <a:srgbClr val="006600"/>
              </a:solidFill>
              <a:latin typeface="+mn-ea"/>
            </a:endParaRPr>
          </a:p>
          <a:p>
            <a:pPr marL="1005840" lvl="2" indent="-457200" algn="just">
              <a:buFontTx/>
              <a:buChar char="-"/>
            </a:pP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주장의 논거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대립 지점을 요약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연구 보고서</a:t>
            </a:r>
            <a:endParaRPr lang="en-US" altLang="ko-KR" sz="1900" dirty="0">
              <a:solidFill>
                <a:srgbClr val="006600"/>
              </a:solidFill>
              <a:latin typeface="+mn-ea"/>
            </a:endParaRPr>
          </a:p>
          <a:p>
            <a:pPr marL="1005840" lvl="2" indent="-457200" algn="just">
              <a:buFontTx/>
              <a:buChar char="-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인용이나 주석</a:t>
            </a:r>
            <a:r>
              <a:rPr lang="en-US" altLang="ko-KR" sz="19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선행 연구와 이론을 소개하려면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원문을 요약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해야 함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  <a:p>
            <a:pPr marL="731520" lvl="1" indent="-457200" algn="just">
              <a:buFont typeface="+mj-lt"/>
              <a:buAutoNum type="arabicPeriod"/>
            </a:pPr>
            <a:r>
              <a:rPr lang="ko-KR" altLang="en-US" sz="1900" dirty="0" err="1">
                <a:solidFill>
                  <a:srgbClr val="006600"/>
                </a:solidFill>
                <a:latin typeface="+mn-ea"/>
              </a:rPr>
              <a:t>서술식</a:t>
            </a:r>
            <a:r>
              <a:rPr lang="ko-KR" altLang="en-US" sz="1900" dirty="0">
                <a:solidFill>
                  <a:srgbClr val="006600"/>
                </a:solidFill>
                <a:latin typeface="+mn-ea"/>
              </a:rPr>
              <a:t> 시험</a:t>
            </a:r>
            <a:endParaRPr lang="en-US" altLang="ko-KR" sz="1900" dirty="0">
              <a:solidFill>
                <a:srgbClr val="006600"/>
              </a:solidFill>
              <a:latin typeface="+mn-ea"/>
            </a:endParaRPr>
          </a:p>
          <a:p>
            <a:pPr marL="1005840" lvl="2" indent="-457200" algn="just">
              <a:buFontTx/>
              <a:buChar char="-"/>
            </a:pP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강의 내용을 이해했는지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요약을 통해</a:t>
            </a:r>
            <a:r>
              <a:rPr lang="ko-KR" altLang="en-US" sz="1900" dirty="0">
                <a:solidFill>
                  <a:srgbClr val="002060"/>
                </a:solidFill>
                <a:latin typeface="+mn-ea"/>
              </a:rPr>
              <a:t> 보여 주어야 함 </a:t>
            </a:r>
            <a:endParaRPr lang="en-US" altLang="ko-KR" sz="19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53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목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읽기의 중요성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분석적 읽기의 목적과 방법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심층적 의미 읽기</a:t>
            </a:r>
            <a:endParaRPr lang="en-US" altLang="ko-KR" sz="2200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분석적 읽기의 실제</a:t>
            </a:r>
            <a:endParaRPr lang="en-US" altLang="ko-KR" sz="2400" dirty="0">
              <a:solidFill>
                <a:srgbClr val="002060"/>
              </a:solidFill>
              <a:latin typeface="+mn-ea"/>
            </a:endParaRPr>
          </a:p>
          <a:p>
            <a:pPr lvl="1">
              <a:buFontTx/>
              <a:buChar char="-"/>
            </a:pPr>
            <a:r>
              <a:rPr lang="ko-KR" altLang="en-US" sz="2200" dirty="0">
                <a:solidFill>
                  <a:srgbClr val="0000FF"/>
                </a:solidFill>
                <a:latin typeface="+mn-ea"/>
              </a:rPr>
              <a:t>연습문제</a:t>
            </a:r>
            <a:endParaRPr lang="en-US" altLang="ko-KR" sz="22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질의 및 응답</a:t>
            </a:r>
          </a:p>
          <a:p>
            <a:endParaRPr lang="ko-KR" altLang="en-US" sz="2400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3. </a:t>
            </a:r>
            <a:r>
              <a:rPr lang="ko-KR" altLang="en-US" sz="3200" dirty="0"/>
              <a:t>분석적 읽기의 실제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요약하기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 </a:t>
            </a:r>
            <a:r>
              <a:rPr lang="ko-KR" altLang="en-US" sz="2200" b="1" dirty="0">
                <a:solidFill>
                  <a:srgbClr val="0045D0"/>
                </a:solidFill>
                <a:latin typeface="+mn-ea"/>
              </a:rPr>
              <a:t>생각의 깊이를 확장하기</a:t>
            </a:r>
            <a:endParaRPr lang="en-US" altLang="ko-KR" sz="2200" b="1" dirty="0">
              <a:solidFill>
                <a:srgbClr val="0045D0"/>
              </a:solidFill>
              <a:latin typeface="+mn-ea"/>
            </a:endParaRP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읽고 이해한 내용을 </a:t>
            </a:r>
            <a:r>
              <a:rPr lang="ko-KR" altLang="en-US" sz="2100" dirty="0">
                <a:solidFill>
                  <a:srgbClr val="006600"/>
                </a:solidFill>
                <a:latin typeface="+mn-ea"/>
              </a:rPr>
              <a:t>자신의 언어로 압축하여 기술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한 것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논리적 뼈대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주장과 근거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를 바탕으로 </a:t>
            </a:r>
            <a:r>
              <a:rPr lang="ko-KR" altLang="en-US" sz="2100" dirty="0">
                <a:solidFill>
                  <a:srgbClr val="0045D0"/>
                </a:solidFill>
                <a:latin typeface="+mn-ea"/>
              </a:rPr>
              <a:t>핵심적 내용을 재구성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한 것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글쓴이의 핵심 주장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관점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주요 개념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논거 등을 정확하게 파악하여 이해하고</a:t>
            </a:r>
            <a:r>
              <a:rPr lang="en-US" altLang="ko-KR" sz="21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100" dirty="0">
                <a:solidFill>
                  <a:srgbClr val="C00000"/>
                </a:solidFill>
                <a:latin typeface="+mn-ea"/>
              </a:rPr>
              <a:t>자신의 문제의식을 강화하고 확장</a:t>
            </a:r>
            <a:r>
              <a:rPr lang="ko-KR" altLang="en-US" sz="2100" dirty="0">
                <a:solidFill>
                  <a:srgbClr val="002060"/>
                </a:solidFill>
                <a:latin typeface="+mn-ea"/>
              </a:rPr>
              <a:t>시키기 위한 것</a:t>
            </a:r>
            <a:endParaRPr lang="en-US" altLang="ko-KR" sz="21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400" dirty="0">
                <a:solidFill>
                  <a:srgbClr val="C00000"/>
                </a:solidFill>
                <a:latin typeface="+mn-ea"/>
              </a:rPr>
              <a:t>요약하기의 방법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91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900" dirty="0">
              <a:solidFill>
                <a:srgbClr val="C00000"/>
              </a:solidFill>
              <a:latin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200" dirty="0">
                <a:solidFill>
                  <a:srgbClr val="006600"/>
                </a:solidFill>
                <a:latin typeface="+mn-ea"/>
              </a:rPr>
              <a:t>선택과 삭제</a:t>
            </a:r>
            <a:r>
              <a:rPr lang="en-US" altLang="ko-KR" sz="2200" dirty="0">
                <a:solidFill>
                  <a:srgbClr val="006600"/>
                </a:solidFill>
                <a:latin typeface="+mn-ea"/>
              </a:rPr>
              <a:t> </a:t>
            </a:r>
          </a:p>
          <a:p>
            <a:pPr marL="731520" lvl="1" indent="-457200" algn="just">
              <a:buFontTx/>
              <a:buChar char="-"/>
            </a:pPr>
            <a:r>
              <a:rPr lang="ko-KR" altLang="en-US" sz="1900" dirty="0">
                <a:latin typeface="+mn-ea"/>
              </a:rPr>
              <a:t>중요한 것과 그렇지 않은 부분을 구분</a:t>
            </a:r>
            <a:endParaRPr lang="en-US" altLang="ko-KR" sz="1900" dirty="0">
              <a:latin typeface="+mn-ea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ko-KR" altLang="en-US" sz="2200" dirty="0">
                <a:solidFill>
                  <a:srgbClr val="006600"/>
                </a:solidFill>
                <a:latin typeface="+mn-ea"/>
              </a:rPr>
              <a:t>일반화하기</a:t>
            </a:r>
            <a:endParaRPr lang="en-US" altLang="ko-KR" sz="2200" dirty="0">
              <a:solidFill>
                <a:srgbClr val="006600"/>
              </a:solidFill>
              <a:latin typeface="+mn-ea"/>
            </a:endParaRPr>
          </a:p>
          <a:p>
            <a:pPr marL="731520" lvl="1" indent="-457200" algn="just">
              <a:buFontTx/>
              <a:buChar char="-"/>
            </a:pPr>
            <a:r>
              <a:rPr lang="ko-KR" altLang="en-US" sz="1900" dirty="0">
                <a:latin typeface="+mn-ea"/>
              </a:rPr>
              <a:t>세부적 내용은 추상화하여 상위 개념으로 표현</a:t>
            </a:r>
            <a:endParaRPr lang="en-US" altLang="ko-KR" sz="1900" dirty="0">
              <a:latin typeface="+mn-ea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ko-KR" altLang="en-US" sz="2200" dirty="0">
                <a:solidFill>
                  <a:srgbClr val="006600"/>
                </a:solidFill>
                <a:latin typeface="+mn-ea"/>
              </a:rPr>
              <a:t>재구성하기</a:t>
            </a:r>
            <a:endParaRPr lang="en-US" altLang="ko-KR" sz="2200" dirty="0">
              <a:solidFill>
                <a:srgbClr val="006600"/>
              </a:solidFill>
              <a:latin typeface="+mn-ea"/>
            </a:endParaRPr>
          </a:p>
          <a:p>
            <a:pPr marL="731520" lvl="1" indent="-457200" algn="just">
              <a:buFontTx/>
              <a:buChar char="-"/>
            </a:pPr>
            <a:r>
              <a:rPr lang="ko-KR" altLang="en-US" sz="1900" dirty="0">
                <a:latin typeface="+mn-ea"/>
              </a:rPr>
              <a:t>주제가 명확히 드러나도록 요약한 내용을 재구조화</a:t>
            </a:r>
            <a:endParaRPr lang="en-US" altLang="ko-KR" sz="1900" dirty="0">
              <a:latin typeface="+mn-ea"/>
            </a:endParaRPr>
          </a:p>
          <a:p>
            <a:pPr marL="457200" indent="-457200" algn="just">
              <a:buNone/>
            </a:pP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글쓰기 실습</a:t>
            </a:r>
            <a:endParaRPr lang="ko-KR" altLang="en-US" sz="32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연습문제 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2-2</a:t>
            </a:r>
          </a:p>
          <a:p>
            <a:pPr algn="just"/>
            <a:endParaRPr lang="en-US" altLang="ko-KR" sz="2000" dirty="0">
              <a:solidFill>
                <a:srgbClr val="C00000"/>
              </a:solidFill>
              <a:latin typeface="+mn-ea"/>
            </a:endParaRPr>
          </a:p>
          <a:p>
            <a:pPr algn="just">
              <a:buFontTx/>
              <a:buChar char="-"/>
            </a:pP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와 관련한 글을 쓰려고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세부 주제는 학내 음주 금지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유튜브 규제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표현의 자유 등 다양하게 설정할 수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다음 글 중에서 필요한 내용을 요약하여 근거로 인용하면서 내 글을 구성해 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(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요약은 간접 인용 형식을 취할 것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algn="just">
              <a:buFontTx/>
              <a:buChar char="-"/>
            </a:pP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존 스튜어트 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『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자유론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』(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92-93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마이클 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샌델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, 『</a:t>
            </a:r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정의란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 무엇인가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』(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93-95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buNone/>
            </a:pPr>
            <a:endParaRPr lang="en-US" altLang="ko-KR" sz="20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질의 및 응답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읽기의 </a:t>
            </a:r>
            <a:r>
              <a:rPr lang="ko-KR" altLang="en-US" dirty="0"/>
              <a:t>중요</a:t>
            </a:r>
            <a:r>
              <a:rPr lang="ko-KR" altLang="en-US" sz="3200" dirty="0"/>
              <a:t>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읽기는 여전히 중요한가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?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77-78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독서는 중요하지만 외면당하는 현실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환경의 변화로 디지털 매체 읽기로 읽기가 대체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분석적 읽기가 어려워지는 상황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고전적 읽기 방식은 구시대적인 것인가</a:t>
            </a:r>
            <a:r>
              <a:rPr lang="en-US" altLang="ko-KR" sz="2200" dirty="0">
                <a:solidFill>
                  <a:srgbClr val="C00000"/>
                </a:solidFill>
                <a:latin typeface="+mn-ea"/>
              </a:rPr>
              <a:t>? 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읽기는 습득하고 훈련하지 않으면 얻을 수 없는 능력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분석적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비판적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대화적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창의적 읽기는 뇌 활동 전반을 활성화시키는 효과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읽기 환경의 변화는 뇌 회로에도 영향을 준다는 점에서 고전적 읽기 능력은 젊은 세대에게 특히 중요</a:t>
            </a:r>
            <a:endParaRPr lang="en-US" altLang="ko-KR" sz="1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93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읽기의 중요성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>
                <a:solidFill>
                  <a:srgbClr val="C00000"/>
                </a:solidFill>
              </a:rPr>
              <a:t>읽기</a:t>
            </a:r>
            <a:r>
              <a:rPr lang="en-US" altLang="ko-KR" sz="2200" dirty="0">
                <a:solidFill>
                  <a:srgbClr val="C00000"/>
                </a:solidFill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</a:rPr>
              <a:t>정신의 카나리아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78-83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746663"/>
            <a:ext cx="8229600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먼저 지난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10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년간 뇌를 연구하도록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제게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영감을 준 사실에서 이야기를 시작해볼까 합니다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그것은 바로 인간은 읽는 능력을 타고난 것이 아니라는 사실입니다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 err="1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문해력은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 호모사피엔스의 가장 중요한 후천적 성취 가운데 하나입니다</a:t>
            </a:r>
            <a:r>
              <a:rPr lang="en-US" altLang="ko-KR" sz="1400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.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지금까지 알려진 바로는 다른 종에게는 그런 능력이 없습니다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읽기는 우리 인류의 두뇌에 완전히 새로운 회로를 더했지요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읽기를 습득하기까지 기나긴 발달 과정은 그 회로의 연결 구조를 깊고 탁월하게 바꿔 놓았습니다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또한 뇌의 배선을 바꾸었으며 그와 더불어 인간 사고의 본질에 변화가 일어났습니다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</a:p>
          <a:p>
            <a:pPr algn="just" fontAlgn="base"/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우리가 무엇을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어떻게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왜 읽었는지에 따라 생각하는 방법도 변합니다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 변화는 지금도 속도를 더해가며 계속되고 있지요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불과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6000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년 만에 읽기는 개인의 내면은 물론 문자 문화의 발달에도 혁신적 촉매가 되었습니다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여러분 자신을 돌아보기만 해도 알 수 있습니다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스크린과 디지털 기기로 읽으려 할 때마다 집중의 질이 얼마나 변하는지를 깨닫습니다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-(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중략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)-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아이들은 더 어렵습니다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끊임없이 주의가 분산되는 데다 외부에서 자극이 밀려들지만 그것이 지식의 저장고에 통합되지는 않기 때문이지요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 말은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읽기에서 비유와 추론을 이끌어내는 아이들의 능력이 점점 더디게 발달할 거라는 뜻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입니다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아이들의 읽는 뇌가 이런 식으로 진화하는데도 대부분의 사람들은 걱정조차 하지 않습니다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청소년들 사이에서는 ‘</a:t>
            </a:r>
            <a:r>
              <a:rPr lang="en-US" altLang="ko-KR" sz="14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tl:dr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’(too long didn’t read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너무 길어서 읽지 않았다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이라는 말이 유행하면서 필독서만 읽거나 심지어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그마저도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읽지 않는 아이들이 점점 늘고 있는데도 말이지요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거의 모든 문화가 디지털로 옮겨가는 과정에서 우리 자신마저 바뀌고 있습니다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이것은 우리 역사에서 가장 위대한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창의성과 발명 그리고 발견의 폭발에 따른 뜻밖의 부수적인 결과일 것입니다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 -(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중략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)-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과학기술이 발달한 덕분에 우리는 과거와는 달리 읽는 방법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나아가 생각하는 방법의 변화가 사람들 사이에 완전히 자리 잡기도 전에 그에 따른 결과를 파악할 수 있게 되었습니다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2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읽기의 중요성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>
                <a:solidFill>
                  <a:srgbClr val="C00000"/>
                </a:solidFill>
              </a:rPr>
              <a:t>읽기</a:t>
            </a:r>
            <a:r>
              <a:rPr lang="en-US" altLang="ko-KR" sz="2200" dirty="0">
                <a:solidFill>
                  <a:srgbClr val="C00000"/>
                </a:solidFill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</a:rPr>
              <a:t>정신의 카나리아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78-83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746663"/>
            <a:ext cx="8229600" cy="41857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이런 지식이 쌓이면 디지털 읽기 기술 자체의 약점을 바로잡을 이론적 기초를 얻을 수 있지요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또한 보다 정제된 디지털 읽기로의 개선을 가져올 수도 있고 아동 발달을 위한 대안적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혼성적인 접근을 새로 정립할 수도 있습니다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요컨대 상이한 방식의 읽기가 인지와 문화에 미치는 영향을 알게 되면 우리는 아이들과 이후 세대의 읽기 회로가 보다 현명한 방식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보다 정보에 밝은 방식으로 형성되도록 도울 수 있습니다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-(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)-</a:t>
            </a: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읽는 뇌 회로가 형성되고 발달하는 과정에는 자연적인 요인과 환경적인 요인이 모두 영향을 줍니다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환경적 요인에는 읽기의 습득과 발달 과정에서 사용되는 매체도 포함되지요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각각의 읽기 매체는 서로 다른 인지 과정을 촉진합니다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다시 말해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어린 독자의 경우 완전히 발달한 전문가 수준의 읽는 뇌에 </a:t>
            </a:r>
            <a:r>
              <a:rPr lang="ko-KR" altLang="en-US" sz="1400" b="1" dirty="0" err="1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체화된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 다중적 심층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-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독서의 전 과정을 발달시킬 수도 있는가 하면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, 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초보자 수준의 읽는 뇌에서 발달 중인 단축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-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회로를 만들어갈 수도 있습니다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아니면 아예 다른 회로 안에 완전히 새로운 신경망을 구축할 수도 있지요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어린 아이의 읽기 회로가 형성되는 동안 어떤 과정을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</a:rPr>
              <a:t>따르느냐에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따라 읽고 생각하는 방법에도 심대한 차이가 생깁니다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-(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중략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)-</a:t>
            </a:r>
          </a:p>
          <a:p>
            <a:pPr algn="just" fontAlgn="base"/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새로운 시대의 독자는 디지털 매체에 요구되는 새로운 인지 능력을 흡수하고 습득하는 과정에서 인쇄 매체를 통해 길러지는 보다 시간 소모적인 인지 과정도 키워 나갈까요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이를테면 디지털 포맷으로 읽는 습관과 함께 매일 다양한 디지털 경험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소셜미디어로부터 가상현실 게임에 이르는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에 함몰됨으로써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깊이 읽기를 구성하는 비판적 사고나 개인적 성찰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상상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공감 같은 보다 느린 인지 과정이 제대로 형성되지 않는 것은 아닐까요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  <a:cs typeface="함초롬바탕" panose="02030604000101010101" pitchFamily="18" charset="-127"/>
              </a:rPr>
              <a:t>?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끊임없이 주의를 분산시키고 다양한 정보원에 즉각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저복하게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 하는 환경이 합쳐지면서 어린 독자들은 자기만의 지식 창고를 짓거나 비판적인 사고력을 기를 필요성을 덜 느끼게 되는 것은 아닐까요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cs typeface="함초롬바탕" panose="02030604000101010101" pitchFamily="18" charset="-127"/>
              </a:rPr>
              <a:t>? </a:t>
            </a:r>
            <a:endParaRPr lang="ko-KR" altLang="en-US" sz="1400" dirty="0">
              <a:solidFill>
                <a:srgbClr val="00206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94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읽기의 중요성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>
                <a:solidFill>
                  <a:srgbClr val="C00000"/>
                </a:solidFill>
              </a:rPr>
              <a:t>읽기</a:t>
            </a:r>
            <a:r>
              <a:rPr lang="en-US" altLang="ko-KR" sz="2200" dirty="0">
                <a:solidFill>
                  <a:srgbClr val="C00000"/>
                </a:solidFill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</a:rPr>
              <a:t>정신의 카나리아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78-83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800" dirty="0">
              <a:solidFill>
                <a:srgbClr val="0070C0"/>
              </a:solidFill>
              <a:latin typeface="+mn-ea"/>
            </a:endParaRPr>
          </a:p>
          <a:p>
            <a:pPr lvl="1" algn="just"/>
            <a:endParaRPr lang="en-US" altLang="ko-KR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2F21A-41E9-4690-A5E2-6EDDAE1DD95B}"/>
              </a:ext>
            </a:extLst>
          </p:cNvPr>
          <p:cNvSpPr txBox="1"/>
          <p:nvPr/>
        </p:nvSpPr>
        <p:spPr>
          <a:xfrm>
            <a:off x="457200" y="1700808"/>
            <a:ext cx="8229600" cy="4616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ko-KR" altLang="en-US" sz="1400" dirty="0">
                <a:latin typeface="+mn-ea"/>
              </a:rPr>
              <a:t>다시 말해 청소년들이 지식의 서버에 점점 더 의존하게 되면서 결국에는 어린 뇌가 독자적인 지식의 기반을 구축하거나 독립적인 사고와 상상력을 키우려는 욕구를 위협받지는 않을까요</a:t>
            </a:r>
            <a:r>
              <a:rPr lang="en-US" altLang="ko-KR" sz="1400" dirty="0">
                <a:latin typeface="+mn-ea"/>
              </a:rPr>
              <a:t>? </a:t>
            </a:r>
            <a:r>
              <a:rPr lang="ko-KR" altLang="en-US" sz="1400" dirty="0">
                <a:latin typeface="+mn-ea"/>
              </a:rPr>
              <a:t>아니면 신기술들이 </a:t>
            </a:r>
            <a:r>
              <a:rPr lang="ko-KR" altLang="en-US" sz="1400" dirty="0" err="1">
                <a:latin typeface="+mn-ea"/>
              </a:rPr>
              <a:t>인지력과</a:t>
            </a:r>
            <a:r>
              <a:rPr lang="ko-KR" altLang="en-US" sz="1400" dirty="0">
                <a:latin typeface="+mn-ea"/>
              </a:rPr>
              <a:t> 상상력에 이어지는 가장 완벽한 다리를 놓아주어 지금은 생각할 수조차 없는 새로운 지식의 세계로 우리 아이들을 </a:t>
            </a:r>
            <a:r>
              <a:rPr lang="ko-KR" altLang="en-US" sz="1400" dirty="0" err="1">
                <a:latin typeface="+mn-ea"/>
              </a:rPr>
              <a:t>도약시켜</a:t>
            </a:r>
            <a:r>
              <a:rPr lang="ko-KR" altLang="en-US" sz="1400" dirty="0">
                <a:latin typeface="+mn-ea"/>
              </a:rPr>
              <a:t> 줄까요</a:t>
            </a:r>
            <a:r>
              <a:rPr lang="en-US" altLang="ko-KR" sz="1400" dirty="0">
                <a:latin typeface="+mn-ea"/>
              </a:rPr>
              <a:t>? </a:t>
            </a:r>
            <a:r>
              <a:rPr lang="ko-KR" altLang="en-US" sz="1400" dirty="0">
                <a:latin typeface="+mn-ea"/>
              </a:rPr>
              <a:t>그래서 우리 아이들은 아주 다른 형태의 뇌 회로를 발달시켜 갈까요</a:t>
            </a:r>
            <a:r>
              <a:rPr lang="en-US" altLang="ko-KR" sz="1400" dirty="0">
                <a:latin typeface="+mn-ea"/>
              </a:rPr>
              <a:t>? </a:t>
            </a:r>
            <a:r>
              <a:rPr lang="ko-KR" altLang="en-US" sz="1400" dirty="0">
                <a:latin typeface="+mn-ea"/>
              </a:rPr>
              <a:t>그렇다면 그런 상이한 회로는 우리 사회에 어떤 함의를 갖게 될까요</a:t>
            </a:r>
            <a:r>
              <a:rPr lang="en-US" altLang="ko-KR" sz="1400" dirty="0">
                <a:latin typeface="+mn-ea"/>
              </a:rPr>
              <a:t>? </a:t>
            </a:r>
            <a:r>
              <a:rPr lang="ko-KR" altLang="en-US" sz="1400" dirty="0">
                <a:latin typeface="+mn-ea"/>
              </a:rPr>
              <a:t>그런 회로의 다양성이 우리 모두에게 이로운 걸까요</a:t>
            </a:r>
            <a:r>
              <a:rPr lang="en-US" altLang="ko-KR" sz="1400" dirty="0">
                <a:latin typeface="+mn-ea"/>
              </a:rPr>
              <a:t>?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한 사람이 마치 두 개의 언어를 아는 </a:t>
            </a:r>
            <a:r>
              <a:rPr lang="ko-KR" altLang="en-US" sz="1400" b="1" dirty="0" err="1">
                <a:solidFill>
                  <a:srgbClr val="1014B0"/>
                </a:solidFill>
                <a:latin typeface="+mn-ea"/>
              </a:rPr>
              <a:t>바이링구얼처럼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 의식적으로 다양한 회로를 습득할 수도 있을까요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</a:rPr>
              <a:t>? </a:t>
            </a:r>
            <a:r>
              <a:rPr lang="en-US" altLang="ko-KR" sz="1400" dirty="0">
                <a:latin typeface="+mn-ea"/>
              </a:rPr>
              <a:t>-(</a:t>
            </a:r>
            <a:r>
              <a:rPr lang="ko-KR" altLang="en-US" sz="1400" dirty="0">
                <a:latin typeface="+mn-ea"/>
              </a:rPr>
              <a:t>중략</a:t>
            </a:r>
            <a:r>
              <a:rPr lang="en-US" altLang="ko-KR" sz="1400" dirty="0">
                <a:latin typeface="+mn-ea"/>
              </a:rPr>
              <a:t>)-</a:t>
            </a:r>
          </a:p>
          <a:p>
            <a:pPr algn="just" fontAlgn="base"/>
            <a:r>
              <a:rPr lang="ko-KR" altLang="en-US" sz="1400" dirty="0">
                <a:latin typeface="+mn-ea"/>
              </a:rPr>
              <a:t>전문가 수준의 읽는 뇌의 형성이나 보존에 관한 문제를 이분법적으로 접근한다면 다음 세대나 우리 세대에게 필요한 것을 얻지 못할 것입니다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 문제를 단순히 인쇄 기반 매체와 기술 기반 매체의 차이로만 환원할 수는 없습니다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미래학자 후안 </a:t>
            </a:r>
            <a:r>
              <a:rPr lang="ko-KR" altLang="en-US" sz="1400" dirty="0" err="1">
                <a:latin typeface="+mn-ea"/>
              </a:rPr>
              <a:t>엔리케스</a:t>
            </a:r>
            <a:r>
              <a:rPr lang="en-US" altLang="ko-KR" sz="1400" dirty="0">
                <a:latin typeface="+mn-ea"/>
              </a:rPr>
              <a:t>(Juan Enriquez)</a:t>
            </a:r>
            <a:r>
              <a:rPr lang="ko-KR" altLang="en-US" sz="1400" dirty="0">
                <a:latin typeface="+mn-ea"/>
              </a:rPr>
              <a:t>와 스티브 </a:t>
            </a:r>
            <a:r>
              <a:rPr lang="ko-KR" altLang="en-US" sz="1400" dirty="0" err="1">
                <a:latin typeface="+mn-ea"/>
              </a:rPr>
              <a:t>걸런스</a:t>
            </a:r>
            <a:r>
              <a:rPr lang="en-US" altLang="ko-KR" sz="1400" dirty="0">
                <a:latin typeface="+mn-ea"/>
              </a:rPr>
              <a:t>(Steve </a:t>
            </a:r>
            <a:r>
              <a:rPr lang="en-US" altLang="ko-KR" sz="1400" dirty="0" err="1">
                <a:latin typeface="+mn-ea"/>
              </a:rPr>
              <a:t>Gullans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『</a:t>
            </a:r>
            <a:r>
              <a:rPr lang="ko-KR" altLang="en-US" sz="1400" dirty="0">
                <a:latin typeface="+mn-ea"/>
              </a:rPr>
              <a:t>우리 자신을 </a:t>
            </a:r>
            <a:r>
              <a:rPr lang="ko-KR" altLang="en-US" sz="1400" dirty="0" err="1">
                <a:latin typeface="+mn-ea"/>
              </a:rPr>
              <a:t>진화시키기</a:t>
            </a:r>
            <a:r>
              <a:rPr lang="en-US" altLang="ko-KR" sz="1400" dirty="0">
                <a:latin typeface="+mn-ea"/>
              </a:rPr>
              <a:t>』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썼듯이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우리는 앞으로 자연 </a:t>
            </a:r>
            <a:r>
              <a:rPr lang="ko-KR" altLang="en-US" sz="1400" b="1" dirty="0" err="1">
                <a:solidFill>
                  <a:srgbClr val="1014B0"/>
                </a:solidFill>
                <a:latin typeface="+mn-ea"/>
              </a:rPr>
              <a:t>추동적이기보다는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 인간 추동적으로 </a:t>
            </a:r>
            <a:r>
              <a:rPr lang="ko-KR" altLang="en-US" sz="1400" b="1" dirty="0" err="1">
                <a:solidFill>
                  <a:srgbClr val="1014B0"/>
                </a:solidFill>
                <a:latin typeface="+mn-ea"/>
              </a:rPr>
              <a:t>바뀌어갈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 우리의 진화 과정에서 선택을 앞두고 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 선택이 갖는 의미를 명확히 알기 위해서는 잠시 걸음을 멈추고 여기에 어떤 중요한 변화가 걸려 있는지 정확히 이해해야 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급박한 이 순간 우리의 읽는 뇌에 일어나고 있는 변화가 너무 깊이 각인되어 다시는 돌이킬 수 없게 되기 전에 우리 앞에 놓인 문제와 선택들에 대해 여러분들과 함께 관심을 기울여보는 시간을 가져보고 싶습니다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algn="just" fontAlgn="base"/>
            <a:r>
              <a:rPr lang="en-US" altLang="ko-KR" sz="1400" dirty="0">
                <a:latin typeface="+mn-ea"/>
              </a:rPr>
              <a:t>-(</a:t>
            </a:r>
            <a:r>
              <a:rPr lang="ko-KR" altLang="en-US" sz="1400" dirty="0">
                <a:latin typeface="+mn-ea"/>
              </a:rPr>
              <a:t>중략</a:t>
            </a:r>
            <a:r>
              <a:rPr lang="en-US" altLang="ko-KR" sz="1400" dirty="0">
                <a:latin typeface="+mn-ea"/>
              </a:rPr>
              <a:t>)- </a:t>
            </a:r>
            <a:r>
              <a:rPr lang="ko-KR" altLang="en-US" sz="1400" dirty="0">
                <a:latin typeface="+mn-ea"/>
              </a:rPr>
              <a:t>지금 우리의 읽는 뇌에서 일어나는 통찰과 성찰을 뒷받침하는 자기 확장적이고 포괄적인 </a:t>
            </a:r>
            <a:r>
              <a:rPr lang="ko-KR" altLang="en-US" sz="1400" dirty="0" err="1">
                <a:latin typeface="+mn-ea"/>
              </a:rPr>
              <a:t>과정이야말로</a:t>
            </a:r>
            <a:r>
              <a:rPr lang="ko-KR" altLang="en-US" sz="1400" dirty="0">
                <a:latin typeface="+mn-ea"/>
              </a:rPr>
              <a:t> 삶을 증진해주는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디지털 시대의 다중적인 성취들에 수반되는 인지적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감성적 변화에 대한 최선의 </a:t>
            </a:r>
            <a:r>
              <a:rPr lang="ko-KR" altLang="en-US" sz="1400" dirty="0" err="1">
                <a:latin typeface="+mn-ea"/>
              </a:rPr>
              <a:t>보완물이자</a:t>
            </a:r>
            <a:r>
              <a:rPr lang="ko-KR" altLang="en-US" sz="1400" dirty="0">
                <a:latin typeface="+mn-ea"/>
              </a:rPr>
              <a:t> 해독제가 될 것입니다</a:t>
            </a:r>
            <a:r>
              <a:rPr lang="en-US" altLang="ko-KR" sz="1400" dirty="0">
                <a:latin typeface="+mn-ea"/>
              </a:rPr>
              <a:t>. -(</a:t>
            </a:r>
            <a:r>
              <a:rPr lang="ko-KR" altLang="en-US" sz="1400" dirty="0">
                <a:latin typeface="+mn-ea"/>
              </a:rPr>
              <a:t>중략</a:t>
            </a:r>
            <a:r>
              <a:rPr lang="en-US" altLang="ko-KR" sz="1400" dirty="0">
                <a:latin typeface="+mn-ea"/>
              </a:rPr>
              <a:t>)-</a:t>
            </a:r>
          </a:p>
          <a:p>
            <a:pPr algn="just" fontAlgn="base"/>
            <a:r>
              <a:rPr lang="ko-KR" altLang="en-US" sz="1400" dirty="0">
                <a:latin typeface="+mn-ea"/>
              </a:rPr>
              <a:t>커트 </a:t>
            </a:r>
            <a:r>
              <a:rPr lang="ko-KR" altLang="en-US" sz="1400" dirty="0" err="1">
                <a:latin typeface="+mn-ea"/>
              </a:rPr>
              <a:t>보니것은</a:t>
            </a:r>
            <a:r>
              <a:rPr lang="ko-KR" altLang="en-US" sz="1400" dirty="0">
                <a:latin typeface="+mn-ea"/>
              </a:rPr>
              <a:t> 예술가의 사회적 역할을 광산의 카나리아에 비유했지요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예술가와 카나리아 둘 다 우리에게 위험을 경고해 줍니다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읽는 뇌는 우리 정신의 카나리아입니다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rgbClr val="1014B0"/>
                </a:solidFill>
                <a:latin typeface="+mn-ea"/>
              </a:rPr>
              <a:t>그것이 경고하는 바를 무시한다면 우리는 최악의 바보가 될 것입니다</a:t>
            </a:r>
            <a:r>
              <a:rPr lang="en-US" altLang="ko-KR" sz="1400" b="1" dirty="0">
                <a:solidFill>
                  <a:srgbClr val="1014B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1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읽기의 </a:t>
            </a:r>
            <a:r>
              <a:rPr lang="ko-KR" altLang="en-US" dirty="0"/>
              <a:t>중요</a:t>
            </a:r>
            <a:r>
              <a:rPr lang="ko-KR" altLang="en-US" sz="3200" dirty="0"/>
              <a:t>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000" dirty="0" err="1">
                <a:solidFill>
                  <a:srgbClr val="C00000"/>
                </a:solidFill>
                <a:latin typeface="+mn-ea"/>
              </a:rPr>
              <a:t>매리언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 울프의 글을 읽고 분석적 읽기에 대한 학생 자신의 경험과 생각을 저자의 주장과 비교해 보자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.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788670" lvl="1" indent="-514350" algn="just">
              <a:buAutoNum type="arabicPeriod"/>
            </a:pP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marL="788670" lvl="1" indent="-514350" algn="just"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이해하기 어려운  용어나 개념이 있으면 얘기해보자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788670" lvl="1" indent="-514350" algn="just"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주장을 정리해 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어떤 근거를 제시하여 주장을 뒷받침하고 있는지 찾아보자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다른 글과 차별되는 지점이 있는지 살펴보자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788670" lvl="1" indent="-514350" algn="just"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주장에 동의할 수 있는지 살펴보자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동의할 수 있다면 어떤 점이 설득력 있는지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동의할 수 없다면 어떤 부분이 미진한지 찾아보자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788670" lvl="1" indent="-514350" algn="just"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주장에서 가장 흥미로운 부분을 찾아보자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더 알고 싶고 궁금한 내용을 찾아보자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/>
            <a:endParaRPr lang="en-US" altLang="ko-KR" sz="2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854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1. </a:t>
            </a:r>
            <a:r>
              <a:rPr lang="ko-KR" altLang="en-US" sz="3200" dirty="0"/>
              <a:t>읽기의 </a:t>
            </a:r>
            <a:r>
              <a:rPr lang="ko-KR" altLang="en-US" dirty="0"/>
              <a:t>중요</a:t>
            </a:r>
            <a:r>
              <a:rPr lang="ko-KR" altLang="en-US" sz="3200" dirty="0"/>
              <a:t>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읽기 자료 정리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83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n-ea"/>
            </a:endParaRPr>
          </a:p>
          <a:p>
            <a:pPr marL="788670" lvl="1" indent="-514350" algn="just">
              <a:buAutoNum type="arabicPeriod"/>
            </a:pPr>
            <a:endParaRPr lang="en-US" altLang="ko-KR" sz="17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읽기 능력은 후천적 성취로 인간의 뇌 회로와 사고력을 형성하는 데 기여했다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그런데 과학의 발달로 인터넷 매체를 이용하면서 읽기에도 변화가 생겼고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특히 어린 학습자들에게는 이러한 변화가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문해력을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저해하는 방향으로 진행되었다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/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 글은 뇌 과학의 발달이 기여할 수 있는 부분도 열어 두고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저자는 읽기 능력 퇴화라는 걱정스러운 부분을 강조하지만 읽기 교육이 어떤 방향으로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가느냐에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따라 이중언어를 구사하는 것과 같은 뇌 회로의 미래지향적 발전 가능성을 상상할 수 있게 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“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자연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추동적이기보다는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인간 추동적으로 </a:t>
            </a:r>
            <a:r>
              <a:rPr lang="ko-KR" altLang="en-US" sz="2000" dirty="0" err="1">
                <a:solidFill>
                  <a:srgbClr val="002060"/>
                </a:solidFill>
                <a:latin typeface="+mn-ea"/>
              </a:rPr>
              <a:t>바뀌어갈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 우리의 진화 과정에서 선택을 앞두고 있다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”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는 말의 의미를 되새긴다면 앞으로 우리의 선택이 매우 중요하다는 것을 함축한다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4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분석적 읽기의 목적과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텍스트의 이해와 생성 과정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단계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텍스트를 읽고 그 내용을 정확히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이해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단계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이해를 바탕으로 텍스트의 논리성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타당성 등을 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비평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’</a:t>
            </a:r>
          </a:p>
          <a:p>
            <a:pPr lvl="1" algn="just"/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단계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rgbClr val="0045D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이해</a:t>
            </a:r>
            <a:r>
              <a:rPr lang="en-US" altLang="ko-KR" sz="2000" dirty="0">
                <a:solidFill>
                  <a:srgbClr val="0045D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0045D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비평</a:t>
            </a:r>
            <a:r>
              <a:rPr lang="en-US" altLang="ko-KR" sz="2000" dirty="0">
                <a:solidFill>
                  <a:srgbClr val="0045D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45D0"/>
                </a:solidFill>
                <a:latin typeface="+mn-ea"/>
              </a:rPr>
              <a:t>을 토대로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자신의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의견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을 주체적으로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표현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’</a:t>
            </a:r>
          </a:p>
          <a:p>
            <a:pPr algn="just"/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읽기의 다양한 층위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교재 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83-84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쪽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분석적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관점을 이해하는 데 목적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비판적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 관점의 타당성을 검증하는 데 목적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대화적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저자의 견해나 관점 외에 저자가 받아들여 소화한 다른 목소리를 읽는 데 목적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Tx/>
              <a:buChar char="-"/>
            </a:pPr>
            <a:r>
              <a:rPr lang="ko-KR" altLang="en-US" sz="2000" dirty="0">
                <a:solidFill>
                  <a:srgbClr val="006600"/>
                </a:solidFill>
                <a:latin typeface="+mn-ea"/>
              </a:rPr>
              <a:t>창의적 읽기</a:t>
            </a:r>
            <a:r>
              <a:rPr lang="en-US" altLang="ko-KR" sz="2000" dirty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n-ea"/>
              </a:rPr>
              <a:t>읽는 이의 고유한 생각과 관점을 추려내는 데 목적</a:t>
            </a:r>
            <a:endParaRPr lang="en-US" altLang="ko-KR" sz="2000" dirty="0">
              <a:solidFill>
                <a:srgbClr val="002060"/>
              </a:solidFill>
              <a:latin typeface="+mn-ea"/>
            </a:endParaRPr>
          </a:p>
          <a:p>
            <a:pPr lvl="1" algn="just">
              <a:buFont typeface="Wingdings" pitchFamily="2" charset="2"/>
              <a:buChar char="§"/>
            </a:pPr>
            <a:endParaRPr lang="en-US" altLang="ko-KR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679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1690</TotalTime>
  <Words>2234</Words>
  <Application>Microsoft Office PowerPoint</Application>
  <PresentationFormat>화면 슬라이드 쇼(4:3)</PresentationFormat>
  <Paragraphs>204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HY그래픽M</vt:lpstr>
      <vt:lpstr>돋움</vt:lpstr>
      <vt:lpstr>맑은 고딕</vt:lpstr>
      <vt:lpstr>함초롬바탕</vt:lpstr>
      <vt:lpstr>Bookman Old Style</vt:lpstr>
      <vt:lpstr>Gill Sans MT</vt:lpstr>
      <vt:lpstr>Wingdings</vt:lpstr>
      <vt:lpstr>Wingdings 3</vt:lpstr>
      <vt:lpstr>원본</vt:lpstr>
      <vt:lpstr>분석적 읽기와 쓰기</vt:lpstr>
      <vt:lpstr>목 차</vt:lpstr>
      <vt:lpstr>1. 읽기의 중요성</vt:lpstr>
      <vt:lpstr>1. 읽기의 중요성</vt:lpstr>
      <vt:lpstr>1. 읽기의 중요성</vt:lpstr>
      <vt:lpstr>1. 읽기의 중요성</vt:lpstr>
      <vt:lpstr>1. 읽기의 중요성</vt:lpstr>
      <vt:lpstr>1. 읽기의 중요성</vt:lpstr>
      <vt:lpstr>2. 분석적 읽기의 목적과 방법</vt:lpstr>
      <vt:lpstr>2. 분석적 읽기의 목적과 방법</vt:lpstr>
      <vt:lpstr>2. 분석적 읽기의 목적과 방법</vt:lpstr>
      <vt:lpstr>2. 분석적 읽기의 목적과 방법</vt:lpstr>
      <vt:lpstr>2. 분석적 읽기의 목적과 방법</vt:lpstr>
      <vt:lpstr>2. 분석적 읽기의 목적과 방법</vt:lpstr>
      <vt:lpstr>2. 분석적 읽기의 목적과 방법</vt:lpstr>
      <vt:lpstr>2. 분석적 읽기의 목적과 방법</vt:lpstr>
      <vt:lpstr>2. 분석적 읽기의 목적과 방법</vt:lpstr>
      <vt:lpstr>3. 분석적 읽기의 실제</vt:lpstr>
      <vt:lpstr>3. 분석적 읽기의 실제</vt:lpstr>
      <vt:lpstr>3. 분석적 읽기의 실제</vt:lpstr>
      <vt:lpstr>글쓰기 실습</vt:lpstr>
      <vt:lpstr>질의 및 응답</vt:lpstr>
    </vt:vector>
  </TitlesOfParts>
  <Company>FONS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분석적 읽기와 요약하기</dc:title>
  <dc:creator>DKU</dc:creator>
  <cp:lastModifiedBy>DKU</cp:lastModifiedBy>
  <cp:revision>203</cp:revision>
  <cp:lastPrinted>2020-04-06T21:23:04Z</cp:lastPrinted>
  <dcterms:created xsi:type="dcterms:W3CDTF">2013-02-26T00:12:13Z</dcterms:created>
  <dcterms:modified xsi:type="dcterms:W3CDTF">2020-09-22T04:09:26Z</dcterms:modified>
</cp:coreProperties>
</file>