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315" r:id="rId3"/>
    <p:sldId id="303" r:id="rId4"/>
    <p:sldId id="312" r:id="rId5"/>
    <p:sldId id="398" r:id="rId6"/>
    <p:sldId id="313" r:id="rId7"/>
    <p:sldId id="314" r:id="rId8"/>
    <p:sldId id="316" r:id="rId9"/>
    <p:sldId id="391" r:id="rId10"/>
    <p:sldId id="330" r:id="rId11"/>
    <p:sldId id="392" r:id="rId12"/>
    <p:sldId id="332" r:id="rId13"/>
    <p:sldId id="306" r:id="rId14"/>
    <p:sldId id="388" r:id="rId15"/>
    <p:sldId id="389" r:id="rId16"/>
    <p:sldId id="390" r:id="rId17"/>
    <p:sldId id="309" r:id="rId18"/>
    <p:sldId id="400" r:id="rId19"/>
    <p:sldId id="361" r:id="rId20"/>
    <p:sldId id="393" r:id="rId21"/>
    <p:sldId id="394" r:id="rId22"/>
    <p:sldId id="401" r:id="rId23"/>
    <p:sldId id="323" r:id="rId24"/>
    <p:sldId id="27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0033CC"/>
    <a:srgbClr val="8A1024"/>
    <a:srgbClr val="008000"/>
    <a:srgbClr val="0066FF"/>
    <a:srgbClr val="001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AFA26-5C0D-4ABD-BD92-169F41CC8CB8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1DF29-E786-4346-9EC2-E260BC6996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26E9AC1-1B5F-45F3-9DDE-BE34E95342B0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6E9AC1-1B5F-45F3-9DDE-BE34E95342B0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05064"/>
            <a:ext cx="7416824" cy="934394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비판적 읽기와 쓰기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5157192"/>
            <a:ext cx="6858000" cy="500658"/>
          </a:xfrm>
        </p:spPr>
        <p:txBody>
          <a:bodyPr/>
          <a:lstStyle/>
          <a:p>
            <a:r>
              <a:rPr lang="ko-KR" altLang="en-US" b="1" dirty="0" err="1">
                <a:latin typeface="+mn-ea"/>
                <a:ea typeface="+mn-ea"/>
              </a:rPr>
              <a:t>대학글쓰기</a:t>
            </a:r>
            <a:r>
              <a:rPr lang="ko-KR" altLang="en-US" b="1" dirty="0">
                <a:latin typeface="+mn-ea"/>
                <a:ea typeface="+mn-ea"/>
              </a:rPr>
              <a:t> 제</a:t>
            </a:r>
            <a:r>
              <a:rPr lang="en-US" altLang="ko-KR" b="1" dirty="0">
                <a:latin typeface="+mn-ea"/>
                <a:ea typeface="+mn-ea"/>
              </a:rPr>
              <a:t>2</a:t>
            </a:r>
            <a:r>
              <a:rPr lang="ko-KR" altLang="en-US" b="1" dirty="0">
                <a:latin typeface="+mn-ea"/>
                <a:ea typeface="+mn-ea"/>
              </a:rPr>
              <a:t>부 제</a:t>
            </a:r>
            <a:r>
              <a:rPr lang="en-US" altLang="ko-KR" b="1" dirty="0">
                <a:latin typeface="+mn-ea"/>
                <a:ea typeface="+mn-ea"/>
              </a:rPr>
              <a:t>2</a:t>
            </a:r>
            <a:r>
              <a:rPr lang="ko-KR" altLang="en-US" b="1" dirty="0">
                <a:latin typeface="+mn-ea"/>
                <a:ea typeface="+mn-ea"/>
              </a:rPr>
              <a:t>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dirty="0"/>
              <a:t>비판적</a:t>
            </a:r>
            <a:r>
              <a:rPr lang="ko-KR" altLang="en-US" sz="3200" dirty="0"/>
              <a:t> 읽기의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530614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비판적 읽기 연습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2</a:t>
            </a:r>
          </a:p>
          <a:p>
            <a:pPr lvl="1" algn="just"/>
            <a:r>
              <a:rPr lang="ko-KR" altLang="en-US" sz="2000" dirty="0"/>
              <a:t>현재 군대는 신체 </a:t>
            </a:r>
            <a:r>
              <a:rPr lang="ko-KR" altLang="en-US" sz="2000" dirty="0" err="1"/>
              <a:t>허약자와</a:t>
            </a:r>
            <a:r>
              <a:rPr lang="ko-KR" altLang="en-US" sz="2000" dirty="0"/>
              <a:t> 군대 부적응 </a:t>
            </a:r>
            <a:r>
              <a:rPr lang="ko-KR" altLang="en-US" sz="2000" dirty="0" err="1"/>
              <a:t>우려자들의</a:t>
            </a:r>
            <a:r>
              <a:rPr lang="ko-KR" altLang="en-US" sz="2000" dirty="0"/>
              <a:t> 입대 가능성이 매우 높다</a:t>
            </a:r>
            <a:r>
              <a:rPr lang="en-US" altLang="ko-KR" sz="2000" dirty="0"/>
              <a:t>. 1980</a:t>
            </a:r>
            <a:r>
              <a:rPr lang="ko-KR" altLang="en-US" sz="2000" dirty="0"/>
              <a:t>년</a:t>
            </a:r>
            <a:r>
              <a:rPr lang="en-US" altLang="ko-KR" sz="2000" dirty="0"/>
              <a:t>-1990</a:t>
            </a:r>
            <a:r>
              <a:rPr lang="ko-KR" altLang="en-US" sz="2000" dirty="0"/>
              <a:t>년대 </a:t>
            </a:r>
            <a:r>
              <a:rPr lang="en-US" altLang="ko-KR" sz="2000" dirty="0"/>
              <a:t>50% </a:t>
            </a:r>
            <a:r>
              <a:rPr lang="ko-KR" altLang="en-US" sz="2000" dirty="0"/>
              <a:t>전후였던 현역 </a:t>
            </a:r>
            <a:r>
              <a:rPr lang="ko-KR" altLang="en-US" sz="2000" dirty="0" err="1"/>
              <a:t>입영률은</a:t>
            </a:r>
            <a:r>
              <a:rPr lang="ko-KR" altLang="en-US" sz="2000" dirty="0"/>
              <a:t> </a:t>
            </a:r>
            <a:r>
              <a:rPr lang="en-US" altLang="ko-KR" sz="2000" dirty="0"/>
              <a:t>2014</a:t>
            </a:r>
            <a:r>
              <a:rPr lang="ko-KR" altLang="en-US" sz="2000" dirty="0"/>
              <a:t>년 기준 </a:t>
            </a:r>
            <a:r>
              <a:rPr lang="en-US" altLang="ko-KR" sz="2000" dirty="0"/>
              <a:t>91%</a:t>
            </a:r>
            <a:r>
              <a:rPr lang="ko-KR" altLang="en-US" sz="2000" dirty="0"/>
              <a:t>를 넘었다</a:t>
            </a:r>
            <a:r>
              <a:rPr lang="en-US" altLang="ko-KR" sz="2000" dirty="0"/>
              <a:t>. </a:t>
            </a:r>
            <a:r>
              <a:rPr lang="ko-KR" altLang="en-US" sz="2000" dirty="0"/>
              <a:t>군 복무 기간이 </a:t>
            </a:r>
            <a:r>
              <a:rPr lang="en-US" altLang="ko-KR" sz="2000" dirty="0"/>
              <a:t>21</a:t>
            </a:r>
            <a:r>
              <a:rPr lang="ko-KR" altLang="en-US" sz="2000" dirty="0"/>
              <a:t>개월로 줄어들어 입영 대상자 중 </a:t>
            </a:r>
            <a:r>
              <a:rPr lang="en-US" altLang="ko-KR" sz="2000" dirty="0"/>
              <a:t>91%</a:t>
            </a:r>
            <a:r>
              <a:rPr lang="ko-KR" altLang="en-US" sz="2000" dirty="0"/>
              <a:t>를 받아야 군 병력이 유지되기 때문이다</a:t>
            </a:r>
            <a:r>
              <a:rPr lang="en-US" altLang="ko-KR" sz="2000" dirty="0"/>
              <a:t>. </a:t>
            </a:r>
            <a:r>
              <a:rPr lang="ko-KR" altLang="en-US" sz="2000" dirty="0"/>
              <a:t>현재 </a:t>
            </a:r>
            <a:r>
              <a:rPr lang="en-US" altLang="ko-KR" sz="2000" dirty="0"/>
              <a:t>2</a:t>
            </a:r>
            <a:r>
              <a:rPr lang="ko-KR" altLang="en-US" sz="2000" dirty="0"/>
              <a:t>만 </a:t>
            </a:r>
            <a:r>
              <a:rPr lang="en-US" altLang="ko-KR" sz="2000" dirty="0"/>
              <a:t>6</a:t>
            </a:r>
            <a:r>
              <a:rPr lang="ko-KR" altLang="en-US" sz="2000" dirty="0"/>
              <a:t>천 명의 </a:t>
            </a:r>
            <a:r>
              <a:rPr lang="ko-KR" altLang="en-US" sz="2000" dirty="0" err="1"/>
              <a:t>정신질환자</a:t>
            </a:r>
            <a:r>
              <a:rPr lang="en-US" altLang="ko-KR" sz="2000" dirty="0"/>
              <a:t>, 4</a:t>
            </a:r>
            <a:r>
              <a:rPr lang="ko-KR" altLang="en-US" sz="2000" dirty="0"/>
              <a:t>천</a:t>
            </a:r>
            <a:r>
              <a:rPr lang="en-US" altLang="ko-KR" sz="2000" dirty="0"/>
              <a:t>5</a:t>
            </a:r>
            <a:r>
              <a:rPr lang="ko-KR" altLang="en-US" sz="2000" dirty="0"/>
              <a:t>백 명의 관심병사가 이 안에 포함되어 있을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군 내부 관심병력의 사건 사고를 줄이기 위해서는 현재의 무분별한 군 병력 유입을 제한해야 한다</a:t>
            </a:r>
            <a:r>
              <a:rPr lang="en-US" altLang="ko-KR" sz="2000" dirty="0"/>
              <a:t>. </a:t>
            </a:r>
          </a:p>
          <a:p>
            <a:pPr lvl="1" algn="just"/>
            <a:r>
              <a:rPr lang="ko-KR" altLang="en-US" sz="2000" dirty="0"/>
              <a:t>현재와 같은 단편적인 신체 및 정신 검사를 구체화하여 예비 병력의 등급을 세분화하고 객관적 기준에 의한 병력 수요 조절이 필요하다</a:t>
            </a:r>
            <a:r>
              <a:rPr lang="en-US" altLang="ko-KR" sz="2000" dirty="0"/>
              <a:t>. </a:t>
            </a:r>
            <a:r>
              <a:rPr lang="ko-KR" altLang="en-US" sz="2000" dirty="0"/>
              <a:t>현재 병무청에서 실시하는 신체검사는 키</a:t>
            </a:r>
            <a:r>
              <a:rPr lang="en-US" altLang="ko-KR" sz="2000" dirty="0"/>
              <a:t>, </a:t>
            </a:r>
            <a:r>
              <a:rPr lang="ko-KR" altLang="en-US" sz="2000" dirty="0"/>
              <a:t>몸무게</a:t>
            </a:r>
            <a:r>
              <a:rPr lang="en-US" altLang="ko-KR" sz="2000" dirty="0"/>
              <a:t>, </a:t>
            </a:r>
            <a:r>
              <a:rPr lang="ko-KR" altLang="en-US" sz="2000" dirty="0"/>
              <a:t>간단한 정신질환 테스트 등을 실시하고 진단서나 병력 증명서를 가져 오지 않으면 병력이 인정되지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간단한 정신질환 테스트에서 좋지 않은 결과가 나오게 되면 따로 의사와 상담을 하지만 과연 이 과정에서 얼마나 정확한 판별을 할 수 있을지 의문이다</a:t>
            </a:r>
            <a:r>
              <a:rPr lang="en-US" altLang="ko-KR" sz="2000" dirty="0"/>
              <a:t>. </a:t>
            </a:r>
            <a:r>
              <a:rPr lang="ko-KR" altLang="en-US" sz="2000" dirty="0"/>
              <a:t>그렇기 때문에 전문적인 신체검사 및 심리검사가 필요하다고 생각한다</a:t>
            </a:r>
            <a:r>
              <a:rPr lang="en-US" altLang="ko-KR" sz="2000" dirty="0"/>
              <a:t>.  </a:t>
            </a:r>
            <a:r>
              <a:rPr lang="en-US" altLang="ko-KR" sz="2000" dirty="0">
                <a:solidFill>
                  <a:srgbClr val="0070C0"/>
                </a:solidFill>
              </a:rPr>
              <a:t>(</a:t>
            </a:r>
            <a:r>
              <a:rPr lang="ko-KR" altLang="en-US" sz="2000" dirty="0">
                <a:solidFill>
                  <a:srgbClr val="0070C0"/>
                </a:solidFill>
              </a:rPr>
              <a:t>학생의 글</a:t>
            </a:r>
            <a:r>
              <a:rPr lang="en-US" altLang="ko-KR" sz="2000" dirty="0">
                <a:solidFill>
                  <a:srgbClr val="0070C0"/>
                </a:solidFill>
              </a:rPr>
              <a:t>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dirty="0"/>
              <a:t>비판적</a:t>
            </a:r>
            <a:r>
              <a:rPr lang="ko-KR" altLang="en-US" sz="3200" dirty="0"/>
              <a:t> 읽기의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530614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비판적 읽기 연습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3</a:t>
            </a:r>
          </a:p>
          <a:p>
            <a:pPr algn="just">
              <a:lnSpc>
                <a:spcPct val="110000"/>
              </a:lnSpc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내용 개체 틀 9" descr="티보칼맨의 시계.jpg">
            <a:extLst>
              <a:ext uri="{FF2B5EF4-FFF2-40B4-BE49-F238E27FC236}">
                <a16:creationId xmlns:a16="http://schemas.microsoft.com/office/drawing/2014/main" id="{275F0A65-A860-4BB2-B00E-A3FFA8A956A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348880"/>
            <a:ext cx="52197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4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dirty="0"/>
              <a:t>비판적</a:t>
            </a:r>
            <a:r>
              <a:rPr lang="ko-KR" altLang="en-US" sz="3200" dirty="0"/>
              <a:t> 읽기의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비판적 사고를 기르는 여섯 가지 방법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 lvl="1"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관찰하라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관심을 갖고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집중해서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사려 깊게 바라보자 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의심하라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경험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지식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논리를 의심하자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 err="1">
                <a:solidFill>
                  <a:srgbClr val="0000FF"/>
                </a:solidFill>
                <a:latin typeface="+mn-ea"/>
              </a:rPr>
              <a:t>예민하라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습관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익숙함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권위에 대한 낯선 감각을 키우자 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거리를 두라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집단 논리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관행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통념의 경계에서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내부자도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외부자도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아닌 경계자의 시선으로 바라보자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약자의 편에 서라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강자가 만든 기존 질서에서 불편함을 겪는 약자의 시선으로 바라보자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새로운 개념을 만들라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기존 지식 체계를 뛰어넘고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상대화하여 새로운 의미를 부여하고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새로운 개념을 발견하자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6756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비판적 읽기의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비판적 읽기의 사례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106-109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2200" dirty="0">
              <a:solidFill>
                <a:srgbClr val="0000FF"/>
              </a:solidFill>
              <a:latin typeface="+mn-ea"/>
            </a:endParaRPr>
          </a:p>
          <a:p>
            <a:pPr algn="just">
              <a:buFontTx/>
              <a:buChar char="-"/>
            </a:pPr>
            <a:endParaRPr lang="en-US" altLang="ko-KR" sz="1000" dirty="0">
              <a:latin typeface="+mn-ea"/>
            </a:endParaRPr>
          </a:p>
          <a:p>
            <a:pPr algn="just">
              <a:buFontTx/>
              <a:buChar char="-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현대를 살고 있는 우리는 날마다 대량의 정보를 처리해야 한다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그래서 책도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되도록 빨리 읽어야 한다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는 일종의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속독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速讀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콤플렉스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에 사로잡혀 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>
              <a:buFontTx/>
              <a:buChar char="-"/>
            </a:pPr>
            <a:r>
              <a:rPr lang="ko-KR" altLang="en-US" sz="2000" dirty="0" err="1">
                <a:solidFill>
                  <a:srgbClr val="006600"/>
                </a:solidFill>
                <a:latin typeface="+mn-ea"/>
              </a:rPr>
              <a:t>히라노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 게이치로는 「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양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의 독서에서 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질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의 </a:t>
            </a:r>
            <a:r>
              <a:rPr lang="ko-KR" altLang="en-US" sz="2000" dirty="0" err="1">
                <a:solidFill>
                  <a:srgbClr val="006600"/>
                </a:solidFill>
                <a:latin typeface="+mn-ea"/>
              </a:rPr>
              <a:t>독서로」란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 글에서 무작정 활자를 좇는 빈약한 독서에서 벗어나 풍요로운 독서로 나아가기 위해서는 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슬로 리딩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이 가능한 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질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의 독서를 해야 한다고 주장한다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. </a:t>
            </a:r>
          </a:p>
          <a:p>
            <a:pPr algn="just">
              <a:buFontTx/>
              <a:buChar char="-"/>
            </a:pPr>
            <a:endParaRPr lang="en-US" altLang="ko-KR" sz="1000" dirty="0"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저자의 독서에 대한 관점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주장은 타당한가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?</a:t>
            </a: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적절한 근거를 바탕으로 주장을 펼치고 있는가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?</a:t>
            </a: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현대 독서문화에 대한 저자의 이해는 정당하고 수용할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만한가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?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진정한 독서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에 대한 나의 견해는 저자와 어떻게 같고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다른가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?</a:t>
            </a:r>
            <a:endParaRPr lang="en-US" altLang="ko-KR" sz="2000" dirty="0">
              <a:latin typeface="+mn-ea"/>
            </a:endParaRPr>
          </a:p>
          <a:p>
            <a:endParaRPr lang="en-US" altLang="ko-KR" sz="1000" dirty="0">
              <a:solidFill>
                <a:srgbClr val="C00000"/>
              </a:solidFill>
              <a:latin typeface="+mn-ea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758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비판적 읽기의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200" dirty="0">
                <a:solidFill>
                  <a:srgbClr val="C00000"/>
                </a:solidFill>
              </a:rPr>
              <a:t>‘</a:t>
            </a:r>
            <a:r>
              <a:rPr lang="ko-KR" altLang="en-US" sz="2200" dirty="0">
                <a:solidFill>
                  <a:srgbClr val="C00000"/>
                </a:solidFill>
              </a:rPr>
              <a:t>양</a:t>
            </a:r>
            <a:r>
              <a:rPr lang="en-US" altLang="ko-KR" sz="2200" dirty="0">
                <a:solidFill>
                  <a:srgbClr val="C00000"/>
                </a:solidFill>
              </a:rPr>
              <a:t>’</a:t>
            </a:r>
            <a:r>
              <a:rPr lang="ko-KR" altLang="en-US" sz="2200" dirty="0">
                <a:solidFill>
                  <a:srgbClr val="C00000"/>
                </a:solidFill>
              </a:rPr>
              <a:t>의 독서에서 </a:t>
            </a:r>
            <a:r>
              <a:rPr lang="en-US" altLang="ko-KR" sz="2200" dirty="0">
                <a:solidFill>
                  <a:srgbClr val="C00000"/>
                </a:solidFill>
              </a:rPr>
              <a:t>‘</a:t>
            </a:r>
            <a:r>
              <a:rPr lang="ko-KR" altLang="en-US" sz="2200" dirty="0">
                <a:solidFill>
                  <a:srgbClr val="C00000"/>
                </a:solidFill>
              </a:rPr>
              <a:t>질</a:t>
            </a:r>
            <a:r>
              <a:rPr lang="en-US" altLang="ko-KR" sz="2200" dirty="0">
                <a:solidFill>
                  <a:srgbClr val="C00000"/>
                </a:solidFill>
              </a:rPr>
              <a:t>’</a:t>
            </a:r>
            <a:r>
              <a:rPr lang="ko-KR" altLang="en-US" sz="2200" dirty="0">
                <a:solidFill>
                  <a:srgbClr val="C00000"/>
                </a:solidFill>
              </a:rPr>
              <a:t>의 독서로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106-108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2F21A-41E9-4690-A5E2-6EDDAE1DD95B}"/>
              </a:ext>
            </a:extLst>
          </p:cNvPr>
          <p:cNvSpPr txBox="1"/>
          <p:nvPr/>
        </p:nvSpPr>
        <p:spPr>
          <a:xfrm>
            <a:off x="457200" y="1746663"/>
            <a:ext cx="8229600" cy="44781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base"/>
            <a:r>
              <a:rPr lang="ko-KR" altLang="en-US" sz="1400" dirty="0">
                <a:latin typeface="+mn-ea"/>
              </a:rPr>
              <a:t> 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서점을 찾았다가 매일 홍수처럼 쏟아지는 신간에 어안이 </a:t>
            </a:r>
            <a:r>
              <a:rPr lang="ko-KR" altLang="en-US" sz="15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벙벙해졌던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경험은 누구나 있을 것이다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요즘은 아마존 광고 메일로도 신간 정보가 끊임없이 들어온다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도대체 무엇을 읽어야 하고 무엇을 읽지 말아야 할지 알 수가 없다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선택 가능성이 늘었다고는 해도 감당할 수 있는 데는 한도가 있는 법이다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 결과 평판이 좋은 베스트셀러나 읽어볼까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하고 생각하게 된다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algn="just" fontAlgn="base"/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 우리는 몇 년 전에 비해 훨씬 용이하게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훨씬 많은 책을 손에 넣을 수 있게 되었다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그러나 그 덕분에 우리가 옛날 사람들보다 지적인 생활을 한다고 할 수 있을까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?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아무래도 그건 아닌 것 같다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왜일까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?</a:t>
            </a:r>
            <a:endParaRPr lang="ko-KR" altLang="en-US" sz="15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algn="just" fontAlgn="base"/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 </a:t>
            </a:r>
            <a:r>
              <a:rPr lang="ko-KR" altLang="en-US" sz="15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구텐베르크가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활판인쇄술을 발명하기까지 서적은 당연히 손으로 </a:t>
            </a:r>
            <a:r>
              <a:rPr lang="ko-KR" altLang="en-US" sz="15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씌어진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것이었고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그만큼 귀중한 것이었다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그리고 당시에는 일반적으로 책이 거의 유통되지 않았다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그래도 당시 사람들은 그 적은 정보만을 가지고 오늘날에도 통용되는 깊은 사색을 했다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칸트나 헤겔이 평생 동안 독파한 책의 권수가 지금의 기준으로 보면 의외로 적다고 해서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그들을 무지하고 어리석은 인간이라 평가하는 사람은 없을 것이다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algn="just" fontAlgn="base"/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 책만이 아니라 음악의 세계도 마찬가지이다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재즈 뮤지션 </a:t>
            </a:r>
            <a:r>
              <a:rPr lang="ko-KR" altLang="en-US" sz="15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마일스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데이비스는 어렸을 때 레코드를 세 </a:t>
            </a:r>
            <a:r>
              <a:rPr lang="ko-KR" altLang="en-US" sz="15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장밖에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가지고 있지 않았다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음악은 라이브 연주 아니면 라디오로 들을 수밖에 없었다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그런 식으로 따져보자면 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20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세기 이전의 클래식 음악가들이 평생 들을 수 있었던 곡의 수가 지극히 한정되어 있었을 것이다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지금의 클래식 마니아의 </a:t>
            </a:r>
            <a:r>
              <a:rPr lang="ko-KR" altLang="en-US" sz="15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몇십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분의 일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5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몇백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분의 일 정도였을지도 모른다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</a:t>
            </a:r>
          </a:p>
          <a:p>
            <a:pPr algn="just" fontAlgn="base"/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 그러면 현대는 </a:t>
            </a:r>
            <a:r>
              <a:rPr lang="ko-KR" altLang="en-US" sz="15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어떠한가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?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친한 친구가 프로 뮤지션이 되고 싶어한다고 치자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그가 ‘하지만 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CD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는 세 </a:t>
            </a:r>
            <a:r>
              <a:rPr lang="ko-KR" altLang="en-US" sz="15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장밖에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5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없어’라고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한다면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누구든지 ‘너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냉정하게 다시 한번 생각해 </a:t>
            </a:r>
            <a:r>
              <a:rPr lang="ko-KR" altLang="en-US" sz="15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봐’라고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말하고 싶어</a:t>
            </a:r>
            <a:endParaRPr lang="en-US" altLang="ko-KR" sz="15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25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비판적 읽기의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200" dirty="0">
                <a:solidFill>
                  <a:srgbClr val="C00000"/>
                </a:solidFill>
              </a:rPr>
              <a:t>‘</a:t>
            </a:r>
            <a:r>
              <a:rPr lang="ko-KR" altLang="en-US" sz="2200" dirty="0">
                <a:solidFill>
                  <a:srgbClr val="C00000"/>
                </a:solidFill>
              </a:rPr>
              <a:t>양</a:t>
            </a:r>
            <a:r>
              <a:rPr lang="en-US" altLang="ko-KR" sz="2200" dirty="0">
                <a:solidFill>
                  <a:srgbClr val="C00000"/>
                </a:solidFill>
              </a:rPr>
              <a:t>’</a:t>
            </a:r>
            <a:r>
              <a:rPr lang="ko-KR" altLang="en-US" sz="2200" dirty="0">
                <a:solidFill>
                  <a:srgbClr val="C00000"/>
                </a:solidFill>
              </a:rPr>
              <a:t>의 독서에서 </a:t>
            </a:r>
            <a:r>
              <a:rPr lang="en-US" altLang="ko-KR" sz="2200" dirty="0">
                <a:solidFill>
                  <a:srgbClr val="C00000"/>
                </a:solidFill>
              </a:rPr>
              <a:t>‘</a:t>
            </a:r>
            <a:r>
              <a:rPr lang="ko-KR" altLang="en-US" sz="2200" dirty="0">
                <a:solidFill>
                  <a:srgbClr val="C00000"/>
                </a:solidFill>
              </a:rPr>
              <a:t>질</a:t>
            </a:r>
            <a:r>
              <a:rPr lang="en-US" altLang="ko-KR" sz="2200" dirty="0">
                <a:solidFill>
                  <a:srgbClr val="C00000"/>
                </a:solidFill>
              </a:rPr>
              <a:t>’</a:t>
            </a:r>
            <a:r>
              <a:rPr lang="ko-KR" altLang="en-US" sz="2200" dirty="0">
                <a:solidFill>
                  <a:srgbClr val="C00000"/>
                </a:solidFill>
              </a:rPr>
              <a:t>의 독서로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106-108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2F21A-41E9-4690-A5E2-6EDDAE1DD95B}"/>
              </a:ext>
            </a:extLst>
          </p:cNvPr>
          <p:cNvSpPr txBox="1"/>
          <p:nvPr/>
        </p:nvSpPr>
        <p:spPr>
          <a:xfrm>
            <a:off x="457200" y="1746663"/>
            <a:ext cx="8229600" cy="466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base"/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질 것이다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우리는 일정 수준의 정보를 수중에 갖추지 않으면 아무것도 할 수 없는 세상에 살고 있다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그러나 이 시대의 문학이나 음악이 그만큼 질적으로 풍부해졌느냐고 하면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누구든 대답에 망설일 것이다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요컨대 옛날 사람들은 모두 슬로 리더였고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슬로 </a:t>
            </a:r>
            <a:r>
              <a:rPr lang="ko-KR" altLang="en-US" sz="15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리스너였던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것이다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</a:t>
            </a:r>
            <a:endParaRPr lang="en-US" altLang="ko-KR" sz="1500" dirty="0">
              <a:latin typeface="+mn-ea"/>
              <a:cs typeface="함초롬바탕" panose="02030604000101010101" pitchFamily="18" charset="-127"/>
            </a:endParaRPr>
          </a:p>
          <a:p>
            <a:pPr algn="just" fontAlgn="base"/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 내 개인적인 경험을 돌이켜 봐도 중고등학교 시절에는 경제적인 여유가 없었기 때문에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월초에 용돈을 받아 갖고 싶은 책과 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CD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를 사고 나면 곧 지갑이 텅 비었고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 후에는 다음 달까지 </a:t>
            </a:r>
            <a:r>
              <a:rPr lang="ko-KR" altLang="en-US" sz="15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줄창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같은 책을 읽고 같은 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CD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만 들었다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그러나 그 시절에 만난 소설이나 음악은 아직도 세부까지 또렷하게 기억이 나며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나 자신에게 큰 영향을 미쳤기에 특별한 애착이 느껴진다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algn="just" fontAlgn="base"/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 그러나 어른이 되고 나서 한꺼번에 스무 장씩 사들여 트랙을 건너뛰며 들은 앨범이나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필요에 임박해 그냥 속독을 한 책 중에는 거의 내용조차 제대로 기억나지 않는 것들이 있다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이것은 무의미하다는 생각을 넘어 안타까운 기분이 들 정도다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algn="just" fontAlgn="base"/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 우리는 분명 예전 세계로 돌아갈 수는 없다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이는 명백한 사실이다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그리고 아마 앞으로도 지금 이상으로 대량의 정보에 둘러싸여 생활하게 될 것이다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우리가 그 모든 것을 망라할 필요도 없고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망라할 수도 없다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물론 여러 가지 타입의 책을 읽는 것은 중요하다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자신만의 취향을 고집하며 현재의 자신을 긍정하는 책만 읽는다면 시야는 점점 더 좁아질 것이다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그러나 독서량은 자신이 무리하지 않고 읽을 수 있는 범위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즉 슬로 리딩이 가능한 범위로 충분하며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 이상은 무의미하다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algn="just" fontAlgn="base"/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 정보의 </a:t>
            </a:r>
            <a:r>
              <a:rPr lang="ko-KR" altLang="en-US" sz="15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항상적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(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恒常的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)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과잉 공급 사회에서 진정한 독서를 즐기기 위해서는 ‘</a:t>
            </a:r>
            <a:r>
              <a:rPr lang="ko-KR" altLang="en-US" sz="15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양’의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독서에서 ‘</a:t>
            </a:r>
            <a:r>
              <a:rPr lang="ko-KR" altLang="en-US" sz="15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질’의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독서로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망라형 독서에서 선택적 독서로 발상을 전환해야 한다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algn="just" fontAlgn="base" latinLnBrk="0"/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algn="r" fontAlgn="base" latinLnBrk="0"/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</a:rPr>
              <a:t>히라노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게이치로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, 『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책을 읽는 방법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』,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김효순 옮김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문학동네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, 2008, 23-26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12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212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비판적 읽기의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비판적 읽기의 사례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106-109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2200" dirty="0">
              <a:solidFill>
                <a:srgbClr val="0000FF"/>
              </a:solidFill>
              <a:latin typeface="+mn-ea"/>
            </a:endParaRPr>
          </a:p>
          <a:p>
            <a:pPr algn="just"/>
            <a:endParaRPr lang="en-US" altLang="ko-KR" sz="2200" dirty="0">
              <a:solidFill>
                <a:srgbClr val="0000FF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양의 독서보다 질의 독서가 진정한 독서에 해당한다는 저자의 주장은 타당한가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?</a:t>
            </a:r>
          </a:p>
          <a:p>
            <a:pPr lvl="1"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양의 독서와 질의 독서는 양립할 수 없는 것인가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? </a:t>
            </a:r>
          </a:p>
          <a:p>
            <a:pPr lvl="1"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현대인의 독서 환경에 대한 저자의 이해는 정당하고 수용할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만한가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?</a:t>
            </a: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칸트나 헤겔의 독서량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마일스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데이비스의 음반 보유량은 근거로서 적절한가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저자의 중고등학교 시절 독서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음악 감상 경험은 적절한 근거인가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 algn="just"/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저자의 관점이나 주장에 동의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/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반대한다면 그 이유는 무엇인가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?</a:t>
            </a:r>
          </a:p>
          <a:p>
            <a:pPr lvl="1" algn="just"/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저자의 독서법이 현시점에도 여전히 </a:t>
            </a:r>
            <a:r>
              <a:rPr lang="ko-KR" altLang="en-US" sz="2000" dirty="0" err="1">
                <a:solidFill>
                  <a:srgbClr val="006600"/>
                </a:solidFill>
                <a:latin typeface="+mn-ea"/>
              </a:rPr>
              <a:t>유의미한가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?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 </a:t>
            </a:r>
            <a:endParaRPr lang="en-US" altLang="ko-KR" sz="2000" dirty="0">
              <a:solidFill>
                <a:srgbClr val="006600"/>
              </a:solidFill>
              <a:latin typeface="+mn-ea"/>
            </a:endParaRPr>
          </a:p>
          <a:p>
            <a:pPr lvl="1" algn="just"/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algn="just"/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marL="274320" lvl="1" indent="0" algn="just">
              <a:buNone/>
            </a:pP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dirty="0">
              <a:solidFill>
                <a:srgbClr val="C00000"/>
              </a:solidFill>
              <a:latin typeface="+mn-ea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3717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3. </a:t>
            </a:r>
            <a:r>
              <a:rPr lang="ko-KR" altLang="en-US" sz="3200" dirty="0"/>
              <a:t>비평적 글쓰기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비평문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 algn="just">
              <a:buFontTx/>
              <a:buChar char="-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대상 텍스트에 담긴 저자의 세계관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문제의식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시대현실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상상세계 등을 비판적으로 수용하여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자신의 감상과 생각을 타자와 공유하기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위해 쓴 글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>
              <a:buFontTx/>
              <a:buChar char="-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문화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역사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시사 비평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/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문학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영화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연극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미술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음악 비평 등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algn="just"/>
            <a:endParaRPr lang="en-US" altLang="ko-KR" sz="2000" dirty="0">
              <a:solidFill>
                <a:srgbClr val="C00000"/>
              </a:solidFill>
              <a:latin typeface="+mn-ea"/>
            </a:endParaRPr>
          </a:p>
          <a:p>
            <a:pPr algn="just"/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비평적 글쓰기의 과정과 방법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 marL="731520" lvl="1" indent="-457200" algn="just">
              <a:buFont typeface="+mj-lt"/>
              <a:buAutoNum type="arabicPeriod"/>
            </a:pP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저자의 관점과 주장에 대한 정확한 이해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 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텍스트의 구성과 표현 방법 등에 대한 비판적 수용</a:t>
            </a:r>
            <a:endParaRPr lang="en-US" altLang="ko-KR" sz="2000" dirty="0">
              <a:solidFill>
                <a:srgbClr val="006600"/>
              </a:solidFill>
              <a:latin typeface="+mn-ea"/>
            </a:endParaRPr>
          </a:p>
          <a:p>
            <a:pPr marL="731520" lvl="1" indent="-457200" algn="just">
              <a:buFont typeface="+mj-lt"/>
              <a:buAutoNum type="arabicPeriod"/>
            </a:pP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나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의 관점과 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저자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의 관점을 비교하여 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텍스트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의 의미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가치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한계 등에 대한 평가와 감상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견해 쓰기</a:t>
            </a:r>
            <a:endParaRPr lang="en-US" altLang="ko-KR" sz="2000" dirty="0">
              <a:solidFill>
                <a:srgbClr val="006600"/>
              </a:solidFill>
              <a:latin typeface="+mn-ea"/>
            </a:endParaRPr>
          </a:p>
          <a:p>
            <a:pPr marL="457200" indent="-457200" algn="just">
              <a:buNone/>
            </a:pPr>
            <a:r>
              <a:rPr lang="ko-KR" altLang="en-US" sz="20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700" dirty="0"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비평적 글쓰기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ko-KR" altLang="en-US" sz="2400" dirty="0">
                <a:solidFill>
                  <a:srgbClr val="C00000"/>
                </a:solidFill>
              </a:rPr>
              <a:t>비평문 예시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117-120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algn="just" fontAlgn="base"/>
            <a:endParaRPr lang="en-US" altLang="ko-KR" sz="1600" dirty="0">
              <a:solidFill>
                <a:srgbClr val="006600"/>
              </a:solidFill>
            </a:endParaRPr>
          </a:p>
          <a:p>
            <a:pPr lvl="1" algn="just" fontAlgn="base">
              <a:lnSpc>
                <a:spcPct val="120000"/>
              </a:lnSpc>
            </a:pPr>
            <a:r>
              <a:rPr lang="ko-KR" altLang="en-US" sz="2200" u="sng" dirty="0">
                <a:solidFill>
                  <a:srgbClr val="0000FF"/>
                </a:solidFill>
                <a:latin typeface="+mn-ea"/>
              </a:rPr>
              <a:t>「피노키오처럼 코가 길어지더라도」</a:t>
            </a:r>
            <a:endParaRPr lang="en-US" altLang="ko-KR" sz="2200" u="sng" dirty="0">
              <a:solidFill>
                <a:srgbClr val="0000FF"/>
              </a:solidFill>
              <a:latin typeface="+mn-ea"/>
            </a:endParaRPr>
          </a:p>
          <a:p>
            <a:pPr lvl="1" algn="just" fontAlgn="base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영화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&lt;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라이어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라이어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&gt;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에 대한 문화비평문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영화 평론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lvl="1" algn="just" fontAlgn="base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영화의 핵심 내용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주제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논평자의 감상이 잘 어우러져 독자의 공감을 자연스럽게 이끌어낸 글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 fontAlgn="base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특히 작품의 중심 소재인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거짓말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에 대한 논평자의 시각이 돋보임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 fontAlgn="base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 글의 주요 논점과 구성 방식을 비판적으로 검토해 보자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5081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비평적 글쓰기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 fontAlgn="base"/>
            <a:r>
              <a:rPr lang="ko-KR" altLang="en-US" sz="2400" dirty="0">
                <a:solidFill>
                  <a:srgbClr val="C00000"/>
                </a:solidFill>
              </a:rPr>
              <a:t>비평문 예시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117-120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900" dirty="0">
              <a:solidFill>
                <a:srgbClr val="C00000"/>
              </a:solidFill>
            </a:endParaRPr>
          </a:p>
          <a:p>
            <a:pPr algn="just" fontAlgn="base"/>
            <a:endParaRPr lang="en-US" altLang="ko-KR" sz="1100" dirty="0">
              <a:solidFill>
                <a:srgbClr val="006600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&lt;</a:t>
            </a:r>
            <a:r>
              <a:rPr lang="ko-KR" altLang="en-US" sz="2200" dirty="0" err="1">
                <a:solidFill>
                  <a:srgbClr val="002060"/>
                </a:solidFill>
                <a:latin typeface="+mn-ea"/>
              </a:rPr>
              <a:t>라이어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200" dirty="0" err="1">
                <a:solidFill>
                  <a:srgbClr val="002060"/>
                </a:solidFill>
                <a:latin typeface="+mn-ea"/>
              </a:rPr>
              <a:t>라이어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&gt;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의 주인공 플레처는 출세하기 위해서라면 어떤 행동이라도 서슴없이 하는 거짓말쟁이 변호사입니다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그의 아들 </a:t>
            </a:r>
            <a:r>
              <a:rPr lang="ko-KR" altLang="en-US" sz="2200" dirty="0" err="1">
                <a:solidFill>
                  <a:srgbClr val="002060"/>
                </a:solidFill>
                <a:latin typeface="+mn-ea"/>
              </a:rPr>
              <a:t>맥스는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200" dirty="0" err="1">
                <a:solidFill>
                  <a:srgbClr val="002060"/>
                </a:solidFill>
                <a:latin typeface="+mn-ea"/>
              </a:rPr>
              <a:t>플레처가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 번번이 자신과의 약속을 어기자 생일날 저녁 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“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아버지가 하루 동안이라도 거짓말을 안 하게 해 주세요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”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라고 소원을 빕니다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소원이 신비롭게 이루어지는 바람에 </a:t>
            </a:r>
            <a:r>
              <a:rPr lang="ko-KR" altLang="en-US" sz="2200" dirty="0" err="1">
                <a:solidFill>
                  <a:srgbClr val="002060"/>
                </a:solidFill>
                <a:latin typeface="+mn-ea"/>
              </a:rPr>
              <a:t>플레처는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 하루 동안 어떠한 거짓말도 할 수 없게 되지요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algn="just" fontAlgn="base">
              <a:lnSpc>
                <a:spcPct val="120000"/>
              </a:lnSpc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그저 하루뿐인데도 거짓말을 할 수 없게 되자 갖가지 해프닝이 일어납니다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신호 위반으로 교통 경찰이 불러 세우자 </a:t>
            </a:r>
            <a:r>
              <a:rPr lang="ko-KR" altLang="en-US" sz="2200" dirty="0" err="1">
                <a:solidFill>
                  <a:srgbClr val="002060"/>
                </a:solidFill>
                <a:latin typeface="+mn-ea"/>
              </a:rPr>
              <a:t>플레처는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 스스로 그 동안의 위반 사실을 줄줄이 쏟아 냅니다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여성에 대한 은밀한 욕망을 감추지 않고 노골적으로 내뱉고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대머리인 직장 상사의 가발을 벗긴 채 놀려댑니다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언제나 승소하는 유능한 변호사였지만 이젠 재판에서도 맥을 못 춥니다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검사가 </a:t>
            </a:r>
            <a:r>
              <a:rPr lang="ko-KR" altLang="en-US" sz="2200" dirty="0" err="1">
                <a:solidFill>
                  <a:srgbClr val="002060"/>
                </a:solidFill>
                <a:latin typeface="+mn-ea"/>
              </a:rPr>
              <a:t>플레처의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 의뢰인을 몰아 세우는 것을 제지하려 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“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이의 있습니다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”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라고 말해 놓고도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그 이유를 묻는 판사에게 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“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결정적 증거이니까요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”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라고 대답할 수밖에 없었기 때문이지요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22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목 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비판적 읽기의 목적</a:t>
            </a:r>
            <a:endParaRPr lang="en-US" altLang="ko-KR" sz="2400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비판적 읽기의 방법</a:t>
            </a:r>
            <a:endParaRPr lang="en-US" altLang="ko-KR" sz="2400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비평적 글쓰기</a:t>
            </a:r>
            <a:endParaRPr lang="en-US" altLang="ko-KR" sz="2400" dirty="0">
              <a:solidFill>
                <a:srgbClr val="002060"/>
              </a:solidFill>
              <a:latin typeface="+mn-ea"/>
            </a:endParaRPr>
          </a:p>
          <a:p>
            <a:pPr lvl="1"/>
            <a:r>
              <a:rPr lang="ko-KR" altLang="en-US" sz="2400" dirty="0">
                <a:solidFill>
                  <a:srgbClr val="0000FF"/>
                </a:solidFill>
                <a:latin typeface="+mn-ea"/>
              </a:rPr>
              <a:t>연습문제</a:t>
            </a:r>
            <a:endParaRPr lang="en-US" altLang="ko-KR" sz="2400" dirty="0">
              <a:solidFill>
                <a:srgbClr val="0000FF"/>
              </a:solidFill>
              <a:latin typeface="+mn-ea"/>
            </a:endParaRPr>
          </a:p>
          <a:p>
            <a:endParaRPr lang="en-US" altLang="ko-KR" sz="1400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질의 및 응답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비평적 글쓰기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ko-KR" altLang="en-US" sz="2200" dirty="0">
                <a:solidFill>
                  <a:srgbClr val="C00000"/>
                </a:solidFill>
              </a:rPr>
              <a:t>비평문 예시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117-120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algn="just" fontAlgn="base">
              <a:lnSpc>
                <a:spcPct val="110000"/>
              </a:lnSpc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algn="just" fontAlgn="base">
              <a:lnSpc>
                <a:spcPct val="11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단 하루 동안 거짓말 할 수 없는데도 별별 사건이 다 터져 나오는 상황은 우리의 삶이 얼마나 많은 거짓말 위에 세워져 있는지 되돌아보게 합니다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예의를 차리지 않고 내뱉는 진실의 말이 끊임없이 웃음을 자아내는 영화 속 장면들을 보노라면 매끈한 거짓말과 거친 진실의 가치도 다시 한 번 저울질하게 되지요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 -(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중략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)-</a:t>
            </a:r>
          </a:p>
          <a:p>
            <a:pPr algn="just" fontAlgn="base">
              <a:lnSpc>
                <a:spcPct val="11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소설가 은희경 씨가 자신의 작품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&lt;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새의 선물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&gt;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에서 묘사한 것처럼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정말 우리의 언어 관습은 거짓말에 상당 부분 의존하고 있습니다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“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내 자랑 같지만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”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이라고 입을 떼는 사람이 진짜로 하고 싶은 말은 자기 자랑이고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“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이런 말씀 드리고 싶지는 않지만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”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으로 이야기를 시작하는 사람은 꼭 그 말을 해야 직성이 풀리는 상태인 셈입니다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플레처처럼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거짓말을 할 수 없게 된다면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우리의 대화는 엄청나게 빨리 진행되겠지요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하고 싶은 말을 빙빙 돌리며 뒤로 자꾸 밀어대는 그 모든 허언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虛言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들을 배제한 채 요점만 간단히 주고받을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테니까요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algn="just" fontAlgn="base"/>
            <a:endParaRPr lang="en-US" altLang="ko-KR" sz="11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17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비평적 글쓰기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fontScale="70000" lnSpcReduction="20000"/>
          </a:bodyPr>
          <a:lstStyle/>
          <a:p>
            <a:pPr algn="just" fontAlgn="base"/>
            <a:r>
              <a:rPr lang="ko-KR" altLang="en-US" sz="2800" dirty="0">
                <a:solidFill>
                  <a:srgbClr val="C00000"/>
                </a:solidFill>
              </a:rPr>
              <a:t>비평문 예시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sz="23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3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300" dirty="0">
                <a:solidFill>
                  <a:srgbClr val="0070C0"/>
                </a:solidFill>
                <a:latin typeface="+mn-ea"/>
              </a:rPr>
              <a:t>117-120</a:t>
            </a:r>
            <a:r>
              <a:rPr lang="ko-KR" altLang="en-US" sz="23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3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2300" dirty="0">
              <a:solidFill>
                <a:srgbClr val="C00000"/>
              </a:solidFill>
            </a:endParaRPr>
          </a:p>
          <a:p>
            <a:pPr algn="just" fontAlgn="base"/>
            <a:endParaRPr lang="en-US" altLang="ko-KR" sz="1300" dirty="0">
              <a:solidFill>
                <a:srgbClr val="006600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dirty="0">
                <a:solidFill>
                  <a:srgbClr val="002060"/>
                </a:solidFill>
                <a:latin typeface="+mn-ea"/>
              </a:rPr>
              <a:t>철학자 칸트는 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정직은 어떤 </a:t>
            </a:r>
            <a:r>
              <a:rPr lang="ko-KR" altLang="en-US" dirty="0" err="1">
                <a:solidFill>
                  <a:srgbClr val="002060"/>
                </a:solidFill>
                <a:latin typeface="+mn-ea"/>
              </a:rPr>
              <a:t>상황에서든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 지킬 필요가 있는 절대 </a:t>
            </a:r>
            <a:r>
              <a:rPr lang="ko-KR" altLang="en-US" dirty="0" err="1">
                <a:solidFill>
                  <a:srgbClr val="002060"/>
                </a:solidFill>
                <a:latin typeface="+mn-ea"/>
              </a:rPr>
              <a:t>의무며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 근본적으로 예외를 허용하지 않는 규칙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”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이라고 말했습니다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. -(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중략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)- 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그러나 우린 꼭 정직만을 최상의 가치로 여겨야 하는 것일까요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행동과 말을 생각에 일치시키는 것을 정직이라고 할 때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정직함은 언제 어디서나 칭송 받을 만한 덕목일까요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. -(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중략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)- 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예절은 타인에 대한 존중의 마음이 자연스레 드러난 것이기도 하지만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많은 경우 사회적으로 순화된 거짓말이기도 합니다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. -(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중략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)-</a:t>
            </a:r>
          </a:p>
          <a:p>
            <a:pPr algn="just" fontAlgn="base">
              <a:lnSpc>
                <a:spcPct val="120000"/>
              </a:lnSpc>
            </a:pPr>
            <a:r>
              <a:rPr lang="ko-KR" altLang="en-US" dirty="0">
                <a:solidFill>
                  <a:srgbClr val="002060"/>
                </a:solidFill>
                <a:latin typeface="+mn-ea"/>
              </a:rPr>
              <a:t>딱딱한 진실의 충격이 무서워서 부드러운 거짓말로 위안 받으려는 약자의 주장에 불과할 수도 있겠습니다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하지만 인간 본성의 약하고 약한 부분은 필연적으로 거짓말을 요구할 수밖에 없지 않겠습니까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거짓말은 인간의 악한 본성과 공격성을 순화시키기 위해 개개인의 머리 속에 </a:t>
            </a:r>
            <a:r>
              <a:rPr lang="ko-KR" altLang="en-US" dirty="0" err="1">
                <a:solidFill>
                  <a:srgbClr val="002060"/>
                </a:solidFill>
                <a:latin typeface="+mn-ea"/>
              </a:rPr>
              <a:t>프로그래밍된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 사회적 통제 장치일지도 모릅니다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algn="just" fontAlgn="base">
              <a:lnSpc>
                <a:spcPct val="120000"/>
              </a:lnSpc>
            </a:pPr>
            <a:r>
              <a:rPr lang="ko-KR" altLang="en-US" dirty="0">
                <a:solidFill>
                  <a:srgbClr val="002060"/>
                </a:solidFill>
                <a:latin typeface="+mn-ea"/>
              </a:rPr>
              <a:t>만약 거짓말하는 인간이 어쩔 수 없는 우리의 존재 조건이라면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조금 더 우리 스스로에게 넉넉하고 관대해질 필요가 있지 않을까요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? 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절대적인 정직에 대한 죄의식에서 벗어나 자신을 용서하면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좀 더 행복해질 수 있는 권리가 우리에게 허락된 것은 아닐까요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? 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그런다고 피노키오처럼 코가 길어지지는 않겠지요</a:t>
            </a:r>
            <a:r>
              <a:rPr lang="en-US" altLang="ko-KR" sz="2300" dirty="0">
                <a:solidFill>
                  <a:srgbClr val="002060"/>
                </a:solidFill>
                <a:latin typeface="+mn-ea"/>
              </a:rPr>
              <a:t>.   </a:t>
            </a: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–</a:t>
            </a: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이동진</a:t>
            </a: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「피노키오처럼 코가 길어지더라도」</a:t>
            </a: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, 『</a:t>
            </a: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이동진의 시네마 레터</a:t>
            </a: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』,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문학동네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, 1999, 104-108</a:t>
            </a: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7282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비평적 글쓰기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ko-KR" altLang="en-US" sz="2400" dirty="0">
                <a:solidFill>
                  <a:srgbClr val="C00000"/>
                </a:solidFill>
              </a:rPr>
              <a:t>비평문 예시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117-120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algn="just" fontAlgn="base"/>
            <a:endParaRPr lang="en-US" altLang="ko-KR" sz="1600" dirty="0">
              <a:solidFill>
                <a:srgbClr val="006600"/>
              </a:solidFill>
            </a:endParaRPr>
          </a:p>
          <a:p>
            <a:pPr lvl="1" algn="just" fontAlgn="base">
              <a:lnSpc>
                <a:spcPct val="120000"/>
              </a:lnSpc>
            </a:pPr>
            <a:r>
              <a:rPr lang="ko-KR" altLang="en-US" sz="2200" u="sng" dirty="0">
                <a:solidFill>
                  <a:srgbClr val="0000FF"/>
                </a:solidFill>
                <a:latin typeface="+mn-ea"/>
              </a:rPr>
              <a:t>「피노키오처럼 코가 길어지더라도」</a:t>
            </a:r>
            <a:endParaRPr lang="en-US" altLang="ko-KR" sz="2200" u="sng" dirty="0">
              <a:solidFill>
                <a:srgbClr val="0000FF"/>
              </a:solidFill>
              <a:latin typeface="+mn-ea"/>
            </a:endParaRPr>
          </a:p>
          <a:p>
            <a:pPr lvl="1" algn="just" fontAlgn="base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영화의 주제와 관련하여 핵심적인 내용을 소개하고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영화에서 발견한 현상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현상에 대한 의미 발견에 초점을 맞춰 기술함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 fontAlgn="base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거짓말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에 대한 글쓴이의 창의적이고 개성적인 논점을 제시함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 fontAlgn="base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평론에 활용된 자료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1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차 자료인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&lt;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라이어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라이어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&gt;,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직간접적 인용 자료인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동화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영화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제럴드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젤리슨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박사의 연구보고서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소설작품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철학자 칸트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벤자민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콩스탕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스피노자 등의 견해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 fontAlgn="base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거짓말에 대한 저자의 관점을 논리적으로 전개해 읽는 사람의 공감을 불러일으킴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 fontAlgn="base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평론은 한 편의 예술작품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새로운 문화의 창조로 이어지기도 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5797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3. </a:t>
            </a:r>
            <a:r>
              <a:rPr lang="ko-KR" altLang="en-US" sz="3200" dirty="0"/>
              <a:t>비평적 글쓰기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연습문제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110-113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800" dirty="0">
              <a:solidFill>
                <a:srgbClr val="0000FF"/>
              </a:solidFill>
              <a:latin typeface="+mn-ea"/>
            </a:endParaRPr>
          </a:p>
          <a:p>
            <a:pPr algn="just">
              <a:buFontTx/>
              <a:buChar char="-"/>
            </a:pPr>
            <a:endParaRPr lang="en-US" altLang="ko-KR" sz="1000" dirty="0">
              <a:latin typeface="+mn-ea"/>
            </a:endParaRPr>
          </a:p>
          <a:p>
            <a:pPr algn="just">
              <a:buFontTx/>
              <a:buChar char="-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강준만의 「왜 우리는 차별에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찬성하는가」는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대학생들의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대학 서열 중독증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을 비판하고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차별을 정당화하는 대학생들에게 성찰을 촉구하는 칼럼이다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algn="just">
              <a:buFontTx/>
              <a:buChar char="-"/>
            </a:pP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글을 비판적으로 읽고 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대학 서열화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에 대한 비평문을 써보자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.</a:t>
            </a:r>
          </a:p>
          <a:p>
            <a:pPr algn="just">
              <a:buFontTx/>
              <a:buChar char="-"/>
            </a:pPr>
            <a:endParaRPr lang="en-US" altLang="ko-KR" sz="1000" dirty="0">
              <a:solidFill>
                <a:srgbClr val="006600"/>
              </a:solidFill>
              <a:latin typeface="+mn-ea"/>
            </a:endParaRPr>
          </a:p>
          <a:p>
            <a:pPr marL="274320" lvl="1" indent="0" algn="just">
              <a:buNone/>
            </a:pP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1) 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논제에 대한 저자의 관점이나 주장은 타당한가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?</a:t>
            </a:r>
          </a:p>
          <a:p>
            <a:pPr marL="274320" lvl="1" indent="0" algn="just">
              <a:buNone/>
            </a:pP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2) 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집필 시점의 사회 문화적 맥락을 제대로 반영하고 있는가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?</a:t>
            </a:r>
          </a:p>
          <a:p>
            <a:pPr marL="274320" lvl="1" indent="0" algn="just">
              <a:buNone/>
            </a:pP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3) 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주장과 근거들 사이에 논리적 오류는 없는가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?</a:t>
            </a:r>
          </a:p>
          <a:p>
            <a:pPr marL="274320" lvl="1" indent="0" algn="just">
              <a:buNone/>
            </a:pP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4) 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인용하고 있는 글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소견 등은 신뢰할 </a:t>
            </a:r>
            <a:r>
              <a:rPr lang="ko-KR" altLang="en-US" sz="1700" dirty="0" err="1">
                <a:solidFill>
                  <a:srgbClr val="0070C0"/>
                </a:solidFill>
                <a:latin typeface="+mn-ea"/>
              </a:rPr>
              <a:t>만한가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?</a:t>
            </a:r>
          </a:p>
          <a:p>
            <a:pPr marL="274320" lvl="1" indent="0" algn="just">
              <a:buNone/>
            </a:pP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5) 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사용하고 있는 개념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서술 표현 등은 정확한가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?</a:t>
            </a:r>
          </a:p>
          <a:p>
            <a:pPr marL="274320" lvl="1" indent="0" algn="just">
              <a:buNone/>
            </a:pP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6) 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저자의 관점이나 주장에 동의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반대하는 이유는 무엇인가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?</a:t>
            </a:r>
          </a:p>
          <a:p>
            <a:pPr marL="274320" lvl="1" indent="0" algn="just">
              <a:buNone/>
            </a:pP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7) 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저자의 주장이 현시점에도 유의미하다고 평가한다면 그 이유는 무엇인가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?</a:t>
            </a:r>
          </a:p>
          <a:p>
            <a:pPr marL="274320" lvl="1" indent="0" algn="just">
              <a:buNone/>
            </a:pP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8) ‘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대학 서열화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’</a:t>
            </a:r>
            <a:r>
              <a:rPr lang="ko-KR" altLang="en-US" sz="1700" dirty="0">
                <a:solidFill>
                  <a:srgbClr val="0070C0"/>
                </a:solidFill>
                <a:latin typeface="+mn-ea"/>
              </a:rPr>
              <a:t>에 대해 나는 어떤 관점과 태도를 지니고 있는가</a:t>
            </a:r>
            <a:r>
              <a:rPr lang="en-US" altLang="ko-KR" sz="1700" dirty="0">
                <a:solidFill>
                  <a:srgbClr val="0070C0"/>
                </a:solidFill>
                <a:latin typeface="+mn-ea"/>
              </a:rPr>
              <a:t>?</a:t>
            </a:r>
            <a:endParaRPr lang="en-US" altLang="ko-KR" sz="1700" dirty="0">
              <a:latin typeface="+mn-ea"/>
            </a:endParaRPr>
          </a:p>
          <a:p>
            <a:pPr algn="just"/>
            <a:endParaRPr lang="en-US" altLang="ko-KR" sz="1000" dirty="0">
              <a:solidFill>
                <a:srgbClr val="C00000"/>
              </a:solidFill>
              <a:latin typeface="+mn-ea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700" dirty="0"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질의 및 응답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1. </a:t>
            </a:r>
            <a:r>
              <a:rPr lang="ko-KR" altLang="en-US" dirty="0"/>
              <a:t>비판적</a:t>
            </a:r>
            <a:r>
              <a:rPr lang="ko-KR" altLang="en-US" sz="3200" dirty="0"/>
              <a:t> 읽기의 목적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지식과 정보의 올바른 수용 태도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 lvl="1" algn="just"/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단계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텍스트의 내용과 저자의 관점에 대한 정확한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이해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’</a:t>
            </a:r>
          </a:p>
          <a:p>
            <a:pPr lvl="1" algn="just"/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2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단계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독자 나름의 관점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요구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태도에 따른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비판적 수용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’</a:t>
            </a:r>
          </a:p>
          <a:p>
            <a:pPr lvl="1" algn="just"/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3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단계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새로운 지식과 정보의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생산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/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pPr algn="just"/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비판적 읽기의 필요성</a:t>
            </a:r>
            <a:endParaRPr lang="en-US" altLang="ko-KR" sz="2400" b="1" dirty="0">
              <a:solidFill>
                <a:srgbClr val="0070C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우리는 자신의 관점에서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세상을 바라보고 해석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판단함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우리의 관점은 다른 관점들에 의해 계속 수정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보완되어야 함</a:t>
            </a:r>
            <a:endParaRPr lang="en-US" altLang="ko-KR" sz="2000" dirty="0">
              <a:solidFill>
                <a:srgbClr val="C00000"/>
              </a:solidFill>
              <a:latin typeface="+mn-ea"/>
            </a:endParaRPr>
          </a:p>
          <a:p>
            <a:pPr lvl="1" algn="just"/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나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의 관점과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타자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의 관점을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비판적으로 성찰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할 수 있어야 </a:t>
            </a:r>
            <a:r>
              <a:rPr lang="ko-KR" altLang="en-US" sz="2000" u="sng" dirty="0">
                <a:solidFill>
                  <a:srgbClr val="0070C0"/>
                </a:solidFill>
                <a:latin typeface="+mn-ea"/>
              </a:rPr>
              <a:t>문제의식을 기르고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타자와 세계를 바라보는 </a:t>
            </a:r>
            <a:r>
              <a:rPr lang="ko-KR" altLang="en-US" sz="2000" u="sng" dirty="0">
                <a:solidFill>
                  <a:srgbClr val="C00000"/>
                </a:solidFill>
                <a:latin typeface="+mn-ea"/>
              </a:rPr>
              <a:t>새롭고 더 나은 관점을 창출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할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수 있음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1. </a:t>
            </a:r>
            <a:r>
              <a:rPr lang="ko-KR" altLang="en-US" dirty="0"/>
              <a:t>비판적</a:t>
            </a:r>
            <a:r>
              <a:rPr lang="ko-KR" altLang="en-US" sz="3200" dirty="0"/>
              <a:t> 읽기의 목적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독서의 가치와 방법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endParaRPr lang="en-US" altLang="ko-KR" sz="1000" dirty="0">
              <a:solidFill>
                <a:srgbClr val="0070C0"/>
              </a:solidFill>
              <a:latin typeface="+mn-ea"/>
            </a:endParaRPr>
          </a:p>
          <a:p>
            <a:pPr marL="274320" lvl="1">
              <a:spcBef>
                <a:spcPts val="600"/>
              </a:spcBef>
              <a:buClr>
                <a:srgbClr val="C00000"/>
              </a:buClr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신영복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 「책은 먼 곳에서 찾아온 벗입니다」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101-102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marL="548640" lvl="2">
              <a:spcBef>
                <a:spcPts val="600"/>
              </a:spcBef>
              <a:buClr>
                <a:srgbClr val="C00000"/>
              </a:buClr>
            </a:pPr>
            <a:r>
              <a:rPr lang="ko-KR" altLang="en-US" dirty="0" err="1">
                <a:solidFill>
                  <a:srgbClr val="006600"/>
                </a:solidFill>
                <a:latin typeface="+mn-ea"/>
              </a:rPr>
              <a:t>독서란</a:t>
            </a:r>
            <a:r>
              <a:rPr lang="ko-KR" altLang="en-US" dirty="0">
                <a:solidFill>
                  <a:srgbClr val="0066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rgbClr val="006600"/>
                </a:solidFill>
                <a:latin typeface="+mn-ea"/>
              </a:rPr>
              <a:t>드넓은 세계로 나아가는 자유의 여정</a:t>
            </a:r>
            <a:r>
              <a:rPr lang="en-US" altLang="ko-KR" dirty="0">
                <a:solidFill>
                  <a:srgbClr val="006600"/>
                </a:solidFill>
                <a:latin typeface="+mn-ea"/>
              </a:rPr>
              <a:t>”, “</a:t>
            </a:r>
            <a:r>
              <a:rPr lang="ko-KR" altLang="en-US" dirty="0">
                <a:solidFill>
                  <a:srgbClr val="006600"/>
                </a:solidFill>
                <a:latin typeface="+mn-ea"/>
              </a:rPr>
              <a:t>성문 바깥 세계와의 만남</a:t>
            </a:r>
            <a:r>
              <a:rPr lang="en-US" altLang="ko-KR" dirty="0">
                <a:solidFill>
                  <a:srgbClr val="006600"/>
                </a:solidFill>
                <a:latin typeface="+mn-ea"/>
              </a:rPr>
              <a:t>”</a:t>
            </a:r>
          </a:p>
          <a:p>
            <a:pPr marL="548640" lvl="2">
              <a:spcBef>
                <a:spcPts val="600"/>
              </a:spcBef>
              <a:buClr>
                <a:srgbClr val="C00000"/>
              </a:buClr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marL="548640" lvl="2">
              <a:spcBef>
                <a:spcPts val="600"/>
              </a:spcBef>
              <a:buClr>
                <a:srgbClr val="C00000"/>
              </a:buClr>
            </a:pPr>
            <a:r>
              <a:rPr lang="en-US" altLang="ko-KR" sz="2200" dirty="0">
                <a:solidFill>
                  <a:srgbClr val="0070C0"/>
                </a:solidFill>
                <a:latin typeface="+mn-ea"/>
              </a:rPr>
              <a:t>“</a:t>
            </a:r>
            <a:r>
              <a:rPr lang="ko-KR" altLang="en-US" sz="2200" dirty="0" err="1">
                <a:solidFill>
                  <a:srgbClr val="0070C0"/>
                </a:solidFill>
                <a:latin typeface="+mn-ea"/>
              </a:rPr>
              <a:t>삼독</a:t>
            </a:r>
            <a:r>
              <a:rPr lang="en-US" altLang="ko-KR" sz="22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dirty="0">
                <a:solidFill>
                  <a:srgbClr val="0070C0"/>
                </a:solidFill>
                <a:latin typeface="+mn-ea"/>
              </a:rPr>
              <a:t>三讀</a:t>
            </a:r>
            <a:r>
              <a:rPr lang="en-US" altLang="ko-KR" sz="2200" dirty="0">
                <a:solidFill>
                  <a:srgbClr val="0070C0"/>
                </a:solidFill>
                <a:latin typeface="+mn-ea"/>
              </a:rPr>
              <a:t>)”</a:t>
            </a:r>
          </a:p>
          <a:p>
            <a:pPr marL="548640" lvl="2" indent="0">
              <a:buClr>
                <a:srgbClr val="0070C0"/>
              </a:buClr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1. </a:t>
            </a:r>
            <a:r>
              <a:rPr lang="ko-KR" altLang="en-US" sz="1800" b="1" u="sng" dirty="0">
                <a:solidFill>
                  <a:srgbClr val="002060"/>
                </a:solidFill>
                <a:latin typeface="+mn-ea"/>
              </a:rPr>
              <a:t>텍스트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가 제기하고 있는 문제를 읽는다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548640" lvl="2" indent="0">
              <a:buClr>
                <a:srgbClr val="0070C0"/>
              </a:buClr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2. </a:t>
            </a:r>
            <a:r>
              <a:rPr lang="ko-KR" altLang="en-US" sz="1800" b="1" u="sng" dirty="0">
                <a:solidFill>
                  <a:srgbClr val="002060"/>
                </a:solidFill>
                <a:latin typeface="+mn-ea"/>
              </a:rPr>
              <a:t>저자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가 어떤 시대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어떤 사회에 발 딛고 있는지를 읽는다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548640" lvl="2" indent="0">
              <a:buClr>
                <a:srgbClr val="0070C0"/>
              </a:buClr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3.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텍스트를 읽고 있는 </a:t>
            </a:r>
            <a:r>
              <a:rPr lang="ko-KR" altLang="en-US" sz="1800" b="1" u="sng" dirty="0">
                <a:solidFill>
                  <a:srgbClr val="002060"/>
                </a:solidFill>
                <a:latin typeface="+mn-ea"/>
              </a:rPr>
              <a:t>독자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를 읽는다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자신을 열고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자신을 확장하고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자신을 뛰어넘는 비약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飛躍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의 독서</a:t>
            </a:r>
            <a:endParaRPr lang="en-US" altLang="ko-KR" sz="2200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000" dirty="0">
              <a:solidFill>
                <a:schemeClr val="accent2">
                  <a:lumMod val="7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sz="2000" dirty="0" err="1">
                <a:solidFill>
                  <a:srgbClr val="006600"/>
                </a:solidFill>
                <a:latin typeface="맑은 고딕" panose="020B0503020000020004" pitchFamily="50" charset="-127"/>
              </a:rPr>
              <a:t>독서란</a:t>
            </a:r>
            <a:r>
              <a:rPr lang="ko-KR" altLang="en-US" sz="2000" dirty="0">
                <a:solidFill>
                  <a:srgbClr val="0066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06600"/>
                </a:solidFill>
                <a:latin typeface="맑은 고딕" panose="020B0503020000020004" pitchFamily="50" charset="-127"/>
              </a:rPr>
              <a:t>“</a:t>
            </a:r>
            <a:r>
              <a:rPr lang="ko-KR" altLang="en-US" sz="2000" dirty="0">
                <a:solidFill>
                  <a:srgbClr val="006600"/>
                </a:solidFill>
                <a:latin typeface="맑은 고딕" panose="020B0503020000020004" pitchFamily="50" charset="-127"/>
              </a:rPr>
              <a:t>궁극적으로 자기를 읽고</a:t>
            </a:r>
            <a:r>
              <a:rPr lang="en-US" altLang="ko-KR" sz="2000" dirty="0">
                <a:solidFill>
                  <a:srgbClr val="0066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2000" dirty="0">
                <a:solidFill>
                  <a:srgbClr val="006600"/>
                </a:solidFill>
                <a:latin typeface="맑은 고딕" panose="020B0503020000020004" pitchFamily="50" charset="-127"/>
              </a:rPr>
              <a:t> 자기가 대면하고 있는 세계를 읽고</a:t>
            </a:r>
            <a:r>
              <a:rPr lang="en-US" altLang="ko-KR" sz="2000" dirty="0">
                <a:solidFill>
                  <a:srgbClr val="0066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006600"/>
                </a:solidFill>
                <a:latin typeface="맑은 고딕" panose="020B0503020000020004" pitchFamily="50" charset="-127"/>
              </a:rPr>
              <a:t>그 세계와 맺고 있는 사회역사적 관련성을 성찰하는 것</a:t>
            </a:r>
            <a:r>
              <a:rPr lang="en-US" altLang="ko-KR" sz="2000" dirty="0">
                <a:solidFill>
                  <a:srgbClr val="006600"/>
                </a:solidFill>
                <a:latin typeface="맑은 고딕" panose="020B0503020000020004" pitchFamily="50" charset="-127"/>
              </a:rPr>
              <a:t>”</a:t>
            </a:r>
          </a:p>
          <a:p>
            <a:pPr lvl="1"/>
            <a:endParaRPr lang="en-US" altLang="ko-KR" sz="2000" dirty="0">
              <a:solidFill>
                <a:srgbClr val="C00000"/>
              </a:solidFill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dirty="0"/>
              <a:t>비판적</a:t>
            </a:r>
            <a:r>
              <a:rPr lang="ko-KR" altLang="en-US" sz="3200" dirty="0"/>
              <a:t> 읽기의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318356" y="1196752"/>
            <a:ext cx="8368444" cy="4937760"/>
          </a:xfrm>
        </p:spPr>
        <p:txBody>
          <a:bodyPr>
            <a:normAutofit/>
          </a:bodyPr>
          <a:lstStyle/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비판적 읽기의 출발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분석적 읽기를 통해 저자의 관점과 논리를 제대로 파악해야 비판적 읽기가 가능함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저자와 일정한 거리를 두고 독자 나름의 관점을 가지고 저자의 주장과 글을 쓴 의도 등을 읽기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비판적 읽기의 종류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비평 대상에 따라 다양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내재적 비평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외재적 비평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신영복의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‘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삼독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’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→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저자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텍스트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독자를 비평 대상으로 비판적 읽기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endParaRPr lang="en-US" altLang="ko-KR" sz="1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03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dirty="0"/>
              <a:t>비판적</a:t>
            </a:r>
            <a:r>
              <a:rPr lang="ko-KR" altLang="en-US" sz="3200" dirty="0"/>
              <a:t> 읽기의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318356" y="1196752"/>
            <a:ext cx="8368444" cy="493776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저자의 관점이나 주장에 대한 비판적 읽기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104-105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lvl="1" algn="just"/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저자의 관점이나 태도는 타당한가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?</a:t>
            </a: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저자의 주장은 보편타당하고 합리적인가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?</a:t>
            </a: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집필 시점의 사회 문화적 맥락을 제대로 반영하고 있는가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?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algn="just"/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pPr lvl="1" algn="just">
              <a:buClr>
                <a:srgbClr val="0070C0"/>
              </a:buClr>
              <a:buFont typeface="Wingdings" pitchFamily="2" charset="2"/>
              <a:buChar char="§"/>
            </a:pP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논제에 대한 저자의 관점이나 주장 등을 비판적으로 검토</a:t>
            </a:r>
            <a:endParaRPr lang="en-US" altLang="ko-KR" sz="2000" u="sng" dirty="0">
              <a:solidFill>
                <a:srgbClr val="0000FF"/>
              </a:solidFill>
              <a:latin typeface="+mn-ea"/>
            </a:endParaRPr>
          </a:p>
          <a:p>
            <a:pPr lvl="1" algn="just">
              <a:buClr>
                <a:srgbClr val="0070C0"/>
              </a:buClr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사회구조나 체제를 바라보는 저자의 관점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사람이나 사물의 이해 방식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대상에 대한 태도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주장의 타당성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합리성 검토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Clr>
                <a:srgbClr val="0070C0"/>
              </a:buClr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당시의 사회 문화적 맥락이 제대로 반영되어 있는지 여부를 검토</a:t>
            </a:r>
            <a:endParaRPr lang="en-US" altLang="ko-KR" sz="2000" u="sng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dirty="0"/>
              <a:t>비판적</a:t>
            </a:r>
            <a:r>
              <a:rPr lang="ko-KR" altLang="en-US" sz="3200" dirty="0"/>
              <a:t> 읽기의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8363272" cy="493776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텍스트의 논리적 구성에 대한 비판적 읽기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105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lvl="1" algn="just"/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주장이 명확하고 일관성이 있는가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?</a:t>
            </a: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주장과 근거들 간에 논리적 오류는 없는가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?</a:t>
            </a: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인용하고 있는 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소견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통계 등은 신뢰할 만한가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?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사용하고 있는 개념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서술 표현 등은 정확한가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?</a:t>
            </a:r>
          </a:p>
          <a:p>
            <a:pPr algn="just"/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pPr lvl="1" algn="just">
              <a:buClr>
                <a:srgbClr val="0070C0"/>
              </a:buClr>
              <a:buFont typeface="Wingdings" pitchFamily="2" charset="2"/>
              <a:buChar char="§"/>
            </a:pP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텍스트의 논리</a:t>
            </a: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근거 자료</a:t>
            </a: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표현 등을 비판적으로 검토</a:t>
            </a:r>
            <a:endParaRPr lang="en-US" altLang="ko-KR" sz="2000" u="sng" dirty="0">
              <a:solidFill>
                <a:srgbClr val="0000FF"/>
              </a:solidFill>
              <a:latin typeface="+mn-ea"/>
            </a:endParaRPr>
          </a:p>
          <a:p>
            <a:pPr lvl="1" algn="just">
              <a:buClr>
                <a:srgbClr val="0070C0"/>
              </a:buClr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일관되고 분명한 주장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객관적이고 신뢰할 만한 논거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추론 과정의 타당성 검토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Clr>
                <a:srgbClr val="0070C0"/>
              </a:buClr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사례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비유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숙어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유행어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속어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등의 정확성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적절성 검토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dirty="0"/>
              <a:t>비판적</a:t>
            </a:r>
            <a:r>
              <a:rPr lang="ko-KR" altLang="en-US" sz="3200" dirty="0"/>
              <a:t> 읽기의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318356" y="1196752"/>
            <a:ext cx="8368444" cy="493776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독자의 수용 태도에 대한 비판적 읽기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105-106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lvl="1" algn="just"/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저자의 관점이나 견해에 동의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반대하는가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?</a:t>
            </a: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동의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반대한다면 그 이유는 무엇인가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?</a:t>
            </a: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현시점에서도 여전히 유의미하다고 평가하는가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?</a:t>
            </a:r>
          </a:p>
          <a:p>
            <a:pPr algn="just"/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pPr lvl="1" algn="just"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나</a:t>
            </a: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’</a:t>
            </a: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의 관점과 저자의 관점을 비교하며 능동적</a:t>
            </a: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,</a:t>
            </a: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 주체적으로 수용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lvl="1" algn="just">
              <a:buClr>
                <a:srgbClr val="0070C0"/>
              </a:buClr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내가 가진 관점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가치관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판단 근거 등에 대한 균형 감각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자기 반성 필요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Clr>
                <a:srgbClr val="0070C0"/>
              </a:buClr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저자의 주장에 동의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반대하는 이유의 타당성 검토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Clr>
                <a:srgbClr val="0070C0"/>
              </a:buClr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더 나은 관점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더 좋은 해결 방안 모색 </a:t>
            </a:r>
            <a:endParaRPr lang="en-US" altLang="ko-KR" sz="2000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dirty="0"/>
              <a:t>비판적</a:t>
            </a:r>
            <a:r>
              <a:rPr lang="ko-KR" altLang="en-US" sz="3200" dirty="0"/>
              <a:t> 읽기의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5306144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비판적 읽기 연습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1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요즘 연예인들의 논문 표절 혐의 때문에 세상이 또 다시 시끄럽다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어떤 이는 이들의 위조와 표절에 대해 비난하고 있지만 나는 다르게 생각한다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이들은 실무자인 동시에 예술가들이다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이들은 기계적 기술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쾌적한 기술만으로도 이미 최고의 실력자다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이들에게 ‘학문적 역량’이 꼭 증명될 필요는 없다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학자들에게 기술적 역량이 증명될 필요가 없는 것과 마찬가지다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 이상하고 야만적인 풍조 아래서 많은 예술가들이 고통 받고 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이런 이해할 수 없는 관습이 미국에서 흘러왔는지 모르겠으나 예술의 본고장인 유럽에서는 그렇지 않다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독일의 예술대학에도 학부과정과 석사과정도 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그리고 박사과정에 준하는 과정도 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하지만 유럽의 예술대학은 예술가로부터 석사논문과 박사논문을 요구하지 않는다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예술은 학문과 다르며 예술가의 역량은 예술적 기량으로 이미 평가되었다고 보기 때문이다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(A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신문 독자칼럼 발췌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lvl="1" algn="just">
              <a:lnSpc>
                <a:spcPct val="11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algn="just">
              <a:lnSpc>
                <a:spcPct val="110000"/>
              </a:lnSpc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2272</TotalTime>
  <Words>2584</Words>
  <Application>Microsoft Office PowerPoint</Application>
  <PresentationFormat>화면 슬라이드 쇼(4:3)</PresentationFormat>
  <Paragraphs>192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돋움</vt:lpstr>
      <vt:lpstr>맑은 고딕</vt:lpstr>
      <vt:lpstr>함초롬바탕</vt:lpstr>
      <vt:lpstr>휴먼모음T</vt:lpstr>
      <vt:lpstr>Bookman Old Style</vt:lpstr>
      <vt:lpstr>Gill Sans MT</vt:lpstr>
      <vt:lpstr>Wingdings</vt:lpstr>
      <vt:lpstr>Wingdings 3</vt:lpstr>
      <vt:lpstr>원본</vt:lpstr>
      <vt:lpstr>비판적 읽기와 쓰기</vt:lpstr>
      <vt:lpstr>목 차</vt:lpstr>
      <vt:lpstr>1. 비판적 읽기의 목적</vt:lpstr>
      <vt:lpstr>1. 비판적 읽기의 목적</vt:lpstr>
      <vt:lpstr>2. 비판적 읽기의 방법</vt:lpstr>
      <vt:lpstr>2. 비판적 읽기의 방법</vt:lpstr>
      <vt:lpstr>2. 비판적 읽기의 방법</vt:lpstr>
      <vt:lpstr>2. 비판적 읽기의 방법</vt:lpstr>
      <vt:lpstr>2. 비판적 읽기의 방법</vt:lpstr>
      <vt:lpstr>2. 비판적 읽기의 방법</vt:lpstr>
      <vt:lpstr>2. 비판적 읽기의 방법</vt:lpstr>
      <vt:lpstr>2. 비판적 읽기의 방법</vt:lpstr>
      <vt:lpstr>2. 비판적 읽기의 방법</vt:lpstr>
      <vt:lpstr>2. 비판적 읽기의 방법</vt:lpstr>
      <vt:lpstr>2. 비판적 읽기의 방법</vt:lpstr>
      <vt:lpstr>2. 비판적 읽기의 방법</vt:lpstr>
      <vt:lpstr>3. 비평적 글쓰기</vt:lpstr>
      <vt:lpstr>3. 비평적 글쓰기</vt:lpstr>
      <vt:lpstr>3. 비평적 글쓰기</vt:lpstr>
      <vt:lpstr>3. 비평적 글쓰기</vt:lpstr>
      <vt:lpstr>3. 비평적 글쓰기</vt:lpstr>
      <vt:lpstr>3. 비평적 글쓰기</vt:lpstr>
      <vt:lpstr>3. 비평적 글쓰기</vt:lpstr>
      <vt:lpstr>질의 및 응답</vt:lpstr>
    </vt:vector>
  </TitlesOfParts>
  <Company>FONS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비판적 읽기와 비평하기</dc:title>
  <dc:creator>DKU</dc:creator>
  <cp:lastModifiedBy>DKU</cp:lastModifiedBy>
  <cp:revision>268</cp:revision>
  <dcterms:created xsi:type="dcterms:W3CDTF">2013-02-26T00:12:13Z</dcterms:created>
  <dcterms:modified xsi:type="dcterms:W3CDTF">2020-09-29T06:00:16Z</dcterms:modified>
</cp:coreProperties>
</file>