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6"/>
  </p:notesMasterIdLst>
  <p:handoutMasterIdLst>
    <p:handoutMasterId r:id="rId27"/>
  </p:handoutMasterIdLst>
  <p:sldIdLst>
    <p:sldId id="361" r:id="rId2"/>
    <p:sldId id="387" r:id="rId3"/>
    <p:sldId id="303" r:id="rId4"/>
    <p:sldId id="388" r:id="rId5"/>
    <p:sldId id="363" r:id="rId6"/>
    <p:sldId id="313" r:id="rId7"/>
    <p:sldId id="365" r:id="rId8"/>
    <p:sldId id="364" r:id="rId9"/>
    <p:sldId id="366" r:id="rId10"/>
    <p:sldId id="389" r:id="rId11"/>
    <p:sldId id="369" r:id="rId12"/>
    <p:sldId id="371" r:id="rId13"/>
    <p:sldId id="372" r:id="rId14"/>
    <p:sldId id="391" r:id="rId15"/>
    <p:sldId id="392" r:id="rId16"/>
    <p:sldId id="370" r:id="rId17"/>
    <p:sldId id="375" r:id="rId18"/>
    <p:sldId id="376" r:id="rId19"/>
    <p:sldId id="394" r:id="rId20"/>
    <p:sldId id="379" r:id="rId21"/>
    <p:sldId id="380" r:id="rId22"/>
    <p:sldId id="382" r:id="rId23"/>
    <p:sldId id="383" r:id="rId24"/>
    <p:sldId id="385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8A1024"/>
    <a:srgbClr val="0066FF"/>
    <a:srgbClr val="0033CC"/>
    <a:srgbClr val="008000"/>
    <a:srgbClr val="001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C58EC-C7D1-4F73-8F2A-673A0FDE9D33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6F293-9D89-400C-B58A-FC8B18C40C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AFA26-5C0D-4ABD-BD92-169F41CC8CB8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1DF29-E786-4346-9EC2-E260BC6996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F1DF29-E786-4346-9EC2-E260BC699607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92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F1DF29-E786-4346-9EC2-E260BC699607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255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F1DF29-E786-4346-9EC2-E260BC699607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710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F1DF29-E786-4346-9EC2-E260BC699607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311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26E9AC1-1B5F-45F3-9DDE-BE34E95342B0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26E9AC1-1B5F-45F3-9DDE-BE34E95342B0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005064"/>
            <a:ext cx="7416824" cy="934394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논리적 읽기와 쓰기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9200" y="5157192"/>
            <a:ext cx="6858000" cy="500658"/>
          </a:xfrm>
        </p:spPr>
        <p:txBody>
          <a:bodyPr/>
          <a:lstStyle/>
          <a:p>
            <a:r>
              <a:rPr lang="ko-KR" altLang="en-US" b="1" dirty="0" err="1">
                <a:latin typeface="+mn-ea"/>
                <a:ea typeface="+mn-ea"/>
              </a:rPr>
              <a:t>대학글쓰기</a:t>
            </a:r>
            <a:r>
              <a:rPr lang="ko-KR" altLang="en-US" b="1" dirty="0">
                <a:latin typeface="+mn-ea"/>
                <a:ea typeface="+mn-ea"/>
              </a:rPr>
              <a:t> 제</a:t>
            </a:r>
            <a:r>
              <a:rPr lang="en-US" altLang="ko-KR" b="1" dirty="0">
                <a:latin typeface="+mn-ea"/>
                <a:ea typeface="+mn-ea"/>
              </a:rPr>
              <a:t>2</a:t>
            </a:r>
            <a:r>
              <a:rPr lang="ko-KR" altLang="en-US" b="1" dirty="0">
                <a:latin typeface="+mn-ea"/>
                <a:ea typeface="+mn-ea"/>
              </a:rPr>
              <a:t>부 제</a:t>
            </a:r>
            <a:r>
              <a:rPr lang="en-US" altLang="ko-KR" b="1" dirty="0">
                <a:latin typeface="+mn-ea"/>
                <a:ea typeface="+mn-ea"/>
              </a:rPr>
              <a:t>3</a:t>
            </a:r>
            <a:r>
              <a:rPr lang="ko-KR" altLang="en-US" b="1" dirty="0">
                <a:latin typeface="+mn-ea"/>
                <a:ea typeface="+mn-ea"/>
              </a:rPr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583415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2</a:t>
            </a:r>
            <a:r>
              <a:rPr lang="en-US" altLang="ko-KR" sz="3200" dirty="0"/>
              <a:t>. </a:t>
            </a:r>
            <a:r>
              <a:rPr lang="ko-KR" altLang="en-US" sz="3200" dirty="0"/>
              <a:t>논증의 기본 구성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전제를 활용한 논증 구성의 예시</a:t>
            </a:r>
            <a:r>
              <a:rPr lang="en-US" altLang="ko-KR" sz="2400" dirty="0">
                <a:solidFill>
                  <a:srgbClr val="C00000"/>
                </a:solidFill>
                <a:latin typeface="+mn-ea"/>
              </a:rPr>
              <a:t>(1)</a:t>
            </a:r>
          </a:p>
          <a:p>
            <a:pPr>
              <a:buFont typeface="Wingdings" pitchFamily="2" charset="2"/>
              <a:buChar char="§"/>
            </a:pPr>
            <a:endParaRPr lang="en-US" altLang="ko-KR" sz="1600" dirty="0">
              <a:solidFill>
                <a:srgbClr val="C00000"/>
              </a:solidFill>
              <a:latin typeface="+mn-ea"/>
            </a:endParaRPr>
          </a:p>
          <a:p>
            <a:pPr lvl="1"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2000" dirty="0" err="1">
                <a:solidFill>
                  <a:srgbClr val="C00000"/>
                </a:solidFill>
                <a:latin typeface="+mn-ea"/>
              </a:rPr>
              <a:t>ㄱ</a:t>
            </a: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)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양심의 자유에서 보호하는 양심은 그 어느 것으로도 대체되지 아니하며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그에 따라 행동함으로써 자기를 표현하고 </a:t>
            </a:r>
            <a:r>
              <a:rPr lang="ko-KR" altLang="en-US" sz="2000" dirty="0" err="1">
                <a:solidFill>
                  <a:srgbClr val="002060"/>
                </a:solidFill>
                <a:latin typeface="+mn-ea"/>
              </a:rPr>
              <a:t>인간으로서의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존엄과 가치를 확인하는 의미를 가지는 것이다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ㄴ</a:t>
            </a: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)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따라서 강요에 의하여 그러한 신념을 의심하고 그 포기 여부를 선택해야 하는 상황에 처하는 것만으로도 개인의 인격에는 큰 타격이 될 수 있다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자신이 전인격을 걸고 옳은 것이라고 믿는 신념을 변경하지 않을 경우 형벌과 사회생활에서의 제약 등 커다란 피해를 입는 것이 예정되어 있는 상황에 처하면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 err="1">
                <a:solidFill>
                  <a:srgbClr val="002060"/>
                </a:solidFill>
                <a:latin typeface="+mn-ea"/>
              </a:rPr>
              <a:t>개인은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선택의 기로에서 자신의 인격적 존재 가치에 회의를 느끼지 않을 수 없고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이는 결국 인간의 존엄성에 대한 손상으로 이어질 수밖에 없기 때문이다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–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헌재 결정문 중 일부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 typeface="Wingdings" pitchFamily="2" charset="2"/>
              <a:buChar char="§"/>
            </a:pPr>
            <a:endParaRPr lang="en-US" altLang="ko-KR" sz="10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논증 구성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전제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-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이유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-(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주장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) /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전제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양심의 특성과 가치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  <a:latin typeface="+mn-ea"/>
              </a:rPr>
              <a:t>전제를 활용한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논증에서는 전제와 이유를 통해 독자가 논증의 타당성을 평가하고 수용 여부를 결정하기 때문에 보편타당한 전제 제시가 중요</a:t>
            </a:r>
            <a:endParaRPr lang="en-US" altLang="ko-KR" sz="2000" dirty="0">
              <a:solidFill>
                <a:srgbClr val="0070C0"/>
              </a:solidFill>
              <a:latin typeface="+mn-ea"/>
            </a:endParaRPr>
          </a:p>
          <a:p>
            <a:pPr lvl="1" algn="just">
              <a:buFont typeface="Wingdings" pitchFamily="2" charset="2"/>
              <a:buChar char="§"/>
            </a:pPr>
            <a:endParaRPr lang="en-US" altLang="ko-KR" sz="20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9730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2</a:t>
            </a:r>
            <a:r>
              <a:rPr lang="en-US" altLang="ko-KR" sz="3200" dirty="0"/>
              <a:t>. </a:t>
            </a:r>
            <a:r>
              <a:rPr lang="ko-KR" altLang="en-US" sz="3200" dirty="0"/>
              <a:t>논증의 기본 구성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2800" dirty="0">
                <a:solidFill>
                  <a:srgbClr val="C00000"/>
                </a:solidFill>
                <a:latin typeface="+mn-ea"/>
              </a:rPr>
              <a:t>전제를 활용한 논증 구성의 예시</a:t>
            </a:r>
            <a:r>
              <a:rPr lang="en-US" altLang="ko-KR" sz="2800" dirty="0">
                <a:solidFill>
                  <a:srgbClr val="C00000"/>
                </a:solidFill>
                <a:latin typeface="+mn-ea"/>
              </a:rPr>
              <a:t>(2)</a:t>
            </a:r>
            <a:r>
              <a:rPr lang="en-US" altLang="ko-KR" sz="2800" dirty="0">
                <a:solidFill>
                  <a:srgbClr val="0070C0"/>
                </a:solidFill>
                <a:latin typeface="+mn-ea"/>
              </a:rPr>
              <a:t>-</a:t>
            </a:r>
            <a:r>
              <a:rPr lang="ko-KR" altLang="en-US" sz="2400" dirty="0">
                <a:solidFill>
                  <a:srgbClr val="0070C0"/>
                </a:solidFill>
                <a:latin typeface="+mn-ea"/>
              </a:rPr>
              <a:t>공포정치 옹호론</a:t>
            </a:r>
            <a:endParaRPr lang="en-US" altLang="ko-KR" sz="2400" dirty="0">
              <a:solidFill>
                <a:srgbClr val="0070C0"/>
              </a:solidFill>
              <a:latin typeface="+mn-ea"/>
            </a:endParaRPr>
          </a:p>
          <a:p>
            <a:pPr>
              <a:buFont typeface="Wingdings" pitchFamily="2" charset="2"/>
              <a:buChar char="§"/>
            </a:pPr>
            <a:endParaRPr lang="en-US" altLang="ko-KR" sz="1600" dirty="0">
              <a:solidFill>
                <a:srgbClr val="C00000"/>
              </a:solidFill>
              <a:latin typeface="+mn-ea"/>
            </a:endParaRPr>
          </a:p>
          <a:p>
            <a:pPr lvl="1" algn="just" fontAlgn="base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만일 평화 시 민중정부의 힘의 원천이 덕이라면 혁명 시 민중정부의 힘의 원천은 덕과 공포이다</a:t>
            </a:r>
            <a:r>
              <a:rPr lang="en-US" altLang="ko-KR" sz="21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공포 없는 덕은 생명을 잃은 것이요</a:t>
            </a:r>
            <a:r>
              <a:rPr lang="en-US" altLang="ko-KR" sz="21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덕 없는 공포는 무력하다</a:t>
            </a:r>
            <a:r>
              <a:rPr lang="en-US" altLang="ko-KR" sz="21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공포는 신속하고 엄격한 </a:t>
            </a:r>
            <a:r>
              <a:rPr lang="ko-KR" altLang="en-US" sz="2100" dirty="0" err="1">
                <a:solidFill>
                  <a:srgbClr val="002060"/>
                </a:solidFill>
                <a:latin typeface="+mn-ea"/>
              </a:rPr>
              <a:t>무타협</a:t>
            </a: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 정의 그 자체이다</a:t>
            </a:r>
            <a:r>
              <a:rPr lang="en-US" altLang="ko-KR" sz="21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그러므로 그것은 덕의 발산이다</a:t>
            </a:r>
            <a:r>
              <a:rPr lang="en-US" altLang="ko-KR" sz="2100" dirty="0">
                <a:solidFill>
                  <a:srgbClr val="002060"/>
                </a:solidFill>
                <a:latin typeface="+mn-ea"/>
              </a:rPr>
              <a:t>. -(</a:t>
            </a: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중략</a:t>
            </a:r>
            <a:r>
              <a:rPr lang="en-US" altLang="ko-KR" sz="2100" dirty="0">
                <a:solidFill>
                  <a:srgbClr val="002060"/>
                </a:solidFill>
                <a:latin typeface="+mn-ea"/>
              </a:rPr>
              <a:t>)- </a:t>
            </a: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그것은 우리나라의 가장 긴급한 필요성에 적용된 민주주의 원칙의 결과이다</a:t>
            </a:r>
            <a:r>
              <a:rPr lang="en-US" altLang="ko-KR" sz="2100" dirty="0">
                <a:solidFill>
                  <a:srgbClr val="002060"/>
                </a:solidFill>
                <a:latin typeface="+mn-ea"/>
              </a:rPr>
              <a:t>.</a:t>
            </a:r>
            <a:endParaRPr lang="ko-KR" altLang="en-US" sz="2100" dirty="0">
              <a:solidFill>
                <a:srgbClr val="002060"/>
              </a:solidFill>
              <a:latin typeface="+mn-ea"/>
            </a:endParaRPr>
          </a:p>
          <a:p>
            <a:pPr lvl="1" algn="just" fontAlgn="base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공포는 전제정치의 원리라는 말이 있다</a:t>
            </a:r>
            <a:r>
              <a:rPr lang="en-US" altLang="ko-KR" sz="21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그렇다면 당신들의 정부는 전제주의를 닮았는가</a:t>
            </a:r>
            <a:r>
              <a:rPr lang="en-US" altLang="ko-KR" sz="2100" dirty="0">
                <a:solidFill>
                  <a:srgbClr val="002060"/>
                </a:solidFill>
                <a:latin typeface="+mn-ea"/>
              </a:rPr>
              <a:t>? </a:t>
            </a: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그렇다</a:t>
            </a:r>
            <a:r>
              <a:rPr lang="en-US" altLang="ko-KR" sz="21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자유의 영웅들 손에서 번쩍이는 칼은 폭정의 추종자들이 무장한 칼과 비슷하다</a:t>
            </a:r>
            <a:r>
              <a:rPr lang="en-US" altLang="ko-KR" sz="21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전제자로 하여금 짐승같이 날뛰는 백성을 다스리게 하여라</a:t>
            </a:r>
            <a:r>
              <a:rPr lang="en-US" altLang="ko-KR" sz="21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전제자로서 그는 옳다</a:t>
            </a:r>
            <a:r>
              <a:rPr lang="en-US" altLang="ko-KR" sz="21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자유의 적을 </a:t>
            </a:r>
            <a:r>
              <a:rPr lang="ko-KR" altLang="en-US" sz="2100" dirty="0" err="1">
                <a:solidFill>
                  <a:srgbClr val="002060"/>
                </a:solidFill>
                <a:latin typeface="+mn-ea"/>
              </a:rPr>
              <a:t>공포로써</a:t>
            </a: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 굴복시킬 때 당신은 공화국의 창시자로서 옳은 것이다</a:t>
            </a:r>
            <a:r>
              <a:rPr lang="en-US" altLang="ko-KR" sz="21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혁명 정부는 폭정에 대항하는 자유의 전제이다</a:t>
            </a:r>
            <a:r>
              <a:rPr lang="en-US" altLang="ko-KR" sz="21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힘은 범죄를 보호하기 위해서만 만들어졌는가</a:t>
            </a:r>
            <a:r>
              <a:rPr lang="en-US" altLang="ko-KR" sz="2100" dirty="0">
                <a:solidFill>
                  <a:srgbClr val="002060"/>
                </a:solidFill>
                <a:latin typeface="+mn-ea"/>
              </a:rPr>
              <a:t>?</a:t>
            </a:r>
          </a:p>
          <a:p>
            <a:pPr lvl="1" algn="just" fontAlgn="base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사회는 단지 평화적 시민만을 보호할 책임이 있다</a:t>
            </a:r>
            <a:r>
              <a:rPr lang="en-US" altLang="ko-KR" sz="21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공화국의 유일한 시민은 </a:t>
            </a:r>
            <a:r>
              <a:rPr lang="ko-KR" altLang="en-US" sz="2100" dirty="0" err="1">
                <a:solidFill>
                  <a:srgbClr val="002060"/>
                </a:solidFill>
                <a:latin typeface="+mn-ea"/>
              </a:rPr>
              <a:t>공화주의자들일</a:t>
            </a: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 뿐이다</a:t>
            </a:r>
            <a:r>
              <a:rPr lang="en-US" altLang="ko-KR" sz="21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왕당파나 음모자들은 다만 외국인들이거나 차라리 적이다</a:t>
            </a:r>
            <a:r>
              <a:rPr lang="en-US" altLang="ko-KR" sz="21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폭정에 대항하는 자유에 의해 일어난 이 무서운 전쟁</a:t>
            </a:r>
            <a:r>
              <a:rPr lang="en-US" altLang="ko-KR" sz="2100" dirty="0">
                <a:solidFill>
                  <a:srgbClr val="002060"/>
                </a:solidFill>
                <a:latin typeface="+mn-ea"/>
              </a:rPr>
              <a:t>-</a:t>
            </a: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그것은 불가분의 것이 아닌가</a:t>
            </a:r>
            <a:r>
              <a:rPr lang="en-US" altLang="ko-KR" sz="2100" dirty="0">
                <a:solidFill>
                  <a:srgbClr val="002060"/>
                </a:solidFill>
                <a:latin typeface="+mn-ea"/>
              </a:rPr>
              <a:t>? -(</a:t>
            </a: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중략</a:t>
            </a:r>
            <a:r>
              <a:rPr lang="en-US" altLang="ko-KR" sz="2100" dirty="0">
                <a:solidFill>
                  <a:srgbClr val="002060"/>
                </a:solidFill>
                <a:latin typeface="+mn-ea"/>
              </a:rPr>
              <a:t>)- </a:t>
            </a: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폭정은 죽고 자유는 주장한다</a:t>
            </a:r>
            <a:r>
              <a:rPr lang="en-US" altLang="ko-KR" sz="2100" dirty="0">
                <a:solidFill>
                  <a:srgbClr val="002060"/>
                </a:solidFill>
                <a:latin typeface="+mn-ea"/>
              </a:rPr>
              <a:t>.</a:t>
            </a:r>
            <a:endParaRPr lang="ko-KR" altLang="en-US" sz="21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0885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2</a:t>
            </a:r>
            <a:r>
              <a:rPr lang="en-US" altLang="ko-KR" sz="3200" dirty="0"/>
              <a:t>. </a:t>
            </a:r>
            <a:r>
              <a:rPr lang="ko-KR" altLang="en-US" sz="3200" dirty="0"/>
              <a:t>논증의 기본 구성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2800" dirty="0">
                <a:solidFill>
                  <a:srgbClr val="C00000"/>
                </a:solidFill>
                <a:latin typeface="+mn-ea"/>
              </a:rPr>
              <a:t>전제를 활용한 논증 구성의 예시</a:t>
            </a:r>
            <a:r>
              <a:rPr lang="en-US" altLang="ko-KR" sz="2800" dirty="0">
                <a:solidFill>
                  <a:srgbClr val="C00000"/>
                </a:solidFill>
                <a:latin typeface="+mn-ea"/>
              </a:rPr>
              <a:t>(2)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-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공포정치 옹호론</a:t>
            </a:r>
            <a:endParaRPr lang="en-US" altLang="ko-KR" dirty="0">
              <a:solidFill>
                <a:srgbClr val="0070C0"/>
              </a:solidFill>
              <a:latin typeface="+mn-ea"/>
            </a:endParaRPr>
          </a:p>
          <a:p>
            <a:pPr>
              <a:buFont typeface="Wingdings" pitchFamily="2" charset="2"/>
              <a:buChar char="§"/>
            </a:pPr>
            <a:endParaRPr lang="en-US" altLang="ko-KR" sz="1600" dirty="0">
              <a:solidFill>
                <a:srgbClr val="C00000"/>
              </a:solidFill>
              <a:latin typeface="+mn-ea"/>
            </a:endParaRPr>
          </a:p>
          <a:p>
            <a:pPr lvl="1" algn="just" fontAlgn="base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로베스피에르의 「국내 정책의 도덕적 정치적 원리」 연설 중 일부</a:t>
            </a:r>
            <a:endParaRPr lang="en-US" altLang="ko-KR" sz="2100" dirty="0">
              <a:solidFill>
                <a:srgbClr val="002060"/>
              </a:solidFill>
              <a:latin typeface="+mn-ea"/>
            </a:endParaRPr>
          </a:p>
          <a:p>
            <a:pPr lvl="1" algn="just" fontAlgn="base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민중정부의 힘의 원천이 </a:t>
            </a:r>
            <a:r>
              <a:rPr lang="en-US" altLang="ko-KR" sz="2100" dirty="0">
                <a:solidFill>
                  <a:srgbClr val="002060"/>
                </a:solidFill>
                <a:latin typeface="+mn-ea"/>
              </a:rPr>
              <a:t>‘</a:t>
            </a: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덕과 공포</a:t>
            </a:r>
            <a:r>
              <a:rPr lang="en-US" altLang="ko-KR" sz="2100" dirty="0">
                <a:solidFill>
                  <a:srgbClr val="002060"/>
                </a:solidFill>
                <a:latin typeface="+mn-ea"/>
              </a:rPr>
              <a:t>’</a:t>
            </a: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라는 전제를 제시함으로써 공포정치를 합리화함</a:t>
            </a:r>
            <a:endParaRPr lang="en-US" altLang="ko-KR" sz="2100" dirty="0">
              <a:solidFill>
                <a:srgbClr val="002060"/>
              </a:solidFill>
              <a:latin typeface="+mn-ea"/>
            </a:endParaRPr>
          </a:p>
          <a:p>
            <a:pPr lvl="1" algn="just" fontAlgn="base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공포는 전제정치의 원리인데</a:t>
            </a:r>
            <a:r>
              <a:rPr lang="en-US" altLang="ko-KR" sz="21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자유의 적을 </a:t>
            </a:r>
            <a:r>
              <a:rPr lang="ko-KR" altLang="en-US" sz="2100" dirty="0" err="1">
                <a:solidFill>
                  <a:srgbClr val="002060"/>
                </a:solidFill>
                <a:latin typeface="+mn-ea"/>
              </a:rPr>
              <a:t>공포로써</a:t>
            </a: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 굴복시켰으므로 공화국의 창시자로서 옳다고 주장</a:t>
            </a:r>
            <a:r>
              <a:rPr lang="en-US" altLang="ko-KR" sz="21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혁명정부는 폭정에 대항해 자유를 지킨 전제자라는 논리</a:t>
            </a:r>
            <a:endParaRPr lang="en-US" altLang="ko-KR" sz="2100" dirty="0">
              <a:solidFill>
                <a:srgbClr val="002060"/>
              </a:solidFill>
              <a:latin typeface="+mn-ea"/>
            </a:endParaRPr>
          </a:p>
          <a:p>
            <a:pPr lvl="1" algn="just" fontAlgn="base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100" dirty="0">
                <a:solidFill>
                  <a:srgbClr val="002060"/>
                </a:solidFill>
                <a:latin typeface="+mn-ea"/>
              </a:rPr>
              <a:t>“</a:t>
            </a: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인권을 억압하는 자들을 응징하는 일</a:t>
            </a:r>
            <a:r>
              <a:rPr lang="en-US" altLang="ko-KR" sz="21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그것은 자비입니다</a:t>
            </a:r>
            <a:r>
              <a:rPr lang="en-US" altLang="ko-KR" sz="21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그런 자들을 용서하는 일</a:t>
            </a:r>
            <a:r>
              <a:rPr lang="en-US" altLang="ko-KR" sz="21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그것은 야만입니다</a:t>
            </a:r>
            <a:r>
              <a:rPr lang="en-US" altLang="ko-KR" sz="21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폭군의 잔인함은 그저 잔인함일 뿐이지만</a:t>
            </a:r>
            <a:r>
              <a:rPr lang="en-US" altLang="ko-KR" sz="21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공화국의 잔인함은 미덕입니다</a:t>
            </a:r>
            <a:r>
              <a:rPr lang="en-US" altLang="ko-KR" sz="2100" dirty="0">
                <a:solidFill>
                  <a:srgbClr val="002060"/>
                </a:solidFill>
                <a:latin typeface="+mn-ea"/>
              </a:rPr>
              <a:t>.”</a:t>
            </a:r>
          </a:p>
          <a:p>
            <a:pPr lvl="1" algn="just" fontAlgn="base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100" dirty="0">
                <a:solidFill>
                  <a:srgbClr val="0070C0"/>
                </a:solidFill>
                <a:latin typeface="+mn-ea"/>
              </a:rPr>
              <a:t>전제를 출발점으로 한 논증에서 전제는 중요한 평가 기준이 됨 </a:t>
            </a:r>
            <a:endParaRPr lang="en-US" altLang="ko-KR" sz="2100" dirty="0">
              <a:solidFill>
                <a:srgbClr val="0070C0"/>
              </a:solidFill>
              <a:latin typeface="+mn-ea"/>
            </a:endParaRPr>
          </a:p>
          <a:p>
            <a:pPr lvl="1" algn="just" fontAlgn="base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100" dirty="0">
                <a:solidFill>
                  <a:srgbClr val="8A1024"/>
                </a:solidFill>
                <a:latin typeface="+mn-ea"/>
              </a:rPr>
              <a:t>많은 사람들이 전제를 받아들이기 어려운 경우</a:t>
            </a:r>
            <a:r>
              <a:rPr lang="en-US" altLang="ko-KR" sz="2100" dirty="0">
                <a:solidFill>
                  <a:srgbClr val="8A1024"/>
                </a:solidFill>
                <a:latin typeface="+mn-ea"/>
              </a:rPr>
              <a:t>, </a:t>
            </a:r>
            <a:r>
              <a:rPr lang="ko-KR" altLang="en-US" sz="2100" dirty="0">
                <a:solidFill>
                  <a:srgbClr val="8A1024"/>
                </a:solidFill>
                <a:latin typeface="+mn-ea"/>
              </a:rPr>
              <a:t>이데올로기를 공공연하게 강요하는 것으로 보일 확률이 높음 </a:t>
            </a:r>
            <a:endParaRPr lang="en-US" altLang="ko-KR" sz="2100" dirty="0">
              <a:solidFill>
                <a:srgbClr val="8A102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7266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2</a:t>
            </a:r>
            <a:r>
              <a:rPr lang="en-US" altLang="ko-KR" sz="3200" dirty="0"/>
              <a:t>. </a:t>
            </a:r>
            <a:r>
              <a:rPr lang="ko-KR" altLang="en-US" sz="3200" dirty="0"/>
              <a:t>논증의 기본 구성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논증의 구조</a:t>
            </a:r>
            <a:endParaRPr lang="en-US" altLang="ko-KR" sz="2400" dirty="0">
              <a:solidFill>
                <a:srgbClr val="C00000"/>
              </a:solidFill>
              <a:latin typeface="+mn-ea"/>
            </a:endParaRPr>
          </a:p>
          <a:p>
            <a:pPr>
              <a:buFont typeface="Wingdings" pitchFamily="2" charset="2"/>
              <a:buChar char="§"/>
            </a:pPr>
            <a:endParaRPr lang="en-US" altLang="ko-KR" sz="2400" dirty="0">
              <a:solidFill>
                <a:srgbClr val="C00000"/>
              </a:solidFill>
              <a:latin typeface="+mn-ea"/>
            </a:endParaRPr>
          </a:p>
          <a:p>
            <a:pPr>
              <a:buFont typeface="Wingdings" pitchFamily="2" charset="2"/>
              <a:buChar char="§"/>
            </a:pPr>
            <a:endParaRPr lang="en-US" altLang="ko-KR" sz="2400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946C1D3-4954-4531-89C3-39DD4CFCE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382" y="1966089"/>
            <a:ext cx="5355235" cy="370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256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2</a:t>
            </a:r>
            <a:r>
              <a:rPr lang="en-US" altLang="ko-KR" sz="3200" dirty="0"/>
              <a:t>. </a:t>
            </a:r>
            <a:r>
              <a:rPr lang="ko-KR" altLang="en-US" sz="3200" dirty="0"/>
              <a:t>논증의 기본 구성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연습문제</a:t>
            </a:r>
            <a:r>
              <a:rPr lang="en-US" altLang="ko-KR" sz="2400" dirty="0">
                <a:solidFill>
                  <a:srgbClr val="C00000"/>
                </a:solidFill>
                <a:latin typeface="+mn-ea"/>
              </a:rPr>
              <a:t>1</a:t>
            </a:r>
            <a:r>
              <a:rPr lang="en-US" altLang="ko-KR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9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9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900" dirty="0">
                <a:solidFill>
                  <a:srgbClr val="0070C0"/>
                </a:solidFill>
                <a:latin typeface="+mn-ea"/>
              </a:rPr>
              <a:t>130</a:t>
            </a:r>
            <a:r>
              <a:rPr lang="ko-KR" altLang="en-US" sz="19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900" dirty="0">
                <a:solidFill>
                  <a:srgbClr val="0070C0"/>
                </a:solidFill>
                <a:latin typeface="+mn-ea"/>
              </a:rPr>
              <a:t>)</a:t>
            </a:r>
          </a:p>
          <a:p>
            <a:pPr>
              <a:buFont typeface="Wingdings" pitchFamily="2" charset="2"/>
              <a:buChar char="§"/>
            </a:pPr>
            <a:endParaRPr lang="en-US" altLang="ko-KR" sz="1500" dirty="0">
              <a:solidFill>
                <a:srgbClr val="C00000"/>
              </a:solidFill>
              <a:latin typeface="+mn-ea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SNS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에 ‘싫어요’ 버튼이 필요한가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?</a:t>
            </a:r>
          </a:p>
          <a:p>
            <a:pPr marL="914400" lvl="1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“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SNS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에 ‘싫어요’ 버튼이 필요하다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.”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는 주장을 뒷받침할 수 있는 이유와 근거를 구성해 보고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예상되는 반론을 수용하여 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재반박해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보자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marL="914400" lvl="1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다음은 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“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SNS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에 ‘싫어요’ 버튼이 필요하지 않다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.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”는 주장에 대한 논증이다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다음의 주장을 반대하는 입장에서 반박의 논리를 기술해 보자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rgbClr val="006600"/>
                </a:solidFill>
                <a:latin typeface="+mn-ea"/>
              </a:rPr>
              <a:t>&lt;</a:t>
            </a:r>
            <a:r>
              <a:rPr lang="ko-KR" altLang="en-US" sz="1800" dirty="0">
                <a:solidFill>
                  <a:srgbClr val="006600"/>
                </a:solidFill>
                <a:latin typeface="+mn-ea"/>
              </a:rPr>
              <a:t>보기</a:t>
            </a:r>
            <a:r>
              <a:rPr lang="en-US" altLang="ko-KR" sz="1800" dirty="0">
                <a:solidFill>
                  <a:srgbClr val="006600"/>
                </a:solidFill>
                <a:latin typeface="+mn-ea"/>
              </a:rPr>
              <a:t>&gt; SNS</a:t>
            </a:r>
            <a:r>
              <a:rPr lang="ko-KR" altLang="en-US" sz="1800" dirty="0">
                <a:solidFill>
                  <a:srgbClr val="006600"/>
                </a:solidFill>
                <a:latin typeface="+mn-ea"/>
              </a:rPr>
              <a:t>에 ‘싫어요’ 버튼이 필요하지 않다</a:t>
            </a:r>
            <a:r>
              <a:rPr lang="en-US" altLang="ko-KR" sz="1800" dirty="0">
                <a:solidFill>
                  <a:srgbClr val="006600"/>
                </a:solidFill>
                <a:latin typeface="+mn-ea"/>
              </a:rPr>
              <a:t>. ‘</a:t>
            </a:r>
            <a:r>
              <a:rPr lang="ko-KR" altLang="en-US" sz="1800" dirty="0">
                <a:solidFill>
                  <a:srgbClr val="006600"/>
                </a:solidFill>
                <a:latin typeface="+mn-ea"/>
              </a:rPr>
              <a:t>싫어요’ 버튼은 콘텐츠에 대한 자신의 감정 표현을 넘어 타인에 대한 반대 및 혐오로 해석되어 갈등을 유발할 위험이 있다</a:t>
            </a:r>
            <a:r>
              <a:rPr lang="en-US" altLang="ko-KR" sz="1800" dirty="0">
                <a:solidFill>
                  <a:srgbClr val="006600"/>
                </a:solidFill>
                <a:latin typeface="+mn-ea"/>
              </a:rPr>
              <a:t>. </a:t>
            </a:r>
            <a:r>
              <a:rPr lang="ko-KR" altLang="en-US" sz="1800" dirty="0">
                <a:solidFill>
                  <a:srgbClr val="006600"/>
                </a:solidFill>
                <a:latin typeface="+mn-ea"/>
              </a:rPr>
              <a:t>실제로 많은 악플과 ‘싫어요’ 버튼으로 인해 스트레스와 불안 증세를 겪는 사람들이 다수 존재한다</a:t>
            </a:r>
            <a:r>
              <a:rPr lang="en-US" altLang="ko-KR" sz="1800" dirty="0">
                <a:solidFill>
                  <a:srgbClr val="006600"/>
                </a:solidFill>
                <a:latin typeface="+mn-ea"/>
              </a:rPr>
              <a:t>. </a:t>
            </a:r>
          </a:p>
          <a:p>
            <a:pPr marL="914400" lvl="1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2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의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&lt;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보기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&gt;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를 전제를 포함한 논증의 형태로 바꾸어 보자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1684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3. </a:t>
            </a:r>
            <a:r>
              <a:rPr lang="ko-KR" altLang="en-US" sz="3200" dirty="0"/>
              <a:t>논증의 실제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근거 구성의 실제</a:t>
            </a:r>
            <a:endParaRPr lang="en-US" altLang="ko-KR" sz="2400" dirty="0">
              <a:solidFill>
                <a:srgbClr val="C00000"/>
              </a:solidFill>
              <a:latin typeface="+mn-ea"/>
            </a:endParaRPr>
          </a:p>
          <a:p>
            <a:pPr>
              <a:buFont typeface="Wingdings" pitchFamily="2" charset="2"/>
              <a:buChar char="§"/>
            </a:pPr>
            <a:endParaRPr lang="en-US" altLang="ko-KR" sz="1500" dirty="0">
              <a:solidFill>
                <a:srgbClr val="C00000"/>
              </a:solidFill>
              <a:latin typeface="+mn-ea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근거 구성의 일반적 방법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법률 조항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통계 자료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해외 사례 등 구체적인 자료를 이용하는 것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주의할 점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근거 자료를 정확히 분석하여 주장과 이유를 설득력 있게 제시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예문</a:t>
            </a: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설문 조사나 통계 자료는 객관적이지 않다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교재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131~132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쪽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) </a:t>
            </a:r>
          </a:p>
          <a:p>
            <a:pPr lvl="2" algn="just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ko-KR" altLang="en-US" sz="1900" dirty="0" err="1">
                <a:solidFill>
                  <a:srgbClr val="002060"/>
                </a:solidFill>
                <a:latin typeface="+mn-ea"/>
              </a:rPr>
              <a:t>ㄱ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자신의 의도에 맞는 결과를 유도하기 위해 설문 조사의 질문 항목에 의도적인 언어를 사용하는 등 공정하지 않은 수법을 쓴 예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사법시험 존치론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)-</a:t>
            </a:r>
            <a:r>
              <a:rPr lang="ko-KR" altLang="en-US" sz="1900" dirty="0">
                <a:solidFill>
                  <a:srgbClr val="0070C0"/>
                </a:solidFill>
                <a:latin typeface="+mn-ea"/>
              </a:rPr>
              <a:t>설문 조사 문항의 문제에 대한 분석 및 해석이 다른 자료의 인용을 통해 제시</a:t>
            </a:r>
            <a:endParaRPr lang="en-US" altLang="ko-KR" sz="1900" dirty="0">
              <a:solidFill>
                <a:srgbClr val="0070C0"/>
              </a:solidFill>
              <a:latin typeface="+mn-ea"/>
            </a:endParaRPr>
          </a:p>
          <a:p>
            <a:pPr lvl="2" algn="just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ko-KR" altLang="en-US" sz="1900" dirty="0" err="1">
                <a:solidFill>
                  <a:srgbClr val="002060"/>
                </a:solidFill>
                <a:latin typeface="+mn-ea"/>
              </a:rPr>
              <a:t>ㄴ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표본의 특성이 모집단과 다르게 치우쳐진 예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단국대 도서관 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PUSH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알림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)-</a:t>
            </a:r>
            <a:r>
              <a:rPr lang="ko-KR" altLang="en-US" sz="1900" dirty="0">
                <a:solidFill>
                  <a:srgbClr val="0070C0"/>
                </a:solidFill>
                <a:latin typeface="+mn-ea"/>
              </a:rPr>
              <a:t>실제 시행된 설문 조사를 직접 검토 분석하여 논증</a:t>
            </a:r>
            <a:endParaRPr lang="en-US" altLang="ko-KR" sz="1900" dirty="0">
              <a:solidFill>
                <a:srgbClr val="0070C0"/>
              </a:solidFill>
              <a:latin typeface="+mn-ea"/>
            </a:endParaRPr>
          </a:p>
          <a:p>
            <a:pPr lvl="1"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altLang="ko-KR" sz="1000" dirty="0">
              <a:solidFill>
                <a:srgbClr val="002060"/>
              </a:solidFill>
              <a:latin typeface="+mn-ea"/>
            </a:endParaRPr>
          </a:p>
          <a:p>
            <a:pPr lvl="1"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독창성과 논리성을 확보하기 위해서는 적절한 근거 자료를 찾고 자신의 해석과 분석을 통해 이유를 제시하여 논증을 강화해야 함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6872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3. </a:t>
            </a:r>
            <a:r>
              <a:rPr lang="ko-KR" altLang="en-US" sz="3200" dirty="0"/>
              <a:t>논증의 실제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근거 구성의 실제 예시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133-135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</a:p>
          <a:p>
            <a:pPr>
              <a:buFont typeface="Wingdings" pitchFamily="2" charset="2"/>
              <a:buChar char="§"/>
            </a:pPr>
            <a:endParaRPr lang="en-US" altLang="ko-KR" sz="15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997EE-D706-4285-9414-2736500D3E5A}"/>
              </a:ext>
            </a:extLst>
          </p:cNvPr>
          <p:cNvSpPr txBox="1"/>
          <p:nvPr/>
        </p:nvSpPr>
        <p:spPr>
          <a:xfrm>
            <a:off x="539552" y="1795353"/>
            <a:ext cx="8147248" cy="452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 fontAlgn="base"/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1912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 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월 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10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 당시 전 세계에서 가장 거대하다고 알려진 여객선이 영국을 떠나 뉴욕으로 출발합니다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여객선을 만든 회사는 이 배를 ‘가라앉을 수 없는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(unsinkable)’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이라고 부르며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그리스 신화에 나오는 거인족의 이름을 붙였습니다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그러나 불과 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 뒤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빙하에 부딪쳐 배는 침몰하고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배에 타고 있던 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2,201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명의 승무원과 승객 중 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1,490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명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(67.2%)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사망합니다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6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타이타닉호의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침몰은 역사상 가장 비극적인 사고 중 하나로 기록되어 있습니다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algn="just" fontAlgn="base"/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1986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 </a:t>
            </a:r>
            <a:r>
              <a:rPr lang="ko-KR" altLang="en-US" sz="16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서호주대학의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웨인 홀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(Wayne Hall)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교수는 이 비극 앞에 새로운 질문을 던집니다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‘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과연 </a:t>
            </a:r>
            <a:r>
              <a:rPr lang="ko-KR" altLang="en-US" sz="16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타이타닉호에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탑승했던 사람들의 사망률은 평등했을까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?’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중요한 질문입니다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승객 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1,490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명이 사망했던 비극적인 사건으로 </a:t>
            </a:r>
            <a:r>
              <a:rPr lang="ko-KR" altLang="en-US" sz="16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타이타닉호의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침몰을 기록하는 게 과연 충분한지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압도적인 재난 앞에서 과연 죽음은 평등하게 모든 사람의 삶을 잠식하는지 묻는 것이기 때문입니다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160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just" fontAlgn="base"/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lang="ko-KR" altLang="en-US" sz="16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타이타닉호에는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구명보트가 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</a:t>
            </a:r>
            <a:r>
              <a:rPr lang="ko-KR" altLang="en-US" sz="16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개밖에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없었고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 구명보트로 구할 수 있는 최대 인원은 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1,178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명이었습니다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승객의 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2,201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명 중 절반에 해당하는 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1,023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명은 배가 침몰했을 때 죽을 수밖에 없는 상황이었지요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그리고 그 죽음은 공정하지 않았습니다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160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just" fontAlgn="base"/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논문은 성별에 따라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머물던 객실에 따라 사망률이 어떻게 달랐는지 보여줍니다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&lt;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표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볼 수 있듯이 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6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등실에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머물던 사람과 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lang="ko-KR" altLang="en-US" sz="16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등실에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머문 사람의 사망률을 비교했습니다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1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등실에는 총 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325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명의 승객이 타고 있었고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 중 남성이 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175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명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여성과 어린이가 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150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명이었습니다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남성 중에서는 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67.4%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해당하는 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118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명이 죽었고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여성과 어린이 중에서는 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2.7%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해당하는 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명만이 사망했습니다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2067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3. </a:t>
            </a:r>
            <a:r>
              <a:rPr lang="ko-KR" altLang="en-US" sz="3200" dirty="0"/>
              <a:t>논증의 실제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근거 구성의 실제 예시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133-135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</a:p>
          <a:p>
            <a:pPr>
              <a:buFont typeface="Wingdings" pitchFamily="2" charset="2"/>
              <a:buChar char="§"/>
            </a:pPr>
            <a:endParaRPr lang="en-US" altLang="ko-KR" sz="15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997EE-D706-4285-9414-2736500D3E5A}"/>
              </a:ext>
            </a:extLst>
          </p:cNvPr>
          <p:cNvSpPr txBox="1"/>
          <p:nvPr/>
        </p:nvSpPr>
        <p:spPr>
          <a:xfrm>
            <a:off x="539552" y="1795353"/>
            <a:ext cx="8147248" cy="452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 fontAlgn="base"/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그러나 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등실의 사망률은 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등실과 확연히 다릅니다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3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등실의 남성 승객 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462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명 중에서는 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83.8%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해당하는 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387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명이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여성과 어린이 승객 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244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명 중에서는 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57.8%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해당하는 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141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명이 죽었습니다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1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등실 승객과 비교할 때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3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등실 승객의 사망률은 남성의 경우 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1.24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여성과 어린이의 경우 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20.4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 높았습니다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결코 받아들일 수 없는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받아들여서는 안 되는 차이입니다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더 많은 돈을 지불한 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등실 승객들이 더 나은 침대와 음식과 여가 시설을 구매한 것은 사실이겠지만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목숨을 돈으로 산 것은 아닐 </a:t>
            </a:r>
            <a:r>
              <a:rPr lang="ko-KR" altLang="en-US" sz="16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테니까요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algn="just" fontAlgn="base"/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소득이 더 많은 사람이 더 큰 집에 더 좋은 차를 타는 것이 부당한 일이라고 말할 수 있을지는 모르겠습니다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하지만 가난하다는 이유로 살아가는 시간이 더 짧아지고 아프고 병드는 일이 더 자주 반복된다면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그것은 부당한 일이라 생각합니다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160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just" fontAlgn="base"/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건강은 사랑하고 일하고 도전하기 위한 삶의 기본 조건입니다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건강이 누구에게나 평등해야 하는 이유입니다</a:t>
            </a:r>
            <a:r>
              <a:rPr lang="en-US" altLang="ko-KR" sz="16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algn="just" fontAlgn="base"/>
            <a:endParaRPr lang="ko-KR" altLang="en-US" sz="160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just" fontAlgn="base"/>
            <a:endParaRPr lang="en-US" altLang="ko-KR" sz="1400" dirty="0">
              <a:solidFill>
                <a:srgbClr val="002060"/>
              </a:solidFill>
              <a:latin typeface="+mn-ea"/>
            </a:endParaRPr>
          </a:p>
          <a:p>
            <a:pPr algn="just" fontAlgn="base"/>
            <a:endParaRPr lang="en-US" altLang="ko-KR" sz="1400" dirty="0">
              <a:solidFill>
                <a:srgbClr val="002060"/>
              </a:solidFill>
              <a:latin typeface="+mn-ea"/>
            </a:endParaRPr>
          </a:p>
          <a:p>
            <a:pPr algn="just" fontAlgn="base"/>
            <a:endParaRPr lang="en-US" altLang="ko-KR" sz="1400" dirty="0">
              <a:solidFill>
                <a:srgbClr val="002060"/>
              </a:solidFill>
              <a:latin typeface="+mn-ea"/>
            </a:endParaRPr>
          </a:p>
          <a:p>
            <a:pPr algn="just" fontAlgn="base"/>
            <a:endParaRPr lang="en-US" altLang="ko-KR" sz="1400" dirty="0">
              <a:solidFill>
                <a:srgbClr val="002060"/>
              </a:solidFill>
              <a:latin typeface="+mn-ea"/>
            </a:endParaRPr>
          </a:p>
          <a:p>
            <a:pPr algn="just" fontAlgn="base"/>
            <a:endParaRPr lang="en-US" altLang="ko-KR" sz="1400" dirty="0">
              <a:solidFill>
                <a:srgbClr val="002060"/>
              </a:solidFill>
              <a:latin typeface="+mn-ea"/>
            </a:endParaRPr>
          </a:p>
          <a:p>
            <a:pPr algn="just" fontAlgn="base"/>
            <a:endParaRPr lang="en-US" altLang="ko-KR" sz="1400" dirty="0">
              <a:solidFill>
                <a:srgbClr val="002060"/>
              </a:solidFill>
              <a:latin typeface="+mn-ea"/>
            </a:endParaRPr>
          </a:p>
          <a:p>
            <a:pPr algn="r" fontAlgn="base"/>
            <a:r>
              <a:rPr lang="en-US" altLang="ko-KR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김승섭</a:t>
            </a:r>
            <a:r>
              <a:rPr lang="en-US" altLang="ko-KR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「가난이 죽음의 불평등으로 이어져서는 안 된다」</a:t>
            </a:r>
            <a:r>
              <a:rPr lang="en-US" altLang="ko-KR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『</a:t>
            </a:r>
            <a:r>
              <a:rPr lang="ko-KR" altLang="en-US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우리 몸이 세계라면</a:t>
            </a:r>
            <a:r>
              <a:rPr lang="en-US" altLang="ko-KR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』, </a:t>
            </a:r>
            <a:r>
              <a:rPr lang="ko-KR" altLang="en-US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동아시아</a:t>
            </a:r>
            <a:r>
              <a:rPr lang="en-US" altLang="ko-KR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151-153</a:t>
            </a:r>
            <a:r>
              <a:rPr lang="ko-KR" altLang="en-US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쪽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A440AD-5599-4A2F-A93F-FC30DDE5B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506423"/>
              </p:ext>
            </p:extLst>
          </p:nvPr>
        </p:nvGraphicFramePr>
        <p:xfrm>
          <a:off x="683568" y="4653136"/>
          <a:ext cx="7848876" cy="1118108"/>
        </p:xfrm>
        <a:graphic>
          <a:graphicData uri="http://schemas.openxmlformats.org/drawingml/2006/table">
            <a:tbl>
              <a:tblPr/>
              <a:tblGrid>
                <a:gridCol w="1008112">
                  <a:extLst>
                    <a:ext uri="{9D8B030D-6E8A-4147-A177-3AD203B41FA5}">
                      <a16:colId xmlns:a16="http://schemas.microsoft.com/office/drawing/2014/main" val="39568588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1012966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07997193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5022178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81557706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914972857"/>
                    </a:ext>
                  </a:extLst>
                </a:gridCol>
                <a:gridCol w="808716">
                  <a:extLst>
                    <a:ext uri="{9D8B030D-6E8A-4147-A177-3AD203B41FA5}">
                      <a16:colId xmlns:a16="http://schemas.microsoft.com/office/drawing/2014/main" val="1843119675"/>
                    </a:ext>
                  </a:extLst>
                </a:gridCol>
                <a:gridCol w="487428">
                  <a:extLst>
                    <a:ext uri="{9D8B030D-6E8A-4147-A177-3AD203B41FA5}">
                      <a16:colId xmlns:a16="http://schemas.microsoft.com/office/drawing/2014/main" val="1454932797"/>
                    </a:ext>
                  </a:extLst>
                </a:gridCol>
                <a:gridCol w="800404">
                  <a:extLst>
                    <a:ext uri="{9D8B030D-6E8A-4147-A177-3AD203B41FA5}">
                      <a16:colId xmlns:a16="http://schemas.microsoft.com/office/drawing/2014/main" val="606945643"/>
                    </a:ext>
                  </a:extLst>
                </a:gridCol>
                <a:gridCol w="495740">
                  <a:extLst>
                    <a:ext uri="{9D8B030D-6E8A-4147-A177-3AD203B41FA5}">
                      <a16:colId xmlns:a16="http://schemas.microsoft.com/office/drawing/2014/main" val="542101375"/>
                    </a:ext>
                  </a:extLst>
                </a:gridCol>
                <a:gridCol w="792092">
                  <a:extLst>
                    <a:ext uri="{9D8B030D-6E8A-4147-A177-3AD203B41FA5}">
                      <a16:colId xmlns:a16="http://schemas.microsoft.com/office/drawing/2014/main" val="33182841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등실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등실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등실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선원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전체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755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남성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여성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어린이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남성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여성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어린이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남성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여성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어린이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남성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여성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어린이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남성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여성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어린이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5255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승객수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175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150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168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462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244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862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1667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534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869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사망자수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사망률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118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67.4%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2.7%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154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91.7%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13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11.2%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387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83.8%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141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57.8%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670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77.7%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13.1%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1329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79.7%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161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30.2%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850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523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3. </a:t>
            </a:r>
            <a:r>
              <a:rPr lang="ko-KR" altLang="en-US" sz="3200" dirty="0"/>
              <a:t>논증의 실제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근거 구성의 실제 예시</a:t>
            </a:r>
            <a:endParaRPr lang="en-US" altLang="ko-KR" sz="2400" dirty="0">
              <a:solidFill>
                <a:srgbClr val="C00000"/>
              </a:solidFill>
              <a:latin typeface="+mn-ea"/>
            </a:endParaRPr>
          </a:p>
          <a:p>
            <a:pPr>
              <a:buFont typeface="Wingdings" pitchFamily="2" charset="2"/>
              <a:buChar char="§"/>
            </a:pPr>
            <a:endParaRPr lang="en-US" altLang="ko-KR" sz="1500" dirty="0">
              <a:solidFill>
                <a:srgbClr val="C00000"/>
              </a:solidFill>
              <a:latin typeface="+mn-ea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기존 연구에서 제시된 연구 자료에 대한 분석을 통해 우리 사회에 적용 가능한 문제 도출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구체적인 자료와 데이터가 논증에서 활용되는 방식 분석</a:t>
            </a:r>
            <a:endParaRPr lang="en-US" altLang="ko-KR" sz="2000" dirty="0">
              <a:solidFill>
                <a:srgbClr val="0070C0"/>
              </a:solidFill>
              <a:latin typeface="+mn-ea"/>
            </a:endParaRPr>
          </a:p>
          <a:p>
            <a:pPr lvl="2" algn="just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과연 </a:t>
            </a:r>
            <a:r>
              <a:rPr lang="ko-KR" altLang="en-US" sz="1700" dirty="0" err="1">
                <a:solidFill>
                  <a:srgbClr val="002060"/>
                </a:solidFill>
                <a:latin typeface="+mn-ea"/>
              </a:rPr>
              <a:t>타이타닉호에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 탑승했던 사람들의 사망률은 평등했을까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? </a:t>
            </a:r>
          </a:p>
          <a:p>
            <a:pPr lvl="2" algn="just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압도적인 재난 앞에서 과연 죽음은 평등하게 모든 사람의 삶을 잠식했는가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?</a:t>
            </a:r>
          </a:p>
          <a:p>
            <a:pPr lvl="2" algn="just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1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등실과 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3</a:t>
            </a:r>
            <a:r>
              <a:rPr lang="ko-KR" altLang="en-US" sz="1700" dirty="0" err="1">
                <a:solidFill>
                  <a:srgbClr val="002060"/>
                </a:solidFill>
                <a:latin typeface="+mn-ea"/>
              </a:rPr>
              <a:t>등실에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 머물던 사람의 사망률 비교 결과 공정하지 않았음</a:t>
            </a:r>
            <a:endParaRPr lang="en-US" altLang="ko-KR" sz="1700" dirty="0">
              <a:solidFill>
                <a:srgbClr val="002060"/>
              </a:solidFill>
              <a:latin typeface="+mn-ea"/>
            </a:endParaRPr>
          </a:p>
          <a:p>
            <a:pPr lvl="2" algn="just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1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등실 승객과 비교할 때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, 3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등실 승객의 사망률은 남성의 경우 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1.24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배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여성과 어린이의 경우 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20.4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배가 높았음</a:t>
            </a:r>
            <a:endParaRPr lang="en-US" altLang="ko-KR" sz="1700" dirty="0">
              <a:solidFill>
                <a:srgbClr val="002060"/>
              </a:solidFill>
              <a:latin typeface="+mn-ea"/>
            </a:endParaRPr>
          </a:p>
          <a:p>
            <a:pPr lvl="2" algn="just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가난하다는 이유로 살아가는 시간이 더 짧아지고 아프고 병드는 일이 더 자주 반복된다면 그것은 부당한 일임</a:t>
            </a:r>
            <a:endParaRPr lang="en-US" altLang="ko-KR" sz="1700" dirty="0">
              <a:solidFill>
                <a:srgbClr val="002060"/>
              </a:solidFill>
              <a:latin typeface="+mn-ea"/>
            </a:endParaRPr>
          </a:p>
          <a:p>
            <a:pPr lvl="2" algn="just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altLang="ko-KR" sz="1000" dirty="0">
              <a:solidFill>
                <a:srgbClr val="002060"/>
              </a:solidFill>
              <a:latin typeface="+mn-ea"/>
            </a:endParaRPr>
          </a:p>
          <a:p>
            <a:pPr lvl="2" algn="just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altLang="ko-KR" sz="17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429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3. </a:t>
            </a:r>
            <a:r>
              <a:rPr lang="ko-KR" altLang="en-US" sz="3200" dirty="0"/>
              <a:t>논증의 실제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전제 구성의 실제</a:t>
            </a:r>
            <a:endParaRPr lang="en-US" altLang="ko-KR" sz="2400" dirty="0">
              <a:solidFill>
                <a:srgbClr val="C00000"/>
              </a:solidFill>
              <a:latin typeface="+mn-ea"/>
            </a:endParaRPr>
          </a:p>
          <a:p>
            <a:pPr>
              <a:buFont typeface="Wingdings" pitchFamily="2" charset="2"/>
              <a:buChar char="§"/>
            </a:pPr>
            <a:endParaRPr lang="en-US" altLang="ko-KR" sz="1500" dirty="0">
              <a:solidFill>
                <a:srgbClr val="C00000"/>
              </a:solidFill>
              <a:latin typeface="+mn-ea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8A1024"/>
                </a:solidFill>
                <a:latin typeface="+mn-ea"/>
              </a:rPr>
              <a:t>예술 작품을 평가할 때 예술가의 행적이 고려되어야 하는가</a:t>
            </a:r>
            <a:r>
              <a:rPr lang="en-US" altLang="ko-KR" sz="2000" dirty="0">
                <a:solidFill>
                  <a:srgbClr val="8A1024"/>
                </a:solidFill>
                <a:latin typeface="+mn-ea"/>
              </a:rPr>
              <a:t>?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ㄱ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)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칸트는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『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판단력 비판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(The Critique of Judgement)』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에서 순수한 심미적 경험이란 모름지기 유용성이나 도덕성 등의 외적인 목적과는 무관하게 대상을 “사심 없이”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(disinterested) 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관조하는 행위에 있다고 언급한 바 있다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나 역시 예술을 향유할 때 가장 경계해야 할 대상이 바로 ‘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선입견’이라고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생각한다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그 선입견이 부정적인 것이든 혹은 긍정적인 것이든 색안경이 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쥐어진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순간 모든 예술 작품들이 같은 선상에서 공정하게 평가될 가능성이 현저하게 상실되기 때문이다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나는 예술가의 행적을 도덕적 관점에 근거하여 고려하는 것 자체가 ‘순수한 미적 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경험’을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불가능하게 만든다고 생각한다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ㄴ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)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예술은 예술가로부터 나온다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예술 작품에는 예술가의 사상과 사회에 대한 시각이 포함되어 필연적으로 예술 작품은 예술가의 영향을 받게 된다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따라서 예술가의 행적은 그의 작품과 무관하다고 보기 어렵다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따라서 예술 작품을 감상하고 평가할 때 예술가의 행적이 고려되어야 한다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보편적인 원칙이나 가치 등이 중요하게 </a:t>
            </a:r>
            <a:r>
              <a:rPr lang="ko-KR" altLang="en-US" sz="1800" dirty="0" err="1">
                <a:solidFill>
                  <a:srgbClr val="C00000"/>
                </a:solidFill>
                <a:latin typeface="+mn-ea"/>
              </a:rPr>
              <a:t>다루어지는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 주제의 글</a:t>
            </a:r>
            <a:endParaRPr lang="en-US" altLang="ko-KR" sz="1800" dirty="0">
              <a:solidFill>
                <a:srgbClr val="C00000"/>
              </a:solidFill>
              <a:latin typeface="+mn-ea"/>
            </a:endParaRPr>
          </a:p>
          <a:p>
            <a:pPr lvl="1" algn="just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ko-KR" altLang="en-US" sz="1800" dirty="0">
                <a:solidFill>
                  <a:srgbClr val="0000FF"/>
                </a:solidFill>
                <a:latin typeface="+mn-ea"/>
              </a:rPr>
              <a:t>글의 주제와 근거의 성격에 따라 적절한 방식 선택</a:t>
            </a:r>
            <a:endParaRPr lang="en-US" altLang="ko-KR" sz="180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1049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/>
              <a:t>목 차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sz="800" dirty="0"/>
          </a:p>
          <a:p>
            <a:r>
              <a:rPr lang="ko-KR" altLang="en-US" sz="2400" dirty="0">
                <a:solidFill>
                  <a:srgbClr val="002060"/>
                </a:solidFill>
                <a:latin typeface="+mn-ea"/>
              </a:rPr>
              <a:t>논증의 의미와 가치</a:t>
            </a:r>
            <a:endParaRPr lang="en-US" altLang="ko-KR" sz="2400" dirty="0">
              <a:solidFill>
                <a:srgbClr val="002060"/>
              </a:solidFill>
              <a:latin typeface="+mn-ea"/>
            </a:endParaRPr>
          </a:p>
          <a:p>
            <a:r>
              <a:rPr lang="ko-KR" altLang="en-US" sz="2400" dirty="0">
                <a:solidFill>
                  <a:srgbClr val="002060"/>
                </a:solidFill>
                <a:latin typeface="+mn-ea"/>
              </a:rPr>
              <a:t>논증의 기본 구성</a:t>
            </a:r>
            <a:endParaRPr lang="en-US" altLang="ko-KR" sz="2400" dirty="0">
              <a:solidFill>
                <a:srgbClr val="002060"/>
              </a:solidFill>
              <a:latin typeface="+mn-ea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ko-KR" altLang="en-US" sz="2100" dirty="0">
                <a:solidFill>
                  <a:srgbClr val="0070C0"/>
                </a:solidFill>
                <a:latin typeface="+mn-ea"/>
              </a:rPr>
              <a:t>근거를 활용한 논증 구성</a:t>
            </a:r>
            <a:endParaRPr lang="en-US" altLang="ko-KR" sz="2100" dirty="0">
              <a:solidFill>
                <a:srgbClr val="0070C0"/>
              </a:solidFill>
              <a:latin typeface="+mn-ea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ko-KR" altLang="en-US" sz="2100" dirty="0">
                <a:solidFill>
                  <a:srgbClr val="0070C0"/>
                </a:solidFill>
                <a:latin typeface="+mn-ea"/>
              </a:rPr>
              <a:t>전제를 활용한 논증 구성</a:t>
            </a:r>
            <a:endParaRPr lang="en-US" altLang="ko-KR" sz="2100" dirty="0">
              <a:solidFill>
                <a:srgbClr val="0070C0"/>
              </a:solidFill>
              <a:latin typeface="+mn-ea"/>
            </a:endParaRPr>
          </a:p>
          <a:p>
            <a:r>
              <a:rPr lang="ko-KR" altLang="en-US" sz="2400" dirty="0">
                <a:solidFill>
                  <a:srgbClr val="002060"/>
                </a:solidFill>
                <a:latin typeface="+mn-ea"/>
              </a:rPr>
              <a:t>논증의 실제 </a:t>
            </a:r>
            <a:endParaRPr lang="en-US" altLang="ko-KR" sz="2400" dirty="0">
              <a:solidFill>
                <a:srgbClr val="002060"/>
              </a:solidFill>
              <a:latin typeface="+mn-ea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ko-KR" altLang="en-US" sz="2100" dirty="0">
                <a:solidFill>
                  <a:srgbClr val="0070C0"/>
                </a:solidFill>
                <a:latin typeface="+mn-ea"/>
              </a:rPr>
              <a:t>근거 구성의 실제</a:t>
            </a:r>
            <a:endParaRPr lang="en-US" altLang="ko-KR" sz="2100" dirty="0">
              <a:solidFill>
                <a:srgbClr val="0070C0"/>
              </a:solidFill>
              <a:latin typeface="+mn-ea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ko-KR" altLang="en-US" sz="2100" dirty="0">
                <a:solidFill>
                  <a:srgbClr val="0070C0"/>
                </a:solidFill>
                <a:latin typeface="+mn-ea"/>
              </a:rPr>
              <a:t>전제 구성의 실제</a:t>
            </a:r>
            <a:endParaRPr lang="en-US" altLang="ko-KR" sz="2100" dirty="0">
              <a:solidFill>
                <a:srgbClr val="0070C0"/>
              </a:solidFill>
              <a:latin typeface="+mn-ea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ko-KR" altLang="en-US" sz="2100" dirty="0">
                <a:solidFill>
                  <a:srgbClr val="0070C0"/>
                </a:solidFill>
                <a:latin typeface="+mn-ea"/>
              </a:rPr>
              <a:t>논증의 창의적 활용</a:t>
            </a:r>
            <a:endParaRPr lang="en-US" altLang="ko-KR" sz="1000" dirty="0">
              <a:solidFill>
                <a:srgbClr val="0070C0"/>
              </a:solidFill>
              <a:latin typeface="+mn-ea"/>
            </a:endParaRPr>
          </a:p>
          <a:p>
            <a:endParaRPr lang="en-US" altLang="ko-KR" sz="2400" dirty="0">
              <a:solidFill>
                <a:srgbClr val="002060"/>
              </a:solidFill>
              <a:latin typeface="+mn-ea"/>
            </a:endParaRPr>
          </a:p>
          <a:p>
            <a:r>
              <a:rPr lang="ko-KR" altLang="en-US" sz="2400" dirty="0">
                <a:solidFill>
                  <a:srgbClr val="006600"/>
                </a:solidFill>
                <a:latin typeface="+mn-ea"/>
              </a:rPr>
              <a:t>연습문제 </a:t>
            </a:r>
            <a:endParaRPr lang="en-US" altLang="ko-KR" sz="1600" dirty="0">
              <a:solidFill>
                <a:srgbClr val="0066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3. </a:t>
            </a:r>
            <a:r>
              <a:rPr lang="ko-KR" altLang="en-US" sz="3200" dirty="0"/>
              <a:t>논증의 실제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 fontScale="92500"/>
          </a:bodyPr>
          <a:lstStyle/>
          <a:p>
            <a:pPr algn="just">
              <a:buFont typeface="Wingdings" pitchFamily="2" charset="2"/>
              <a:buChar char="§"/>
            </a:pPr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논증의 창의적 활용</a:t>
            </a:r>
            <a:r>
              <a:rPr lang="en-US" altLang="ko-KR" sz="2400" dirty="0">
                <a:solidFill>
                  <a:srgbClr val="C00000"/>
                </a:solidFill>
                <a:latin typeface="+mn-ea"/>
              </a:rPr>
              <a:t>-</a:t>
            </a:r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유추</a:t>
            </a:r>
            <a:endParaRPr lang="en-US" altLang="ko-KR" sz="2400" dirty="0">
              <a:solidFill>
                <a:srgbClr val="C00000"/>
              </a:solidFill>
              <a:latin typeface="+mn-ea"/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500" dirty="0">
              <a:solidFill>
                <a:srgbClr val="C00000"/>
              </a:solidFill>
              <a:latin typeface="+mn-ea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유추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2000" dirty="0" err="1">
                <a:solidFill>
                  <a:srgbClr val="002060"/>
                </a:solidFill>
                <a:latin typeface="+mn-ea"/>
              </a:rPr>
              <a:t>유비추론이라고도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하는데 논증하고자 하는 원인과 결과를 독자들이 쉽게 떠올릴 수 있도록 또 다른 원인과 결과와 비교하는 방식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비교하는 대상들 사이에는 기능적 유사성이나 일치하는 내적 관련성이 있어야 함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기지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旣知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)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의 것을 활용하여 미지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未知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)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의 것을 추론하는 방법</a:t>
            </a:r>
            <a:endParaRPr lang="en-US" altLang="ko-KR" sz="2000" dirty="0">
              <a:solidFill>
                <a:srgbClr val="0070C0"/>
              </a:solidFill>
              <a:latin typeface="+mn-ea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효과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독자는 친숙한 내용을 바탕으로 새로운 내용에 좀 더 쉽게 접근할 수 있음</a:t>
            </a:r>
            <a:endParaRPr lang="en-US" altLang="ko-KR" sz="2000" dirty="0">
              <a:solidFill>
                <a:srgbClr val="0070C0"/>
              </a:solidFill>
              <a:latin typeface="+mn-ea"/>
            </a:endParaRPr>
          </a:p>
          <a:p>
            <a:pPr lvl="1" algn="just">
              <a:buFont typeface="Wingdings" pitchFamily="2" charset="2"/>
              <a:buChar char="§"/>
            </a:pPr>
            <a:endParaRPr lang="en-US" altLang="ko-KR" sz="1500" dirty="0">
              <a:solidFill>
                <a:srgbClr val="8A1024"/>
              </a:solidFill>
              <a:latin typeface="+mn-ea"/>
            </a:endParaRPr>
          </a:p>
          <a:p>
            <a:pPr lvl="1"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유추의 방법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lvl="1"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표면 현상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(A):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심층 의미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(B)≒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또 다른 표면 현상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(A’):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강화된 심층 의미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(B’)</a:t>
            </a:r>
          </a:p>
          <a:p>
            <a:pPr lvl="1"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텍스트의 분석과 원리적 모방을 위해서는 대상이나 현상에 대한 </a:t>
            </a:r>
            <a:r>
              <a:rPr lang="ko-KR" altLang="en-US" sz="2000" dirty="0">
                <a:solidFill>
                  <a:srgbClr val="8A1024"/>
                </a:solidFill>
                <a:latin typeface="+mn-ea"/>
              </a:rPr>
              <a:t>비판적 시각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과 </a:t>
            </a:r>
            <a:r>
              <a:rPr lang="ko-KR" altLang="en-US" sz="2000" dirty="0">
                <a:solidFill>
                  <a:srgbClr val="8A1024"/>
                </a:solidFill>
                <a:latin typeface="+mn-ea"/>
              </a:rPr>
              <a:t>통찰적 안목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이 필요</a:t>
            </a:r>
            <a:endParaRPr lang="en-US" altLang="ko-KR" sz="1100" dirty="0">
              <a:solidFill>
                <a:srgbClr val="8A102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3658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3. </a:t>
            </a:r>
            <a:r>
              <a:rPr lang="ko-KR" altLang="en-US" sz="3200" dirty="0"/>
              <a:t>논증의 실제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연애편지적 글쓰기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137-139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</a:p>
          <a:p>
            <a:pPr>
              <a:buFont typeface="Wingdings" pitchFamily="2" charset="2"/>
              <a:buChar char="§"/>
            </a:pPr>
            <a:endParaRPr lang="en-US" altLang="ko-KR" sz="15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997EE-D706-4285-9414-2736500D3E5A}"/>
              </a:ext>
            </a:extLst>
          </p:cNvPr>
          <p:cNvSpPr txBox="1"/>
          <p:nvPr/>
        </p:nvSpPr>
        <p:spPr>
          <a:xfrm>
            <a:off x="539552" y="1719654"/>
            <a:ext cx="8147248" cy="48013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 fontAlgn="base"/>
            <a:r>
              <a:rPr lang="ko-KR" altLang="en-US" sz="1300" i="1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300" b="1" i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</a:t>
            </a:r>
            <a:r>
              <a:rPr lang="ko-KR" altLang="en-US" sz="13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연애는 인간을 성숙시킨다</a:t>
            </a:r>
            <a:r>
              <a:rPr lang="en-US" altLang="ko-KR" sz="13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. </a:t>
            </a:r>
            <a:r>
              <a:rPr lang="ko-KR" altLang="en-US" sz="13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글쓰기도 그렇다</a:t>
            </a:r>
            <a:r>
              <a:rPr lang="en-US" altLang="ko-KR" sz="13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. </a:t>
            </a:r>
            <a:r>
              <a:rPr lang="ko-KR" altLang="en-US" sz="13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일단 쓰면</a:t>
            </a:r>
            <a:r>
              <a:rPr lang="en-US" altLang="ko-KR" sz="13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en-US" sz="13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삶은 다른 옷을 입고 당신 앞에 나타날 것이다</a:t>
            </a:r>
            <a:r>
              <a:rPr lang="en-US" altLang="ko-KR" sz="13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.”</a:t>
            </a:r>
          </a:p>
          <a:p>
            <a:pPr algn="just" fontAlgn="base"/>
            <a:endParaRPr lang="ko-KR" altLang="en-US" sz="1000" b="1" dirty="0">
              <a:solidFill>
                <a:srgbClr val="0000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just" fontAlgn="base"/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어느 날 내가 작가가 </a:t>
            </a:r>
            <a:r>
              <a:rPr lang="ko-KR" altLang="en-US" sz="14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됐을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때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가장 많이 받은 질문 중 하나는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어떻게 습작을 </a:t>
            </a:r>
            <a:r>
              <a:rPr lang="ko-KR" altLang="en-US" sz="14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했느냐는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것이었다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그러니까 특별히 문학 수업 방법이 있었느냐는 질문이었는데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그때마다 나는 이렇게 대답해왔다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endParaRPr lang="ko-KR" altLang="en-US" sz="140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just" fontAlgn="base"/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“연애편지를 많이 썼다는 것밖에는 별다른 게 없었습니다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.”</a:t>
            </a:r>
            <a:endParaRPr lang="ko-KR" altLang="en-US" sz="140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just" fontAlgn="base"/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질문을 던졌던 사람들은 농담으로 생각했을 </a:t>
            </a:r>
            <a:r>
              <a:rPr lang="ko-KR" altLang="en-US" sz="14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테지만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농담만은 아니었다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endParaRPr lang="ko-KR" altLang="en-US" sz="140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just" fontAlgn="base"/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연애편지는 우선 독자가 분명하다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독자의 취향과 성격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수준이 분명하다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단 한 명의 독자만 만족시키면 되는 글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그것이 바로 연애편지다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때로는 상대방의 친구나 부모까지도 겨냥하는 사람들이 있지만 그런 경우는 예외로 하자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).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타깃 독자가 분명하다는 것은 글쓰기에 있어 매우 중요한 요소가 된다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누가 읽을지 모르는 글을 쓰는 것만큼 힘든 일도 없다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endParaRPr lang="ko-KR" altLang="en-US" sz="140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just" fontAlgn="base"/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또한 연애편지는 목적이 분명하다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연애편지는 대체로 ‘읽는 사람의 마음을 </a:t>
            </a:r>
            <a:r>
              <a:rPr lang="ko-KR" altLang="en-US" sz="14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사로잡는다’라는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확실하고 명쾌한 목표를 가지고 있다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목표가 분명해지면 글쓰기는 한결 쉬워진다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작자는 독자의 마음을 사로잡기 위해서 다양한 비유와 인용을 동원하게 되며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그것을 통해 점점 더 자신의 글을 발전시켜 나가게 된다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반대로 목적이 불분명한 글은 쓰는 사람도 괴롭고 읽는 사람도 힘들다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endParaRPr lang="ko-KR" altLang="en-US" sz="140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just" fontAlgn="base"/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마지막으로 연애편지는 작자가 가지고 있는 역량을 총동원하게 만든다는 점에서 좋다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그러니까 연애편지는 대충대충 쓸 수가 없는 글이라는 얘기다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욕망이 너무 강하기 때문에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 욕망이 나로 하여금 아는 것 모두와 가진 재능 모두를 소비하게 만들었던 것이다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사랑에 빠지면 뭔들 못하겠는가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밤을 새워 가며 시집을 뒤지게 만들고 수십 번에 걸쳐 글을 고치게 만든다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연애편지의 이런 특성은 글이 언급하고 있는 대상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즉 화제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話題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사랑한다는 사실에서 비롯되는 것이다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난을 정말로 사랑하는 사람의 글이라면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그의 문재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文才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아무리 박약하다 해도 어쩔 수 없이 전해져 오는 따사로움이 있게 마련이다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개를 싫어하는 사람이 단지 애견협회에서 청탁을 받았다는 이유만으로 개에 관한 글을 쓸 수는 있다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그러나 그런 글로 사람들을 감동시키기는 어렵다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endParaRPr lang="ko-KR" altLang="en-US" sz="140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0028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3. </a:t>
            </a:r>
            <a:r>
              <a:rPr lang="ko-KR" altLang="en-US" sz="3200" dirty="0"/>
              <a:t>논증의 실제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연애편지적 글쓰기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137-139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</a:p>
          <a:p>
            <a:pPr>
              <a:buFont typeface="Wingdings" pitchFamily="2" charset="2"/>
              <a:buChar char="§"/>
            </a:pPr>
            <a:endParaRPr lang="en-US" altLang="ko-KR" sz="2200" dirty="0">
              <a:solidFill>
                <a:srgbClr val="C00000"/>
              </a:solidFill>
              <a:latin typeface="+mn-ea"/>
            </a:endParaRPr>
          </a:p>
          <a:p>
            <a:pPr>
              <a:buFont typeface="Wingdings" pitchFamily="2" charset="2"/>
              <a:buChar char="§"/>
            </a:pPr>
            <a:endParaRPr lang="en-US" altLang="ko-KR" sz="15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997EE-D706-4285-9414-2736500D3E5A}"/>
              </a:ext>
            </a:extLst>
          </p:cNvPr>
          <p:cNvSpPr txBox="1"/>
          <p:nvPr/>
        </p:nvSpPr>
        <p:spPr>
          <a:xfrm>
            <a:off x="539552" y="1719654"/>
            <a:ext cx="8147248" cy="46166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 fontAlgn="base"/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나는 좋은 글을 쓰는 일이 연애편지를 쓰는 일과 결코 다른 것이라고 생각하지 않는다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감동적인 연애편지에 해당하는 덕목들은 고스란히 멋진 글에도 들어맞는다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그러니까 혹시 </a:t>
            </a:r>
            <a:r>
              <a:rPr lang="ko-KR" altLang="en-US" sz="14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지금부터라도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글쓰기를 시작하려는 분들은 </a:t>
            </a:r>
            <a:r>
              <a:rPr lang="ko-KR" altLang="en-US" sz="14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연애편지적인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글쓰기에 대해 한 번쯤 생각해보라고 권한다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endParaRPr lang="ko-KR" altLang="en-US" sz="140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just" fontAlgn="base"/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그러니까 이런 식이 되겠다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우선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독자를 한정한다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연애편지처럼 한 사람이라도 좋고 아니면 가족이나 회사 동료도 좋다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네루도 자기 딸에게 보내는 편지 형식을 빌려 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『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세계사 편력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』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이라는 명저를 완성한 바 있지 않은가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endParaRPr lang="ko-KR" altLang="en-US" sz="140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just" fontAlgn="base"/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두 번째로 글쓰기의 목표를 명확하게 정한다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‘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가족의 역사를 정리한다’ ‘내 인생을 반성한다’ ‘등산의 즐거움을 사람들에게 널리 알린다’ ‘사람들을 울린다’ 등등 무엇이든 좋다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목표 없는 글쓰기처럼 공허한 것은 없다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목표를 드러낼 필요는 없지만 적어도 </a:t>
            </a:r>
            <a:r>
              <a:rPr lang="ko-KR" altLang="en-US" sz="14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글쓴이만큼은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확고한 목표를 가지고 있어야 한다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김구의 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『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백범일지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』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 이순신의 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『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난중일기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』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지금도 읽히는 것은 그들의 글이 독립정신 고취나 방어 임무 완수라는 분명한 목표를 가지고 있었기 때문이다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반면 얼마 전 자살한 한 고위 공직자의 유서가 별다른 감동을 주지 못하는 것은 그 글이 궁지에 처한 자신의 처지를 변명한다는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자기 스스로도 납득 못할 어설픈 목표를 가지고 있었기 때문이다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endParaRPr lang="ko-KR" altLang="en-US" sz="140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just" fontAlgn="base"/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연애편지적 작법의 마지막은 간단하면서도 어렵다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자신이 사랑하는 대상을 택하라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아이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꽃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나무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자전거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오토바이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여배우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뭐라도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좋다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사랑하는 것에 대해서 쓰는 일은 일단 즐겁고 유쾌하다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적어도 싫어하는 것에 대해서 쓰는 </a:t>
            </a:r>
            <a:r>
              <a:rPr lang="ko-KR" altLang="en-US" sz="14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것보다야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얼마나 좋은가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endParaRPr lang="ko-KR" altLang="en-US" sz="140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just" fontAlgn="base"/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이 정도면 연애편지적 글쓰기의 요체는 다 정리된 셈이다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이제는 그저 쓰기만 하면 된다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 가지 빠트릴 뻔했다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연애의 장점은 그 과정만으로도 인간을 성숙시킨다는 것이 아닐까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글쓰기도 그렇다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일단 쓰시라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그러면 삶은 다른 옷을 입고 당신 앞에 나타날 것이다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때로는 따귀를 날려 오는 경우도 있겠지만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그것도 다 성숙의 길이 아니겠는가</a:t>
            </a:r>
            <a:r>
              <a:rPr lang="en-US" altLang="ko-KR" sz="14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algn="r" fontAlgn="base"/>
            <a:r>
              <a:rPr lang="en-US" altLang="ko-KR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김영하</a:t>
            </a:r>
            <a:r>
              <a:rPr lang="en-US" altLang="ko-KR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·</a:t>
            </a:r>
            <a:r>
              <a:rPr lang="ko-KR" altLang="en-US" sz="12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이우일</a:t>
            </a:r>
            <a:r>
              <a:rPr lang="en-US" altLang="ko-KR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『</a:t>
            </a:r>
            <a:r>
              <a:rPr lang="ko-KR" altLang="en-US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김영하</a:t>
            </a:r>
            <a:r>
              <a:rPr lang="en-US" altLang="ko-KR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·</a:t>
            </a:r>
            <a:r>
              <a:rPr lang="ko-KR" altLang="en-US" sz="12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이우일의</a:t>
            </a:r>
            <a:r>
              <a:rPr lang="ko-KR" altLang="en-US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영화 이야기</a:t>
            </a:r>
            <a:r>
              <a:rPr lang="en-US" altLang="ko-KR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』, </a:t>
            </a:r>
            <a:r>
              <a:rPr lang="ko-KR" altLang="en-US" sz="1200" dirty="0" err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마음산착</a:t>
            </a:r>
            <a:r>
              <a:rPr lang="en-US" altLang="ko-KR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2003, 21-23</a:t>
            </a:r>
            <a:r>
              <a:rPr lang="ko-KR" altLang="en-US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쪽</a:t>
            </a:r>
            <a:r>
              <a:rPr lang="en-US" altLang="ko-KR" sz="1200" dirty="0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1200" dirty="0">
              <a:solidFill>
                <a:srgbClr val="00206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0086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3. </a:t>
            </a:r>
            <a:r>
              <a:rPr lang="ko-KR" altLang="en-US" sz="3200" dirty="0"/>
              <a:t>논증의 실제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논증의 창의적 활용</a:t>
            </a:r>
            <a:r>
              <a:rPr lang="en-US" altLang="ko-KR" sz="2400" dirty="0">
                <a:solidFill>
                  <a:srgbClr val="C00000"/>
                </a:solidFill>
                <a:latin typeface="+mn-ea"/>
              </a:rPr>
              <a:t>-</a:t>
            </a:r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유추</a:t>
            </a:r>
            <a:endParaRPr lang="en-US" altLang="ko-KR" sz="2400" dirty="0">
              <a:solidFill>
                <a:srgbClr val="C00000"/>
              </a:solidFill>
              <a:latin typeface="+mn-ea"/>
            </a:endParaRPr>
          </a:p>
          <a:p>
            <a:pPr>
              <a:buFont typeface="Wingdings" pitchFamily="2" charset="2"/>
              <a:buChar char="§"/>
            </a:pPr>
            <a:endParaRPr lang="en-US" altLang="ko-KR" sz="1500" dirty="0">
              <a:solidFill>
                <a:srgbClr val="C00000"/>
              </a:solidFill>
              <a:latin typeface="+mn-ea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김영하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「연애편지적 글쓰기」 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2" algn="just">
              <a:buClr>
                <a:srgbClr val="0070C0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2" algn="just">
              <a:buClr>
                <a:srgbClr val="0070C0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2" algn="just">
              <a:buClr>
                <a:srgbClr val="0070C0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2" algn="just">
              <a:buClr>
                <a:srgbClr val="0070C0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2" algn="just">
              <a:buClr>
                <a:srgbClr val="0070C0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2" algn="just">
              <a:buClr>
                <a:srgbClr val="0070C0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2" algn="just">
              <a:buClr>
                <a:srgbClr val="0070C0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2" algn="just">
              <a:buClr>
                <a:srgbClr val="0070C0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2" algn="just">
              <a:buClr>
                <a:srgbClr val="0070C0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2" algn="just">
              <a:buClr>
                <a:srgbClr val="0070C0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rgbClr val="002060"/>
              </a:solidFill>
              <a:latin typeface="+mn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3E247F4-5E4A-42B4-84D6-26BD8698C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011566"/>
              </p:ext>
            </p:extLst>
          </p:nvPr>
        </p:nvGraphicFramePr>
        <p:xfrm>
          <a:off x="899592" y="2570954"/>
          <a:ext cx="6984776" cy="2442220"/>
        </p:xfrm>
        <a:graphic>
          <a:graphicData uri="http://schemas.openxmlformats.org/drawingml/2006/table">
            <a:tbl>
              <a:tblPr/>
              <a:tblGrid>
                <a:gridCol w="1591681">
                  <a:extLst>
                    <a:ext uri="{9D8B030D-6E8A-4147-A177-3AD203B41FA5}">
                      <a16:colId xmlns:a16="http://schemas.microsoft.com/office/drawing/2014/main" val="3229156600"/>
                    </a:ext>
                  </a:extLst>
                </a:gridCol>
                <a:gridCol w="2554898">
                  <a:extLst>
                    <a:ext uri="{9D8B030D-6E8A-4147-A177-3AD203B41FA5}">
                      <a16:colId xmlns:a16="http://schemas.microsoft.com/office/drawing/2014/main" val="171408589"/>
                    </a:ext>
                  </a:extLst>
                </a:gridCol>
                <a:gridCol w="2838197">
                  <a:extLst>
                    <a:ext uri="{9D8B030D-6E8A-4147-A177-3AD203B41FA5}">
                      <a16:colId xmlns:a16="http://schemas.microsoft.com/office/drawing/2014/main" val="1490966763"/>
                    </a:ext>
                  </a:extLst>
                </a:gridCol>
              </a:tblGrid>
              <a:tr h="4884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20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연애편지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좋은 글을 쓰는 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087910"/>
                  </a:ext>
                </a:extLst>
              </a:tr>
              <a:tr h="4884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독자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</a:rPr>
                        <a:t>단 한 명의 독자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</a:rPr>
                        <a:t>독자를 한정하라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464571"/>
                  </a:ext>
                </a:extLst>
              </a:tr>
              <a:tr h="4884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목적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</a:rPr>
                        <a:t>마음을 사로잡는다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</a:rPr>
                        <a:t>목표를 명확히 정하라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517201"/>
                  </a:ext>
                </a:extLst>
              </a:tr>
              <a:tr h="4884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화제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</a:rPr>
                        <a:t>대상에 대한 사랑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</a:rPr>
                        <a:t>사랑하는 대상을 택하라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968935"/>
                  </a:ext>
                </a:extLst>
              </a:tr>
              <a:tr h="4884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장점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</a:rPr>
                        <a:t>인간을 성숙시킨다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89354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B4C8F1F-BE9F-426E-9FB1-FF4AA42F8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353" y="2571591"/>
            <a:ext cx="734405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694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3. </a:t>
            </a:r>
            <a:r>
              <a:rPr lang="ko-KR" altLang="en-US" sz="3200" dirty="0"/>
              <a:t>논증의 실제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연습문제</a:t>
            </a:r>
            <a:r>
              <a:rPr lang="en-US" altLang="ko-KR" sz="2400" dirty="0">
                <a:solidFill>
                  <a:srgbClr val="C00000"/>
                </a:solidFill>
                <a:latin typeface="+mn-ea"/>
              </a:rPr>
              <a:t>2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139-142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</a:p>
          <a:p>
            <a:pPr>
              <a:buFont typeface="Wingdings" pitchFamily="2" charset="2"/>
              <a:buChar char="§"/>
            </a:pPr>
            <a:endParaRPr lang="en-US" altLang="ko-KR" sz="1500" dirty="0">
              <a:solidFill>
                <a:srgbClr val="C00000"/>
              </a:solidFill>
              <a:latin typeface="+mn-ea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우리의 법은 형법을 위반하는 미성년자들의 행위에 대해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‘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소년법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’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이라는 특별법을 통해 규율하고 있다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범죄를 저지른 만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14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세 이상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19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세 미만의 청소년에 대해서는 형사처벌과 소년보호처분 중 하나를 선택할 수 있다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형사처벌을 할 경우 징역형은 최대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15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년까지만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가능하다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만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14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세 미만은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‘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형사무능력자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’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로 규정하고 있어서 형사처벌을 할 수 없다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대신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10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세 이상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14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세 미만의 소년이 범죄를 저지른 경우 혹은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10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세 이상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19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세 미만이 범죄를 저지를 우려가 있는 경우에 보호처분을 할 수는 있다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altLang="ko-KR" sz="1000" dirty="0">
              <a:solidFill>
                <a:srgbClr val="8A1024"/>
              </a:solidFill>
              <a:latin typeface="+mn-ea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다음은 소년법상 ‘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소년’인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연령의 하향 조정에 대해 찬성하거나 반대하는 근거로 활용할 수 있는 자료들이다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교재에 제시된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&lt;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자료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&gt;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를 바탕으로 소년법상 ‘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소년’인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연령의 상한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만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19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세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)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또는 하한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만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10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세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)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을 낮추는 것에 대한 입장을 정리하여 주장을 구체화한 다음 논증을 구성해 보자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704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1. </a:t>
            </a:r>
            <a:r>
              <a:rPr lang="ko-KR" altLang="en-US" sz="3200" dirty="0"/>
              <a:t>논증의 의미와 가치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/>
          </a:bodyPr>
          <a:lstStyle/>
          <a:p>
            <a:pPr algn="just"/>
            <a:r>
              <a:rPr lang="en-US" altLang="ko-KR" sz="2400" dirty="0">
                <a:solidFill>
                  <a:srgbClr val="C00000"/>
                </a:solidFill>
                <a:latin typeface="+mn-ea"/>
              </a:rPr>
              <a:t>&lt;12</a:t>
            </a:r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인의 성난 사람들</a:t>
            </a:r>
            <a:r>
              <a:rPr lang="en-US" altLang="ko-KR" sz="2400" dirty="0">
                <a:solidFill>
                  <a:srgbClr val="C00000"/>
                </a:solidFill>
                <a:latin typeface="+mn-ea"/>
              </a:rPr>
              <a:t>&gt;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시드니 </a:t>
            </a:r>
            <a:r>
              <a:rPr lang="ko-KR" altLang="en-US" sz="2000" dirty="0" err="1">
                <a:solidFill>
                  <a:srgbClr val="0070C0"/>
                </a:solidFill>
                <a:latin typeface="+mn-ea"/>
              </a:rPr>
              <a:t>루멧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, 1957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년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)</a:t>
            </a:r>
          </a:p>
          <a:p>
            <a:pPr lvl="1" algn="just"/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12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인의 배심원들이 아버지 살해 혐의로 재판을 받고 있는 한 소년에 대해 판결을 내리는 과정을 묘사한 영화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lvl="1" algn="just"/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8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번 배심원은 각 근거에 의문을 제기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근거가 사실이 아님을 증명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유죄를 주장한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11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명을 설득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결국 소년은 무죄 판결을 받음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F162CDE-AF2C-43F5-BE69-B7680A7F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252" y="3140968"/>
            <a:ext cx="6791496" cy="31683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1. </a:t>
            </a:r>
            <a:r>
              <a:rPr lang="ko-KR" altLang="en-US" sz="3200" dirty="0"/>
              <a:t>논증의 의미와 가치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06144"/>
          </a:xfrm>
        </p:spPr>
        <p:txBody>
          <a:bodyPr>
            <a:normAutofit/>
          </a:bodyPr>
          <a:lstStyle/>
          <a:p>
            <a:pPr algn="just"/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영화의 메시지</a:t>
            </a:r>
            <a:endParaRPr lang="en-US" altLang="ko-KR" sz="2400" dirty="0">
              <a:solidFill>
                <a:srgbClr val="C00000"/>
              </a:solidFill>
              <a:latin typeface="+mn-ea"/>
            </a:endParaRPr>
          </a:p>
          <a:p>
            <a:pPr lvl="1" algn="just"/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성급한 결론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개인적 편견과 고정관념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다수의 의견 추종은 합리적 소통을 가로막음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 </a:t>
            </a:r>
          </a:p>
          <a:p>
            <a:pPr lvl="1" algn="just"/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사소한 의문을 무시하지 않고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근거를 객관적으로 검증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하려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노력할 때 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올바른 결론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에 도달할 수 있음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algn="just"/>
            <a:endParaRPr lang="en-US" altLang="ko-KR" sz="1600" dirty="0">
              <a:solidFill>
                <a:srgbClr val="C00000"/>
              </a:solidFill>
              <a:latin typeface="+mn-ea"/>
            </a:endParaRPr>
          </a:p>
          <a:p>
            <a:pPr algn="just"/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설득과 소통의 논리적 수단</a:t>
            </a:r>
            <a:r>
              <a:rPr lang="en-US" altLang="ko-KR" sz="2400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논증</a:t>
            </a:r>
            <a:endParaRPr lang="en-US" altLang="ko-KR" sz="500" dirty="0">
              <a:solidFill>
                <a:srgbClr val="002060"/>
              </a:solidFill>
              <a:latin typeface="+mn-ea"/>
            </a:endParaRPr>
          </a:p>
          <a:p>
            <a:pPr lvl="1" algn="just">
              <a:lnSpc>
                <a:spcPct val="110000"/>
              </a:lnSpc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다수결의 원리가 지배하는 민주주의 사회에서 자신의 주장을 많은 사람들에게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설득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하기 위해서는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객관적이고 타당한 근거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를 갖추어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논증을 구성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하는 것이 필수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>
              <a:lnSpc>
                <a:spcPct val="110000"/>
              </a:lnSpc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다수의 오만과 편견을 바로잡을 수 있는 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합리적 의사소통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의 방법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>
              <a:lnSpc>
                <a:spcPct val="110000"/>
              </a:lnSpc>
            </a:pP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의사소통 </a:t>
            </a:r>
            <a:r>
              <a:rPr lang="ko-KR" altLang="en-US" sz="2000" dirty="0" err="1">
                <a:solidFill>
                  <a:srgbClr val="0000FF"/>
                </a:solidFill>
                <a:latin typeface="+mn-ea"/>
              </a:rPr>
              <a:t>과정으로서의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 논증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lvl="2" algn="just">
              <a:lnSpc>
                <a:spcPct val="110000"/>
              </a:lnSpc>
            </a:pP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내 주장에 대해 독자가 제기할 수 있는 문제를 예측하고 문제에 대한 해답을 채워 나가는 과정을 통해 소통 가능한 논증 구성</a:t>
            </a:r>
          </a:p>
        </p:txBody>
      </p:sp>
    </p:spTree>
    <p:extLst>
      <p:ext uri="{BB962C8B-B14F-4D97-AF65-F5344CB8AC3E}">
        <p14:creationId xmlns:p14="http://schemas.microsoft.com/office/powerpoint/2010/main" val="425809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1. </a:t>
            </a:r>
            <a:r>
              <a:rPr lang="ko-KR" altLang="en-US" sz="3200" dirty="0"/>
              <a:t>논증의 의미와 가치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/>
          </a:bodyPr>
          <a:lstStyle/>
          <a:p>
            <a:pPr algn="just"/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논증이 요구되는 분야</a:t>
            </a:r>
            <a:endParaRPr lang="en-US" altLang="ko-KR" sz="2400" dirty="0">
              <a:solidFill>
                <a:srgbClr val="C00000"/>
              </a:solidFill>
              <a:latin typeface="+mn-ea"/>
            </a:endParaRPr>
          </a:p>
          <a:p>
            <a:pPr lvl="1" algn="just"/>
            <a:endParaRPr lang="en-US" altLang="ko-KR" sz="1000" dirty="0">
              <a:solidFill>
                <a:srgbClr val="002060"/>
              </a:solidFill>
              <a:latin typeface="+mn-ea"/>
            </a:endParaRPr>
          </a:p>
          <a:p>
            <a:pPr lvl="1" algn="just"/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학술적 글쓰기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논문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에세이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보고서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Tx/>
              <a:buChar char="-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조사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연구를 통해 얻어진 결과나 주장을 증명하는 글쓰기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Tx/>
              <a:buChar char="-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새로운 발견을 해도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논리적 과정을 거쳐 증명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하지 못하면 학술적 가치 없음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/>
            <a:endParaRPr lang="en-US" altLang="ko-KR" sz="500" dirty="0">
              <a:solidFill>
                <a:srgbClr val="002060"/>
              </a:solidFill>
              <a:latin typeface="+mn-ea"/>
            </a:endParaRPr>
          </a:p>
          <a:p>
            <a:pPr lvl="1" algn="just"/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논쟁적 말하기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토론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Tx/>
              <a:buChar char="-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갈등을 합리적으로 해결하기 위해서는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객관적이고 타당한 근거를 바탕으로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자신의 의견을 내세우고 타인의 의견을 수용해야 함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638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2</a:t>
            </a:r>
            <a:r>
              <a:rPr lang="en-US" altLang="ko-KR" sz="3200" dirty="0"/>
              <a:t>. </a:t>
            </a:r>
            <a:r>
              <a:rPr lang="ko-KR" altLang="en-US" sz="3200" dirty="0"/>
              <a:t>논증의 기본 구성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근거를 활용한 논증 구성</a:t>
            </a:r>
            <a:endParaRPr lang="en-US" altLang="ko-KR" sz="2400" dirty="0">
              <a:solidFill>
                <a:srgbClr val="C00000"/>
              </a:solidFill>
              <a:latin typeface="+mn-ea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논증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자신의 주장을 뒷받침하는 이유와 근거를 제시하여 상대방을 이성적으로 설득하는 행위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논증의 기본 구조</a:t>
            </a:r>
            <a:endParaRPr lang="en-US" altLang="ko-KR" sz="2000" dirty="0">
              <a:solidFill>
                <a:srgbClr val="C00000"/>
              </a:solidFill>
              <a:latin typeface="+mn-ea"/>
            </a:endParaRPr>
          </a:p>
          <a:p>
            <a:pPr lvl="1" algn="just">
              <a:buFont typeface="Wingdings" pitchFamily="2" charset="2"/>
              <a:buChar char="§"/>
            </a:pP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 typeface="Wingdings" pitchFamily="2" charset="2"/>
              <a:buChar char="§"/>
            </a:pP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 typeface="Wingdings" pitchFamily="2" charset="2"/>
              <a:buChar char="§"/>
            </a:pP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 typeface="Wingdings" pitchFamily="2" charset="2"/>
              <a:buChar char="§"/>
            </a:pP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 typeface="Wingdings" pitchFamily="2" charset="2"/>
              <a:buChar char="§"/>
            </a:pP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 typeface="Wingdings" pitchFamily="2" charset="2"/>
              <a:buChar char="§"/>
            </a:pP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>
              <a:buClr>
                <a:srgbClr val="0070C0"/>
              </a:buClr>
              <a:buFont typeface="Wingdings" pitchFamily="2" charset="2"/>
              <a:buChar char="§"/>
            </a:pP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lvl="1" algn="just">
              <a:buClr>
                <a:srgbClr val="0070C0"/>
              </a:buClr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8A1024"/>
                </a:solidFill>
                <a:latin typeface="+mn-ea"/>
              </a:rPr>
              <a:t>이유</a:t>
            </a:r>
            <a:r>
              <a:rPr lang="en-US" altLang="ko-KR" sz="2000" dirty="0">
                <a:solidFill>
                  <a:srgbClr val="8A1024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주장을 뒷받침하는 진술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(=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하위주장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 lvl="1" algn="just">
              <a:buClr>
                <a:srgbClr val="0070C0"/>
              </a:buClr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8A1024"/>
                </a:solidFill>
                <a:latin typeface="+mn-ea"/>
              </a:rPr>
              <a:t>근거</a:t>
            </a:r>
            <a:r>
              <a:rPr lang="en-US" altLang="ko-KR" sz="2000" dirty="0">
                <a:solidFill>
                  <a:srgbClr val="8A1024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논문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통계 자료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소견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사례 등 사실적 토대가 되는 것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 typeface="Wingdings" pitchFamily="2" charset="2"/>
              <a:buChar char="§"/>
            </a:pP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 typeface="Wingdings" pitchFamily="2" charset="2"/>
              <a:buChar char="§"/>
            </a:pPr>
            <a:endParaRPr lang="en-US" altLang="ko-KR" sz="2000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16A3CD-8F13-466E-8AC5-EC14975EB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924944"/>
            <a:ext cx="3816424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2</a:t>
            </a:r>
            <a:r>
              <a:rPr lang="en-US" altLang="ko-KR" sz="3200" dirty="0"/>
              <a:t>. </a:t>
            </a:r>
            <a:r>
              <a:rPr lang="ko-KR" altLang="en-US" sz="3200" dirty="0"/>
              <a:t>논증의 기본 구성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근거를 활용한 논증 구성의 예시</a:t>
            </a:r>
            <a:endParaRPr lang="en-US" altLang="ko-KR" sz="2400" dirty="0">
              <a:solidFill>
                <a:srgbClr val="C00000"/>
              </a:solidFill>
              <a:latin typeface="+mn-ea"/>
            </a:endParaRPr>
          </a:p>
          <a:p>
            <a:pPr>
              <a:buFont typeface="Wingdings" pitchFamily="2" charset="2"/>
              <a:buChar char="§"/>
            </a:pPr>
            <a:endParaRPr lang="en-US" altLang="ko-KR" sz="1600" dirty="0">
              <a:solidFill>
                <a:srgbClr val="C00000"/>
              </a:solidFill>
              <a:latin typeface="+mn-ea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2000" dirty="0" err="1">
                <a:solidFill>
                  <a:srgbClr val="C00000"/>
                </a:solidFill>
                <a:latin typeface="+mn-ea"/>
              </a:rPr>
              <a:t>ㄱ</a:t>
            </a: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)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양심적 병역 거부자들을 위한 대체 복무제를 도입해도 국방력 저하의 문제가 없으므로 </a:t>
            </a: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ㄴ</a:t>
            </a: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)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양심적 병역 거부자에 대한 대체 복무제를 도입해야 한다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2000" dirty="0" err="1">
                <a:solidFill>
                  <a:srgbClr val="C00000"/>
                </a:solidFill>
                <a:latin typeface="+mn-ea"/>
              </a:rPr>
              <a:t>ㄷ</a:t>
            </a: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)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2016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년 국방백서에 의하면 우리나라의 병력은 대략 육군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49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만 명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해군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해병대 포함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) 7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만 명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공군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6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만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5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천 명으로 총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62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만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5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천 명에 이르는 한편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병무청 통계에 의할 때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2016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년 병역 판정 검사를 받은 인원은 총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34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만 명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현역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28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만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1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천 명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보충역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4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만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3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천 명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전시근로역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8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천 명 등으로 판정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)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에 달한다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이에 비하여 우리나라의 양심적 병역 거부자는 연평균 약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600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명 내외일 뿐이므로 병역 자원이나 전투력의 감소를 논할 정도로 의미 있는 규모는 아니다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–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헌재 결정문 중 일부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0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논증 구성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이유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-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주장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-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근거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lvl="1" algn="just"/>
            <a:endParaRPr lang="en-US" altLang="ko-KR" sz="2000" dirty="0">
              <a:latin typeface="+mn-ea"/>
            </a:endParaRPr>
          </a:p>
          <a:p>
            <a:pPr lvl="1" algn="just">
              <a:buFont typeface="Wingdings" pitchFamily="2" charset="2"/>
              <a:buChar char="§"/>
            </a:pP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 typeface="Wingdings" pitchFamily="2" charset="2"/>
              <a:buChar char="§"/>
            </a:pPr>
            <a:endParaRPr lang="en-US" altLang="ko-KR" sz="20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0880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2</a:t>
            </a:r>
            <a:r>
              <a:rPr lang="en-US" altLang="ko-KR" sz="3200" dirty="0"/>
              <a:t>. </a:t>
            </a:r>
            <a:r>
              <a:rPr lang="ko-KR" altLang="en-US" sz="3200" dirty="0"/>
              <a:t>논증의 기본 구성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기본 구조의 확장</a:t>
            </a:r>
            <a:r>
              <a:rPr lang="en-US" altLang="ko-KR" sz="2400" dirty="0">
                <a:solidFill>
                  <a:srgbClr val="C00000"/>
                </a:solidFill>
                <a:latin typeface="+mn-ea"/>
              </a:rPr>
              <a:t>: </a:t>
            </a:r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반론 수용과 반박</a:t>
            </a:r>
            <a:endParaRPr lang="en-US" altLang="ko-KR" sz="2400" dirty="0">
              <a:solidFill>
                <a:srgbClr val="C00000"/>
              </a:solidFill>
              <a:latin typeface="+mn-ea"/>
            </a:endParaRPr>
          </a:p>
          <a:p>
            <a:pPr>
              <a:buFont typeface="Wingdings" pitchFamily="2" charset="2"/>
              <a:buChar char="§"/>
            </a:pPr>
            <a:endParaRPr lang="en-US" altLang="ko-KR" sz="1600" dirty="0">
              <a:solidFill>
                <a:srgbClr val="C00000"/>
              </a:solidFill>
              <a:latin typeface="+mn-ea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2000" dirty="0" err="1">
                <a:solidFill>
                  <a:srgbClr val="C00000"/>
                </a:solidFill>
                <a:latin typeface="+mn-ea"/>
              </a:rPr>
              <a:t>ㄱ</a:t>
            </a: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)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물론 대체 복무제가 도입됨으로써 처벌 및 그에 따른 불이익이 두려워 그동안 자신의 양심상의 확신을 외부로 드러내지 못했던 사람들이 대체 복무를 신청하여 종전보다 양심적 병역 거부자가 늘어날 수는 있을 것이다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ㄴ</a:t>
            </a: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)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그러나 공정하고 객관적인 심사 절차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현역 복무와 대체 복무 사이의 형평성 확보 등을 통하여 진정한 양심적 병역 거부자와 이를 가장한 병역 기피자를 제대로 가려낸다면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양심적 병역 거부자의 숫자가 지금보다 다소 늘어나더라도 우리의 국방력에 영향을 미칠 수준에 이를 것이라고 보기는 어렵다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–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헌재 결정문 중 일부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 typeface="Wingdings" pitchFamily="2" charset="2"/>
              <a:buChar char="§"/>
            </a:pPr>
            <a:endParaRPr lang="en-US" altLang="ko-KR" sz="10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논증 구성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: (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이유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-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주장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-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근거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)-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반론 수용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-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반박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 typeface="Wingdings" pitchFamily="2" charset="2"/>
              <a:buChar char="§"/>
            </a:pP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 typeface="Wingdings" pitchFamily="2" charset="2"/>
              <a:buChar char="§"/>
            </a:pPr>
            <a:endParaRPr lang="en-US" altLang="ko-KR" sz="20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9785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2</a:t>
            </a:r>
            <a:r>
              <a:rPr lang="en-US" altLang="ko-KR" sz="3200" dirty="0"/>
              <a:t>. </a:t>
            </a:r>
            <a:r>
              <a:rPr lang="ko-KR" altLang="en-US" sz="3200" dirty="0"/>
              <a:t>논증의 기본 구성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전제를 활용한 논증 구성</a:t>
            </a:r>
            <a:endParaRPr lang="en-US" altLang="ko-KR" sz="2400" dirty="0">
              <a:solidFill>
                <a:srgbClr val="C00000"/>
              </a:solidFill>
              <a:latin typeface="+mn-ea"/>
            </a:endParaRPr>
          </a:p>
          <a:p>
            <a:pPr lvl="1" algn="just">
              <a:buFont typeface="Wingdings" pitchFamily="2" charset="2"/>
              <a:buChar char="§"/>
            </a:pPr>
            <a:endParaRPr lang="en-US" altLang="ko-KR" sz="1000" dirty="0">
              <a:solidFill>
                <a:srgbClr val="0000FF"/>
              </a:solidFill>
              <a:latin typeface="+mn-ea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전제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주장과 이유를 이어주는 보편적인 원칙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보편적 원칙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믿음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가치 등이 전제가 될 수 있음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전제는 어떤 견해에 대해 정당성을 부여해 주는 근거 역할을 함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 typeface="Wingdings" pitchFamily="2" charset="2"/>
              <a:buChar char="§"/>
            </a:pPr>
            <a:endParaRPr lang="en-US" altLang="ko-KR" sz="1000" dirty="0">
              <a:solidFill>
                <a:srgbClr val="002060"/>
              </a:solidFill>
              <a:latin typeface="+mn-ea"/>
            </a:endParaRPr>
          </a:p>
          <a:p>
            <a:pPr lvl="1"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800" dirty="0" err="1">
                <a:solidFill>
                  <a:srgbClr val="C00000"/>
                </a:solidFill>
                <a:latin typeface="+mn-ea"/>
              </a:rPr>
              <a:t>ㄱ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)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선택의 자유는 소중하다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. 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그러나 한쪽의 선택이 다른 쪽에게 불편감이나 생명의 위협을 초래한다면 그 선택은 제한적으로 이뤄져야 한다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. 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그것이 자유민주주의 원칙이다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.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ㄴ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)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학내 음주를 선택할 권리가 있는 것처럼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그로 인한 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위협으로부터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안전하고자 하는 권리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그리고 건강과 생명을 지키려는 선택 역시 존중되어야 한다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800" dirty="0" err="1">
                <a:solidFill>
                  <a:srgbClr val="C00000"/>
                </a:solidFill>
                <a:latin typeface="+mn-ea"/>
              </a:rPr>
              <a:t>ㄷ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)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그러므로 이 논쟁의 핵심은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‘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선택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’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에 있다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캠퍼스에서 음주를 금지하는 것은 안전하고 행복한 사회를 함께 만들어 가는 하나의 과정이다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</a:p>
          <a:p>
            <a:pPr lvl="1" algn="just">
              <a:buFont typeface="Wingdings" pitchFamily="2" charset="2"/>
              <a:buChar char="§"/>
            </a:pPr>
            <a:endParaRPr lang="en-US" altLang="ko-KR" sz="10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논증 구성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전제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-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이유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-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주장</a:t>
            </a:r>
            <a:endParaRPr lang="en-US" altLang="ko-KR" sz="10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 typeface="Wingdings" pitchFamily="2" charset="2"/>
              <a:buChar char="§"/>
            </a:pPr>
            <a:endParaRPr lang="en-US" altLang="ko-KR" sz="20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6729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3625</TotalTime>
  <Words>3115</Words>
  <Application>Microsoft Office PowerPoint</Application>
  <PresentationFormat>화면 슬라이드 쇼(4:3)</PresentationFormat>
  <Paragraphs>264</Paragraphs>
  <Slides>24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돋움</vt:lpstr>
      <vt:lpstr>맑은 고딕</vt:lpstr>
      <vt:lpstr>함초롬바탕</vt:lpstr>
      <vt:lpstr>Bookman Old Style</vt:lpstr>
      <vt:lpstr>Gill Sans MT</vt:lpstr>
      <vt:lpstr>Wingdings</vt:lpstr>
      <vt:lpstr>Wingdings 3</vt:lpstr>
      <vt:lpstr>원본</vt:lpstr>
      <vt:lpstr>논리적 읽기와 쓰기</vt:lpstr>
      <vt:lpstr>목 차</vt:lpstr>
      <vt:lpstr>1. 논증의 의미와 가치</vt:lpstr>
      <vt:lpstr>1. 논증의 의미와 가치</vt:lpstr>
      <vt:lpstr>1. 논증의 의미와 가치</vt:lpstr>
      <vt:lpstr>2. 논증의 기본 구성</vt:lpstr>
      <vt:lpstr>2. 논증의 기본 구성</vt:lpstr>
      <vt:lpstr>2. 논증의 기본 구성</vt:lpstr>
      <vt:lpstr>2. 논증의 기본 구성</vt:lpstr>
      <vt:lpstr>2. 논증의 기본 구성</vt:lpstr>
      <vt:lpstr>2. 논증의 기본 구성</vt:lpstr>
      <vt:lpstr>2. 논증의 기본 구성</vt:lpstr>
      <vt:lpstr>2. 논증의 기본 구성</vt:lpstr>
      <vt:lpstr>2. 논증의 기본 구성</vt:lpstr>
      <vt:lpstr>3. 논증의 실제</vt:lpstr>
      <vt:lpstr>3. 논증의 실제</vt:lpstr>
      <vt:lpstr>3. 논증의 실제</vt:lpstr>
      <vt:lpstr>3. 논증의 실제</vt:lpstr>
      <vt:lpstr>3. 논증의 실제</vt:lpstr>
      <vt:lpstr>3. 논증의 실제</vt:lpstr>
      <vt:lpstr>3. 논증의 실제</vt:lpstr>
      <vt:lpstr>3. 논증의 실제</vt:lpstr>
      <vt:lpstr>3. 논증의 실제</vt:lpstr>
      <vt:lpstr>3. 논증의 실제</vt:lpstr>
    </vt:vector>
  </TitlesOfParts>
  <Company>FONS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읽기와 쓰기의 연계(1)-논리적으로 표현하기</dc:title>
  <dc:creator>DKU</dc:creator>
  <cp:lastModifiedBy>DKU</cp:lastModifiedBy>
  <cp:revision>407</cp:revision>
  <dcterms:created xsi:type="dcterms:W3CDTF">2013-02-26T00:12:13Z</dcterms:created>
  <dcterms:modified xsi:type="dcterms:W3CDTF">2020-10-07T13:17:15Z</dcterms:modified>
</cp:coreProperties>
</file>