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346" r:id="rId3"/>
    <p:sldId id="400" r:id="rId4"/>
    <p:sldId id="405" r:id="rId5"/>
    <p:sldId id="312" r:id="rId6"/>
    <p:sldId id="313" r:id="rId7"/>
    <p:sldId id="335" r:id="rId8"/>
    <p:sldId id="336" r:id="rId9"/>
    <p:sldId id="337" r:id="rId10"/>
    <p:sldId id="341" r:id="rId11"/>
    <p:sldId id="338" r:id="rId12"/>
    <p:sldId id="339" r:id="rId13"/>
    <p:sldId id="342" r:id="rId14"/>
    <p:sldId id="340" r:id="rId15"/>
    <p:sldId id="343" r:id="rId16"/>
    <p:sldId id="406" r:id="rId17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A1024"/>
    <a:srgbClr val="006600"/>
    <a:srgbClr val="008000"/>
    <a:srgbClr val="0066FF"/>
    <a:srgbClr val="0033CC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FA26-5C0D-4ABD-BD92-169F41CC8CB8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1DF29-E786-4346-9EC2-E260BC6996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6E9AC1-1B5F-45F3-9DDE-BE34E95342B0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6E9AC1-1B5F-45F3-9DDE-BE34E95342B0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05064"/>
            <a:ext cx="7416824" cy="934394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+mn-ea"/>
                <a:ea typeface="+mn-ea"/>
              </a:rPr>
              <a:t>대학글쓰기</a:t>
            </a:r>
            <a:r>
              <a:rPr lang="ko-KR" altLang="en-US" b="1" dirty="0">
                <a:latin typeface="+mn-ea"/>
                <a:ea typeface="+mn-ea"/>
              </a:rPr>
              <a:t> 강의 안내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57192"/>
            <a:ext cx="6858000" cy="500658"/>
          </a:xfrm>
        </p:spPr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담당교수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 err="1">
                <a:latin typeface="+mn-ea"/>
                <a:ea typeface="+mn-ea"/>
              </a:rPr>
              <a:t>김정녀</a:t>
            </a:r>
            <a:r>
              <a:rPr lang="en-US" altLang="ko-KR" b="1" dirty="0">
                <a:latin typeface="+mn-ea"/>
                <a:ea typeface="+mn-ea"/>
              </a:rPr>
              <a:t>(kjnblue@dankook.ac.kr)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sz="3200" dirty="0"/>
              <a:t>. </a:t>
            </a:r>
            <a:r>
              <a:rPr lang="ko-KR" altLang="en-US" sz="3200" dirty="0"/>
              <a:t>교과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endParaRPr lang="en-US" altLang="ko-KR" sz="2200" u="sng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단계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(1~3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주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):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대학글쓰기의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특징 이해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-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학문적 의사소통</a:t>
            </a:r>
            <a:endParaRPr lang="en-US" altLang="ko-KR" sz="2400" b="1" dirty="0">
              <a:solidFill>
                <a:srgbClr val="0070C0"/>
              </a:solidFill>
              <a:latin typeface="+mn-ea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2200" dirty="0" err="1">
                <a:latin typeface="+mn-ea"/>
              </a:rPr>
              <a:t>대학글쓰기의</a:t>
            </a:r>
            <a:r>
              <a:rPr lang="ko-KR" altLang="en-US" sz="2200" dirty="0">
                <a:latin typeface="+mn-ea"/>
              </a:rPr>
              <a:t> 전제들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글쓰기의 과정과 방법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학술적 글쓰기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논문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학술에세이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의 특징 등을 살펴보면서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글쓰기가 최소한의 규칙을 지녀야 하는 사회적 의사소통 행위임을 생각해보는 시간을 가질 것이다</a:t>
            </a:r>
            <a:r>
              <a:rPr lang="en-US" altLang="ko-KR" sz="2200" dirty="0">
                <a:latin typeface="+mn-ea"/>
              </a:rPr>
              <a:t>.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단계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(4~6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주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):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분석적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비판적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논리적 읽기와 쓰기 실습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2200" dirty="0">
                <a:latin typeface="+mn-ea"/>
              </a:rPr>
              <a:t>분석적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비판적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논리적 사고를 바탕으로 글을 읽고 쓰는 실습을 할 것이다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정보 </a:t>
            </a:r>
            <a:r>
              <a:rPr lang="ko-KR" altLang="en-US" sz="2200" dirty="0" err="1">
                <a:latin typeface="+mn-ea"/>
              </a:rPr>
              <a:t>습득으로서의</a:t>
            </a:r>
            <a:r>
              <a:rPr lang="ko-KR" altLang="en-US" sz="2200" dirty="0">
                <a:latin typeface="+mn-ea"/>
              </a:rPr>
              <a:t> 읽기 외에도 저자의 관점과 주장을 이해하고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제대로 소통하기 위해서는 분석적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비판적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논리적으로 읽고 쓸 수 있어야 한다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3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단계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(8~12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주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):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학술적 담화 활동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-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발표와 토론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</a:pPr>
            <a:r>
              <a:rPr lang="ko-KR" altLang="en-US" sz="2200" dirty="0">
                <a:latin typeface="+mn-ea"/>
              </a:rPr>
              <a:t>이 수업의 궁극적인 목표는 학술적 글쓰기에 대한 개념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요건을 아는 데 있는 것이 아니라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발표하고 토론하는 과정을 통해 실제 학술적인 글이 어떤 방식으로 소통되는지를 체험하는 데 있다</a:t>
            </a:r>
            <a:r>
              <a:rPr lang="en-US" altLang="ko-KR" sz="2200" dirty="0">
                <a:latin typeface="+mn-ea"/>
              </a:rPr>
              <a:t>. </a:t>
            </a:r>
            <a:endParaRPr lang="en-US" altLang="ko-KR" sz="2200" u="sng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13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6</a:t>
            </a:r>
            <a:r>
              <a:rPr lang="en-US" altLang="ko-KR" sz="3200" dirty="0"/>
              <a:t>. </a:t>
            </a:r>
            <a:r>
              <a:rPr lang="ko-KR" altLang="en-US" sz="3200" dirty="0"/>
              <a:t>과제 및 활동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1.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글쓰기 실습 및 연습문제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(30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점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강의 내용 이해를 위한 글쓰기 실습 및 연습문제 풀이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발표와 토론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(20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점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10000"/>
              </a:lnSpc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조별 발표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주제별 문제를 분석하고 구체화하여 문제의 해결 방안 등을 발표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(10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점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개별 토론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발표에 대해 토론을 맡은 조의 학생들이 개별적으로 토론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(5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점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수업 시간 토론 참여도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(5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점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발표 토론 평가서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2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회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(10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점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9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3.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기말 과제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(10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점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)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 fontAlgn="base">
              <a:lnSpc>
                <a:spcPct val="110000"/>
              </a:lnSpc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발표와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토론’으로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진행되는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1-10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조 주제 중 하나 선택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lvl="1" algn="just" fontAlgn="base">
              <a:lnSpc>
                <a:spcPct val="110000"/>
              </a:lnSpc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주제 선택의 방법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자신이 발표를 맡지 않은 주제를 선택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발표 내용과 무관하게 주제를 나름대로 재해석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독창적인 글을 써서 제출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312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7. </a:t>
            </a:r>
            <a:r>
              <a:rPr lang="ko-KR" altLang="en-US" sz="3200" dirty="0"/>
              <a:t>교재 및 참고도서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endParaRPr lang="en-US" altLang="ko-KR" sz="2400" u="sng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1.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교재</a:t>
            </a:r>
            <a:endParaRPr lang="en-US" altLang="ko-KR" sz="2400" b="1" dirty="0">
              <a:solidFill>
                <a:srgbClr val="0070C0"/>
              </a:solidFill>
              <a:latin typeface="+mn-ea"/>
            </a:endParaRPr>
          </a:p>
          <a:p>
            <a:pPr marL="0" indent="0" fontAlgn="base" latinLnBrk="0">
              <a:buNone/>
            </a:pPr>
            <a:r>
              <a:rPr lang="ko-KR" altLang="en-US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2200" u="sng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대학글쓰기</a:t>
            </a:r>
            <a:r>
              <a:rPr lang="ko-KR" altLang="en-US" sz="22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편찬위원회 편</a:t>
            </a:r>
            <a:r>
              <a:rPr lang="en-US" altLang="ko-KR" sz="22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2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󰡔</a:t>
            </a:r>
            <a:r>
              <a:rPr lang="ko-KR" altLang="en-US" sz="2200" u="sng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대학글쓰기</a:t>
            </a:r>
            <a:r>
              <a:rPr lang="ko-KR" altLang="en-US" sz="22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󰡕</a:t>
            </a:r>
            <a:r>
              <a:rPr lang="en-US" altLang="ko-KR" sz="22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200" u="sng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노스보스</a:t>
            </a:r>
            <a:r>
              <a:rPr lang="en-US" altLang="ko-KR" sz="22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2020</a:t>
            </a:r>
            <a:endParaRPr lang="ko-KR" altLang="en-US" sz="2200" u="sng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algn="just">
              <a:buNone/>
            </a:pPr>
            <a:endParaRPr lang="en-US" altLang="ko-KR" sz="2400" b="1" dirty="0">
              <a:solidFill>
                <a:srgbClr val="0070C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참고도서</a:t>
            </a:r>
            <a:endParaRPr lang="en-US" altLang="ko-KR" sz="2400" b="1" dirty="0">
              <a:solidFill>
                <a:srgbClr val="0070C0"/>
              </a:solidFill>
              <a:latin typeface="+mn-ea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정희모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이재성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󰡔글쓰기의 전략󰡕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들녘</a:t>
            </a:r>
          </a:p>
          <a:p>
            <a:pPr marL="0" indent="0" fontAlgn="base">
              <a:buNone/>
            </a:pP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피터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엘보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김우열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역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󰡔힘 있는 글쓰기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옥스퍼드 대학 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33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스테디셀러󰡕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토트</a:t>
            </a:r>
            <a:endParaRPr lang="ko-KR" altLang="en-US" sz="19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송숙희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󰡔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150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하버드 글쓰기 비법󰡕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유노북스</a:t>
            </a:r>
            <a:endParaRPr lang="ko-KR" altLang="en-US" sz="19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조셉 윌리엄스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그레고리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콜럼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저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윤영삼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역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󰡔논증의 탄생󰡕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홍문관</a:t>
            </a:r>
          </a:p>
          <a:p>
            <a:pPr marL="0" indent="0" fontAlgn="base">
              <a:buNone/>
            </a:pP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채석용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󰡔논증하는 글쓰기의 기술󰡕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소울메이트</a:t>
            </a:r>
            <a:endParaRPr lang="ko-KR" altLang="en-US" sz="19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로버트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루트번스타인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미셀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루트번스타인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저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박종성 역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󰡔생각의 탄생󰡕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에코의서재</a:t>
            </a:r>
            <a:endParaRPr lang="ko-KR" altLang="en-US" sz="19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강명구 외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󰡔과학기술 글쓰기󰡕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서울대학교출판부</a:t>
            </a:r>
          </a:p>
          <a:p>
            <a:pPr marL="0" indent="0" fontAlgn="base">
              <a:buNone/>
            </a:pP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신형기 외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󰡔모든 사람을 위한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과학글쓰기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󰡕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사이언스북스</a:t>
            </a:r>
            <a:endParaRPr lang="ko-KR" altLang="en-US" sz="19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움베르크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에코 저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김운찬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역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󰡔논문 잘 쓰는 방법󰡕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열린책들</a:t>
            </a:r>
            <a:endParaRPr lang="ko-KR" altLang="en-US" sz="19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사와다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아키오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저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이명실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역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󰡔논문과 리포트 잘 끄는 법󰡕</a:t>
            </a:r>
            <a:r>
              <a:rPr lang="en-US" altLang="ko-KR" sz="19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들린아침</a:t>
            </a:r>
            <a:endParaRPr lang="ko-KR" altLang="en-US" sz="19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75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수강생 유의사항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2200" u="sng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수업 시간 중 실습은 교재를 바탕으로 진행되므로 교재 반드시 지참</a:t>
            </a:r>
            <a:endParaRPr lang="en-US" altLang="ko-KR" sz="2000" u="sng" dirty="0">
              <a:solidFill>
                <a:srgbClr val="0000FF"/>
              </a:solidFill>
              <a:latin typeface="+mn-ea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과제 및 활동과 관련한 자세한 안내는 수업 중에 하겠지만 기본적인 사항은 이러닝 공지사항을 확인 바람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과제 및 발표문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토론문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등을 기한 내에 제출하지 못했을 때에는 기간에 비례하여 감점함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표절은 절대 금지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글쓰기 과제는 표절 검사 시스템을 활용하여 검토 후 제출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교수의 요구 시 검사 결과서를 첨부하여 제출할 것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교과 목표를 달성할 수 있도록 수강생은 수업과 조별 활동에 적극적으로 참여하여야 함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과제 및 조별 활동과 관련하여 교수의 도움이 필요할 때는 언제든 이메일로 상담을 요청하길 바람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10000"/>
              </a:lnSpc>
            </a:pPr>
            <a:endParaRPr lang="ko-KR" altLang="en-US" sz="1800" dirty="0"/>
          </a:p>
          <a:p>
            <a:pPr algn="just">
              <a:lnSpc>
                <a:spcPct val="110000"/>
              </a:lnSpc>
            </a:pP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762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err="1"/>
              <a:t>교수자</a:t>
            </a:r>
            <a:r>
              <a:rPr lang="ko-KR" altLang="en-US" sz="3200" dirty="0"/>
              <a:t> 정보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9BCA01-6EF3-4245-9CFE-578F9BED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E6F165C-DEA8-4F86-8F67-C72A9C22FD34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606388" y="1700808"/>
          <a:ext cx="7931224" cy="3420043"/>
        </p:xfrm>
        <a:graphic>
          <a:graphicData uri="http://schemas.openxmlformats.org/drawingml/2006/table">
            <a:tbl>
              <a:tblPr/>
              <a:tblGrid>
                <a:gridCol w="1733364">
                  <a:extLst>
                    <a:ext uri="{9D8B030D-6E8A-4147-A177-3AD203B41FA5}">
                      <a16:colId xmlns:a16="http://schemas.microsoft.com/office/drawing/2014/main" val="427195872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270806284"/>
                    </a:ext>
                  </a:extLst>
                </a:gridCol>
                <a:gridCol w="1410135">
                  <a:extLst>
                    <a:ext uri="{9D8B030D-6E8A-4147-A177-3AD203B41FA5}">
                      <a16:colId xmlns:a16="http://schemas.microsoft.com/office/drawing/2014/main" val="276562372"/>
                    </a:ext>
                  </a:extLst>
                </a:gridCol>
                <a:gridCol w="2195437">
                  <a:extLst>
                    <a:ext uri="{9D8B030D-6E8A-4147-A177-3AD203B41FA5}">
                      <a16:colId xmlns:a16="http://schemas.microsoft.com/office/drawing/2014/main" val="420567497"/>
                    </a:ext>
                  </a:extLst>
                </a:gridCol>
              </a:tblGrid>
              <a:tr h="61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교과목명</a:t>
                      </a:r>
                      <a:endParaRPr lang="ko-KR" altLang="en-US" sz="1500" kern="0" spc="0" dirty="0"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대학글쓰기</a:t>
                      </a:r>
                      <a:endParaRPr lang="ko-KR" altLang="en-US" sz="1800" kern="0" spc="0" dirty="0"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주관대학</a:t>
                      </a:r>
                      <a:endParaRPr lang="ko-KR" altLang="en-US" sz="1500" kern="0" spc="0" dirty="0"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자유교양대학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034318"/>
                  </a:ext>
                </a:extLst>
              </a:tr>
              <a:tr h="6191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주당 시간</a:t>
                      </a:r>
                      <a:r>
                        <a:rPr lang="en-US" altLang="ko-KR" sz="1500" b="1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b="1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학점</a:t>
                      </a:r>
                      <a:endParaRPr lang="ko-KR" altLang="en-US" sz="1500" kern="0" spc="0" dirty="0"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3/3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담당교수</a:t>
                      </a:r>
                      <a:endParaRPr lang="ko-KR" altLang="en-US" sz="1500" kern="0" spc="0"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김정녀</a:t>
                      </a:r>
                      <a:endParaRPr lang="ko-KR" altLang="en-US" sz="1800" kern="0" spc="0" dirty="0"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874119"/>
                  </a:ext>
                </a:extLst>
              </a:tr>
              <a:tr h="925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강의 시간</a:t>
                      </a:r>
                      <a:endParaRPr lang="ko-KR" altLang="en-US" sz="1500" kern="0" spc="0" dirty="0"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분반별</a:t>
                      </a:r>
                      <a:r>
                        <a:rPr lang="ko-KR" altLang="en-US" sz="15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 수업 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연구실</a:t>
                      </a:r>
                      <a:endParaRPr lang="ko-KR" altLang="en-US" sz="1500" kern="0" spc="0"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미디어센터 </a:t>
                      </a:r>
                      <a:r>
                        <a:rPr lang="en-US" altLang="ko-KR" sz="15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318</a:t>
                      </a:r>
                      <a:r>
                        <a:rPr lang="ko-KR" altLang="en-US" sz="15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48342"/>
                  </a:ext>
                </a:extLst>
              </a:tr>
              <a:tr h="12598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500" kern="0" spc="0" dirty="0"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kjnblue@dankook.ac.kr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1500" kern="0" spc="0" dirty="0"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031-8005-3877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966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51A128B-42B9-4FD2-BB76-7D1D3FC5B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4" y="38832"/>
            <a:ext cx="9115135" cy="41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9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질의 </a:t>
            </a:r>
            <a:r>
              <a:rPr lang="ko-KR" altLang="en-US" sz="3200" dirty="0"/>
              <a:t>및 응답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2200" u="sng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10000"/>
              </a:lnSpc>
            </a:pP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주 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sz="2200" dirty="0" err="1">
                <a:solidFill>
                  <a:srgbClr val="0070C0"/>
                </a:solidFill>
                <a:latin typeface="+mn-ea"/>
              </a:rPr>
              <a:t>회차</a:t>
            </a:r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 강의 질문</a:t>
            </a:r>
            <a:endParaRPr lang="en-US" altLang="ko-KR" sz="2200" dirty="0">
              <a:solidFill>
                <a:srgbClr val="0070C0"/>
              </a:solidFill>
              <a:latin typeface="+mn-ea"/>
            </a:endParaRPr>
          </a:p>
          <a:p>
            <a:pPr marL="274320" lvl="1" indent="0" algn="just">
              <a:lnSpc>
                <a:spcPct val="110000"/>
              </a:lnSpc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대학글쓰기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&gt;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교과목의 강의 진행과 관련하여 궁금한 사항이 있으면 질문을 받도록 하겠습니다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algn="just">
              <a:lnSpc>
                <a:spcPct val="110000"/>
              </a:lnSpc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10000"/>
              </a:lnSpc>
            </a:pPr>
            <a:endParaRPr lang="ko-KR" altLang="en-US" sz="1800" dirty="0"/>
          </a:p>
          <a:p>
            <a:pPr algn="just">
              <a:lnSpc>
                <a:spcPct val="110000"/>
              </a:lnSpc>
            </a:pP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997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다음 강의 안내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2200" u="sng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10000"/>
              </a:lnSpc>
            </a:pP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주 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2200" dirty="0" err="1">
                <a:solidFill>
                  <a:srgbClr val="0070C0"/>
                </a:solidFill>
                <a:latin typeface="+mn-ea"/>
              </a:rPr>
              <a:t>회차</a:t>
            </a:r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 강의 안내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200" dirty="0" err="1">
                <a:solidFill>
                  <a:srgbClr val="0070C0"/>
                </a:solidFill>
                <a:latin typeface="+mn-ea"/>
              </a:rPr>
              <a:t>대학글쓰기의</a:t>
            </a:r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 전제들</a:t>
            </a:r>
            <a:endParaRPr lang="en-US" altLang="ko-KR" sz="22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준비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『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대학글쓰기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』, pp.15~31.</a:t>
            </a:r>
          </a:p>
          <a:p>
            <a:pPr lvl="1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교재의 해당 부분을 미리 읽고 강의에 참여 바람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10000"/>
              </a:lnSpc>
              <a:buFontTx/>
              <a:buChar char="-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10000"/>
              </a:lnSpc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10000"/>
              </a:lnSpc>
            </a:pPr>
            <a:endParaRPr lang="ko-KR" altLang="en-US" sz="1800" dirty="0"/>
          </a:p>
          <a:p>
            <a:pPr algn="just">
              <a:lnSpc>
                <a:spcPct val="110000"/>
              </a:lnSpc>
            </a:pP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51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목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z="2400" dirty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0033CC"/>
                </a:solidFill>
                <a:latin typeface="+mn-ea"/>
              </a:rPr>
              <a:t>Zoom </a:t>
            </a:r>
            <a:r>
              <a:rPr lang="ko-KR" altLang="en-US" sz="2400" dirty="0">
                <a:solidFill>
                  <a:srgbClr val="0033CC"/>
                </a:solidFill>
                <a:latin typeface="+mn-ea"/>
              </a:rPr>
              <a:t>화상 강의 안내</a:t>
            </a:r>
            <a:endParaRPr lang="en-US" altLang="ko-KR" sz="2400" dirty="0">
              <a:solidFill>
                <a:srgbClr val="0033CC"/>
              </a:solidFill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강의실 입장 및 출석 확인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강의실 퇴장 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lvl="1">
              <a:buFontTx/>
              <a:buChar char="-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0033CC"/>
                </a:solidFill>
                <a:latin typeface="+mn-ea"/>
              </a:rPr>
              <a:t>&lt;</a:t>
            </a:r>
            <a:r>
              <a:rPr lang="ko-KR" altLang="en-US" sz="2400" dirty="0" err="1">
                <a:solidFill>
                  <a:srgbClr val="0033CC"/>
                </a:solidFill>
                <a:latin typeface="+mn-ea"/>
              </a:rPr>
              <a:t>대학글쓰기</a:t>
            </a:r>
            <a:r>
              <a:rPr lang="en-US" altLang="ko-KR" sz="2400" dirty="0">
                <a:solidFill>
                  <a:srgbClr val="0033CC"/>
                </a:solidFill>
                <a:latin typeface="+mn-ea"/>
              </a:rPr>
              <a:t>&gt; </a:t>
            </a:r>
            <a:r>
              <a:rPr lang="ko-KR" altLang="en-US" sz="2400" dirty="0">
                <a:solidFill>
                  <a:srgbClr val="0033CC"/>
                </a:solidFill>
                <a:latin typeface="+mn-ea"/>
              </a:rPr>
              <a:t>교과목 소개 및 운영 방법 안내</a:t>
            </a:r>
            <a:endParaRPr lang="en-US" altLang="ko-KR" sz="2400" dirty="0">
              <a:solidFill>
                <a:srgbClr val="0033CC"/>
              </a:solidFill>
              <a:latin typeface="+mn-ea"/>
            </a:endParaRPr>
          </a:p>
          <a:p>
            <a:pPr lvl="1">
              <a:buFontTx/>
              <a:buChar char="-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500" dirty="0">
                <a:solidFill>
                  <a:srgbClr val="0033CC"/>
                </a:solidFill>
                <a:latin typeface="+mn-ea"/>
              </a:rPr>
              <a:t>질의 및 응답</a:t>
            </a:r>
            <a:endParaRPr lang="en-US" altLang="ko-KR" sz="2500" dirty="0">
              <a:solidFill>
                <a:srgbClr val="0033CC"/>
              </a:solidFill>
              <a:latin typeface="+mn-ea"/>
            </a:endParaRPr>
          </a:p>
          <a:p>
            <a:pPr lvl="1">
              <a:buFontTx/>
              <a:buChar char="-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Zoom </a:t>
            </a:r>
            <a:r>
              <a:rPr lang="ko-KR" altLang="en-US" dirty="0"/>
              <a:t>강의실 입장 및 출석 확인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altLang="ko-KR" sz="800" u="sng" dirty="0">
              <a:solidFill>
                <a:srgbClr val="0000FF"/>
              </a:solidFill>
              <a:latin typeface="+mn-ea"/>
            </a:endParaRPr>
          </a:p>
          <a:p>
            <a:pPr algn="just"/>
            <a:r>
              <a:rPr lang="ko-KR" altLang="en-US" sz="2200" u="sng" dirty="0">
                <a:solidFill>
                  <a:srgbClr val="0000FF"/>
                </a:solidFill>
                <a:latin typeface="+mn-ea"/>
              </a:rPr>
              <a:t>강의실 입장</a:t>
            </a:r>
            <a:r>
              <a:rPr lang="en-US" altLang="ko-KR" sz="2200" u="sng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200" u="sng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2200" u="sng" dirty="0">
              <a:solidFill>
                <a:srgbClr val="0000FF"/>
              </a:solidFill>
              <a:latin typeface="+mn-ea"/>
            </a:endParaRPr>
          </a:p>
          <a:p>
            <a:pPr lvl="1" algn="just"/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Zoom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강의실에는 강의 시작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 전부터 입장 가능합니다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반드시 본인 이름으로 변경 후 입장하기 바랍니다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강의실 입장 후 가장 먼저 할 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채팅 창에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출석하였습니다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.”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라는 기록을  남기기 바랍니다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채팅 창의 기록을 토대로 출석을 확인합니다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/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200" u="sng" dirty="0">
                <a:solidFill>
                  <a:srgbClr val="0000FF"/>
                </a:solidFill>
                <a:latin typeface="+mn-ea"/>
              </a:rPr>
              <a:t>강의실 입장 후</a:t>
            </a:r>
            <a:r>
              <a:rPr lang="en-US" altLang="ko-KR" sz="2200" u="sng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200" u="sng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2200" u="sng" dirty="0">
              <a:solidFill>
                <a:srgbClr val="0000FF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화상 강의실은 강의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 및 토론을 위해 마련된 공적 공간이므로 상호 예의를 지켜 주기 바랍니다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강의 진행 중 수강생은 비디오는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ON,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오디어는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OFF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상태 유지 바랍니다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강의 및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토론 후 질문이 있을 때는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음소거를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해제하고 질문 의사를 밝힌 후 발언 기회를 얻어 참여 바랍니다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본인 질문이 끝난 뒤에는 다시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음소거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상태를 유지하기 바랍니다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채팅 창을 통해 질문을 할 수도 있습니다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26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Zoom </a:t>
            </a:r>
            <a:r>
              <a:rPr lang="ko-KR" altLang="en-US" dirty="0"/>
              <a:t>강의실 퇴장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 algn="just" fontAlgn="base"/>
            <a:endParaRPr lang="en-US" altLang="ko-KR" sz="8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200" u="sng" dirty="0">
                <a:solidFill>
                  <a:srgbClr val="0000FF"/>
                </a:solidFill>
                <a:latin typeface="+mn-ea"/>
              </a:rPr>
              <a:t>강의실 퇴장</a:t>
            </a:r>
            <a:endParaRPr lang="en-US" altLang="ko-KR" sz="2200" u="sng" dirty="0">
              <a:solidFill>
                <a:srgbClr val="0000FF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교수의 강의 종료 후에 퇴장합니다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강의실 퇴장 시 반드시 해야 할 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채팅 창에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강의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토론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잘 들었습니다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.” 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수고하셨습니다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.”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라는 기록을 남기기 바랍니다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강의 및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토론이 진행중이지만 다음 시간 수업이 있는 경우 강의 종료 시간 이후에는 퇴장할 수 있습니다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예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차시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75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9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강의 중간 퇴장하여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 이상 돌아오지 않은 경우 조퇴 처리합니다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채팅 창의 기록을 토대로 출석 및 조퇴 사항을 확인합니다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/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452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sz="3200" dirty="0"/>
              <a:t>교과 목표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just">
              <a:buNone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&lt;</a:t>
            </a:r>
            <a:r>
              <a:rPr lang="ko-KR" altLang="en-US" sz="2200" b="1" dirty="0" err="1">
                <a:solidFill>
                  <a:srgbClr val="0070C0"/>
                </a:solidFill>
                <a:latin typeface="+mn-ea"/>
              </a:rPr>
              <a:t>대학글쓰기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교과는 학생들의 </a:t>
            </a:r>
            <a:r>
              <a:rPr lang="ko-KR" altLang="en-US" sz="2200" u="sng" dirty="0">
                <a:solidFill>
                  <a:srgbClr val="002060"/>
                </a:solidFill>
                <a:latin typeface="+mn-ea"/>
              </a:rPr>
              <a:t>합리적이고 비판적인 사고 능력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을 함양하고 </a:t>
            </a:r>
            <a:r>
              <a:rPr lang="ko-KR" altLang="en-US" sz="2200" u="sng" dirty="0">
                <a:solidFill>
                  <a:srgbClr val="002060"/>
                </a:solidFill>
                <a:latin typeface="+mn-ea"/>
              </a:rPr>
              <a:t>논리적이고 창의적인 표현 능력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을 신장하는 것을 목표로 한다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이를 위하여 본 교과에서는 대상에 대한 분석적이고 비판적인 이해와 아울러 주체적인 수용 능력을 기르고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이를 바탕으로 창의적인 문제해결 능력을 기를 수 있도록 </a:t>
            </a:r>
            <a:r>
              <a:rPr lang="ko-KR" altLang="en-US" sz="2200" u="sng" dirty="0">
                <a:solidFill>
                  <a:srgbClr val="002060"/>
                </a:solidFill>
                <a:latin typeface="+mn-ea"/>
              </a:rPr>
              <a:t>실습 위주의 강의를 진행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할 것이다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특히 사고의 폭을 넓히고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통합적 사유와 지식의 </a:t>
            </a:r>
            <a:r>
              <a:rPr lang="ko-KR" altLang="en-US" sz="2200" dirty="0" err="1">
                <a:solidFill>
                  <a:srgbClr val="002060"/>
                </a:solidFill>
                <a:latin typeface="+mn-ea"/>
              </a:rPr>
              <a:t>통섭을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 요구하는 시대적 요청에 대응할 수 있는 역량을 기르기 위하여 인문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사회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자연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예술 등 다양한 분야의 문제를 폭넓게 다룰 것이다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algn="just">
              <a:buNone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algn="just">
              <a:buNone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&lt;</a:t>
            </a:r>
            <a:r>
              <a:rPr lang="ko-KR" altLang="en-US" sz="2200" b="1" dirty="0" err="1">
                <a:solidFill>
                  <a:srgbClr val="0070C0"/>
                </a:solidFill>
                <a:latin typeface="+mn-ea"/>
              </a:rPr>
              <a:t>대학글쓰기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교과 목표에 도달하기 위해 본 강의에서 중점적으로 강조하는 것은 </a:t>
            </a:r>
            <a:r>
              <a:rPr lang="ko-KR" altLang="en-US" sz="2200" u="sng" dirty="0">
                <a:solidFill>
                  <a:srgbClr val="002060"/>
                </a:solidFill>
                <a:latin typeface="+mn-ea"/>
              </a:rPr>
              <a:t>비판적이고 합리적인 사고를 기반으로 자신에게 주어진 문제를 창의적으로 해결하고</a:t>
            </a:r>
            <a:r>
              <a:rPr lang="en-US" altLang="ko-KR" sz="2200" u="sng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200" u="sng" dirty="0">
                <a:solidFill>
                  <a:srgbClr val="002060"/>
                </a:solidFill>
                <a:latin typeface="+mn-ea"/>
              </a:rPr>
              <a:t>이를 정확하고 효율적으로 전달할 수 있는 소통 능력을 신장하는 것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이다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2200" dirty="0">
              <a:solidFill>
                <a:srgbClr val="002060"/>
              </a:solidFill>
              <a:latin typeface="+mn-ea"/>
            </a:endParaRPr>
          </a:p>
          <a:p>
            <a:pPr algn="just">
              <a:buNone/>
            </a:pPr>
            <a:endParaRPr lang="en-US" altLang="ko-KR" sz="24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강의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altLang="ko-KR" sz="2400" u="sng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400" b="1" u="sng" dirty="0">
                <a:solidFill>
                  <a:srgbClr val="0070C0"/>
                </a:solidFill>
                <a:latin typeface="+mn-ea"/>
              </a:rPr>
              <a:t>글쓰기 강의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교수는 각 </a:t>
            </a:r>
            <a:r>
              <a:rPr lang="ko-KR" altLang="en-US" sz="2400" dirty="0" err="1">
                <a:solidFill>
                  <a:srgbClr val="002060"/>
                </a:solidFill>
                <a:latin typeface="+mn-ea"/>
              </a:rPr>
              <a:t>주차별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 학습목표에 맞게 적절한 방법으로 강의한다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.</a:t>
            </a:r>
            <a:endParaRPr lang="en-US" altLang="ko-KR" sz="2400" u="sng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400" b="1" u="sng" dirty="0">
                <a:solidFill>
                  <a:srgbClr val="0070C0"/>
                </a:solidFill>
                <a:latin typeface="+mn-ea"/>
              </a:rPr>
              <a:t>글쓰기 실습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학생은 강의를 통하여 학습한 글쓰기 이론과 방법을 주어진 문제에 적용해 봄으로써 강의 내용을 정확히 이해하도록 한다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.</a:t>
            </a:r>
            <a:endParaRPr lang="en-US" altLang="ko-KR" sz="2400" u="sng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400" b="1" u="sng" dirty="0">
                <a:solidFill>
                  <a:srgbClr val="0070C0"/>
                </a:solidFill>
                <a:latin typeface="+mn-ea"/>
              </a:rPr>
              <a:t>발표와 토론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수강생 전원은 주제에 대한 발표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조별 발표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와 토론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개별 토론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에 참여하여 논리적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비판적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창의적 글쓰기 방법을 훈련한다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.</a:t>
            </a:r>
            <a:endParaRPr lang="en-US" altLang="ko-KR" sz="2400" u="sng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400" b="1" u="sng" dirty="0">
                <a:solidFill>
                  <a:srgbClr val="0070C0"/>
                </a:solidFill>
                <a:latin typeface="+mn-ea"/>
              </a:rPr>
              <a:t>과제에 대한 피드백 및 상담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교수는 학생들이 제출한 글쓰기 과제에 대한 피드백을 통해 학생들이 자신의 글쓰기에 어떤 문제점이 있는지 발견하도록 한다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이 과정에서 상담이 필요한 경우 개별 상담을 통해 문제를 개선해 나갈 수 있는 적절한 방안을 제안한다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24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3</a:t>
            </a:r>
            <a:r>
              <a:rPr lang="en-US" altLang="ko-KR" sz="3200" dirty="0"/>
              <a:t>. </a:t>
            </a:r>
            <a:r>
              <a:rPr lang="ko-KR" altLang="en-US" sz="3200" dirty="0"/>
              <a:t>평가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2000" u="sng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강의 내용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(2-6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주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 이해를 위한 실습 과제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30%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발표와 토론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조별 발표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+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개별 토론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+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참여도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 10+5+5=20%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발표 토론 평가서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(2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회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):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10%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기말고사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주어진 문제에 대한 논리적 견해 서술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 20%</a:t>
            </a:r>
            <a:endParaRPr lang="ko-KR" altLang="en-US" sz="22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기말 과제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학술에세이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):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10%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출석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10% (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결석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회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-1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점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지각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회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-0.5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점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 8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회 이상 결석은 낙제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2200" dirty="0" err="1">
                <a:solidFill>
                  <a:srgbClr val="002060"/>
                </a:solidFill>
                <a:latin typeface="+mn-ea"/>
              </a:rPr>
              <a:t>교학행정팀에서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 승인한 유고 결석만 출석으로 인정함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fontAlgn="base">
              <a:buClr>
                <a:srgbClr val="C00000"/>
              </a:buClr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상대평가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A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학점 구간 확대 예정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관련 사항 추후 안내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002060"/>
              </a:solidFill>
              <a:latin typeface="+mn-ea"/>
            </a:endParaRPr>
          </a:p>
          <a:p>
            <a:pPr fontAlgn="base">
              <a:buClr>
                <a:srgbClr val="C00000"/>
              </a:buClr>
            </a:pP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출석 일수 미달</a:t>
            </a: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기말고사 </a:t>
            </a:r>
            <a:r>
              <a:rPr lang="ko-KR" altLang="en-US" sz="2000" u="sng" dirty="0" err="1">
                <a:solidFill>
                  <a:srgbClr val="002060"/>
                </a:solidFill>
                <a:latin typeface="+mn-ea"/>
              </a:rPr>
              <a:t>미응시</a:t>
            </a: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발표</a:t>
            </a: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토론 </a:t>
            </a:r>
            <a:r>
              <a:rPr lang="ko-KR" altLang="en-US" sz="2000" u="sng" dirty="0" err="1">
                <a:solidFill>
                  <a:srgbClr val="002060"/>
                </a:solidFill>
                <a:latin typeface="+mn-ea"/>
              </a:rPr>
              <a:t>미참여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F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ko-KR" altLang="en-US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558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주별 강의 계획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44402A-4CFE-4959-A785-9DD22F77DA3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9437940"/>
              </p:ext>
            </p:extLst>
          </p:nvPr>
        </p:nvGraphicFramePr>
        <p:xfrm>
          <a:off x="457200" y="1381125"/>
          <a:ext cx="8229600" cy="4955953"/>
        </p:xfrm>
        <a:graphic>
          <a:graphicData uri="http://schemas.openxmlformats.org/drawingml/2006/table">
            <a:tbl>
              <a:tblPr/>
              <a:tblGrid>
                <a:gridCol w="419144">
                  <a:extLst>
                    <a:ext uri="{9D8B030D-6E8A-4147-A177-3AD203B41FA5}">
                      <a16:colId xmlns:a16="http://schemas.microsoft.com/office/drawing/2014/main" val="3098881027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189547182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1555472208"/>
                    </a:ext>
                  </a:extLst>
                </a:gridCol>
                <a:gridCol w="1810544">
                  <a:extLst>
                    <a:ext uri="{9D8B030D-6E8A-4147-A177-3AD203B41FA5}">
                      <a16:colId xmlns:a16="http://schemas.microsoft.com/office/drawing/2014/main" val="2757537814"/>
                    </a:ext>
                  </a:extLst>
                </a:gridCol>
              </a:tblGrid>
              <a:tr h="294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 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 및 과제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25536"/>
                  </a:ext>
                </a:extLst>
              </a:tr>
              <a:tr h="33004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오리엔테이션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교과목 소개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온라인 강의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564166"/>
                  </a:ext>
                </a:extLst>
              </a:tr>
              <a:tr h="330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대학글쓰기의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전제들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온라인 강의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15210"/>
                  </a:ext>
                </a:extLst>
              </a:tr>
              <a:tr h="33004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글쓰기의 과정과 방법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온라인 강의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글쓰기 실습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8593"/>
                  </a:ext>
                </a:extLst>
              </a:tr>
              <a:tr h="330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글쓰기의 윤리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온라인 강의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610859"/>
                  </a:ext>
                </a:extLst>
              </a:tr>
              <a:tr h="33004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4-1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 작성법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(1):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학술적 글쓰기의 이해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449507"/>
                  </a:ext>
                </a:extLst>
              </a:tr>
              <a:tr h="370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4-1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 작성법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(2):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학술적 글쓰기의 이해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연습문제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52981"/>
                  </a:ext>
                </a:extLst>
              </a:tr>
              <a:tr h="33004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분석적 읽기와 쓰기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(1)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372603"/>
                  </a:ext>
                </a:extLst>
              </a:tr>
              <a:tr h="344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분석적 읽기와 쓰기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(2)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글쓰기 실습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60017"/>
                  </a:ext>
                </a:extLst>
              </a:tr>
              <a:tr h="33004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비판적 읽기와 쓰기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019631"/>
                  </a:ext>
                </a:extLst>
              </a:tr>
              <a:tr h="344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비판적 읽기와 쓰기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글쓰기 실습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04458"/>
                  </a:ext>
                </a:extLst>
              </a:tr>
              <a:tr h="33004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논리적 읽기와 쓰기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299145"/>
                  </a:ext>
                </a:extLst>
              </a:tr>
              <a:tr h="349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논리적 읽기와 쓰기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연습문제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205633"/>
                  </a:ext>
                </a:extLst>
              </a:tr>
              <a:tr h="30366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글쓰기 실습 피드백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88932"/>
                  </a:ext>
                </a:extLst>
              </a:tr>
              <a:tr h="309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발표 토론 진행 방식 안내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1175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69BCA01-6EF3-4245-9CFE-578F9BED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7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주별 강의 계획</a:t>
            </a:r>
            <a:r>
              <a:rPr lang="en-US" altLang="ko-KR" sz="3200" dirty="0"/>
              <a:t>(2)</a:t>
            </a:r>
            <a:endParaRPr lang="ko-KR" altLang="en-US" sz="3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2D23B3-7A38-4D4E-887C-90C80DDB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090" y="0"/>
            <a:ext cx="93541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C5DFE087-F2F5-43D7-AAB0-FD2A99308B2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809857"/>
              </p:ext>
            </p:extLst>
          </p:nvPr>
        </p:nvGraphicFramePr>
        <p:xfrm>
          <a:off x="457200" y="1412777"/>
          <a:ext cx="8229600" cy="4968346"/>
        </p:xfrm>
        <a:graphic>
          <a:graphicData uri="http://schemas.openxmlformats.org/drawingml/2006/table">
            <a:tbl>
              <a:tblPr/>
              <a:tblGrid>
                <a:gridCol w="417820">
                  <a:extLst>
                    <a:ext uri="{9D8B030D-6E8A-4147-A177-3AD203B41FA5}">
                      <a16:colId xmlns:a16="http://schemas.microsoft.com/office/drawing/2014/main" val="3660510659"/>
                    </a:ext>
                  </a:extLst>
                </a:gridCol>
                <a:gridCol w="528628">
                  <a:extLst>
                    <a:ext uri="{9D8B030D-6E8A-4147-A177-3AD203B41FA5}">
                      <a16:colId xmlns:a16="http://schemas.microsoft.com/office/drawing/2014/main" val="2356447263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621039559"/>
                    </a:ext>
                  </a:extLst>
                </a:gridCol>
                <a:gridCol w="1014043">
                  <a:extLst>
                    <a:ext uri="{9D8B030D-6E8A-4147-A177-3AD203B41FA5}">
                      <a16:colId xmlns:a16="http://schemas.microsoft.com/office/drawing/2014/main" val="314573670"/>
                    </a:ext>
                  </a:extLst>
                </a:gridCol>
                <a:gridCol w="868509">
                  <a:extLst>
                    <a:ext uri="{9D8B030D-6E8A-4147-A177-3AD203B41FA5}">
                      <a16:colId xmlns:a16="http://schemas.microsoft.com/office/drawing/2014/main" val="3165373192"/>
                    </a:ext>
                  </a:extLst>
                </a:gridCol>
              </a:tblGrid>
              <a:tr h="290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 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실습 및 과제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05423"/>
                  </a:ext>
                </a:extLst>
              </a:tr>
              <a:tr h="29083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어떻게 살 것인가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토론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72776"/>
                  </a:ext>
                </a:extLst>
              </a:tr>
              <a:tr h="2908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어떻게 살 것인가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토론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384751"/>
                  </a:ext>
                </a:extLst>
              </a:tr>
              <a:tr h="29083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9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3-2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어떻게 타자와 함께 살 것인가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토론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125662"/>
                  </a:ext>
                </a:extLst>
              </a:tr>
              <a:tr h="2908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어떻게 타자와 함께 살 것인가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토론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40600"/>
                  </a:ext>
                </a:extLst>
              </a:tr>
              <a:tr h="29083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3-3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교육은 무엇이며 무엇을 할 수 있는가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토론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045443"/>
                  </a:ext>
                </a:extLst>
              </a:tr>
              <a:tr h="2908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3-3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교육은 무엇이며 무엇을 할 수 있는가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토론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223055"/>
                  </a:ext>
                </a:extLst>
              </a:tr>
              <a:tr h="29083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3-4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미래를 어떻게 대비할 것인가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토론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419804"/>
                  </a:ext>
                </a:extLst>
              </a:tr>
              <a:tr h="2908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3-6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인간과 자연은 어떻게 공존할 것인가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토론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37314"/>
                  </a:ext>
                </a:extLst>
              </a:tr>
              <a:tr h="29083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3-5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대중문화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광고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드라마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어떻게 볼 것인가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토론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536205"/>
                  </a:ext>
                </a:extLst>
              </a:tr>
              <a:tr h="2908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3-5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변화한 삶과 문화에 어떻게 대응해 나갈 것인가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 토론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53034"/>
                  </a:ext>
                </a:extLst>
              </a:tr>
              <a:tr h="29083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토론에 대한 종합 정리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782831"/>
                  </a:ext>
                </a:extLst>
              </a:tr>
              <a:tr h="291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자기 성찰과 자기소개서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기말 과제 제출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82164"/>
                  </a:ext>
                </a:extLst>
              </a:tr>
              <a:tr h="30882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자기 성찰과 자기소개서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54525"/>
                  </a:ext>
                </a:extLst>
              </a:tr>
              <a:tr h="296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기말 과제 피드백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97185"/>
                  </a:ext>
                </a:extLst>
              </a:tr>
              <a:tr h="29083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15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기말 과제 피드백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42409"/>
                  </a:ext>
                </a:extLst>
              </a:tr>
              <a:tr h="2908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기말고사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68725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70EBDB-D1A5-40E0-8461-183957F1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43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3545</TotalTime>
  <Words>1550</Words>
  <Application>Microsoft Office PowerPoint</Application>
  <PresentationFormat>화면 슬라이드 쇼(4:3)</PresentationFormat>
  <Paragraphs>238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돋움</vt:lpstr>
      <vt:lpstr>맑은 고딕</vt:lpstr>
      <vt:lpstr>바탕</vt:lpstr>
      <vt:lpstr>함초롬바탕</vt:lpstr>
      <vt:lpstr>Bookman Old Style</vt:lpstr>
      <vt:lpstr>Gill Sans MT</vt:lpstr>
      <vt:lpstr>Wingdings</vt:lpstr>
      <vt:lpstr>Wingdings 3</vt:lpstr>
      <vt:lpstr>원본</vt:lpstr>
      <vt:lpstr>대학글쓰기 강의 안내</vt:lpstr>
      <vt:lpstr>목 차</vt:lpstr>
      <vt:lpstr>Zoom 강의실 입장 및 출석 확인</vt:lpstr>
      <vt:lpstr>Zoom 강의실 퇴장</vt:lpstr>
      <vt:lpstr>1. 교과 목표</vt:lpstr>
      <vt:lpstr>2. 강의 방법</vt:lpstr>
      <vt:lpstr>3. 평가 방법</vt:lpstr>
      <vt:lpstr>4. 주별 강의 계획(1)</vt:lpstr>
      <vt:lpstr>4. 주별 강의 계획(2)</vt:lpstr>
      <vt:lpstr>5. 교과 내용</vt:lpstr>
      <vt:lpstr>6. 과제 및 활동</vt:lpstr>
      <vt:lpstr>7. 교재 및 참고도서</vt:lpstr>
      <vt:lpstr>수강생 유의사항</vt:lpstr>
      <vt:lpstr>교수자 정보</vt:lpstr>
      <vt:lpstr>질의 및 응답</vt:lpstr>
      <vt:lpstr>다음 강의 안내</vt:lpstr>
    </vt:vector>
  </TitlesOfParts>
  <Company>FONS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비판적 읽기와 비평하기</dc:title>
  <dc:creator>DKU</dc:creator>
  <cp:lastModifiedBy>DKU</cp:lastModifiedBy>
  <cp:revision>325</cp:revision>
  <cp:lastPrinted>2020-03-12T11:14:15Z</cp:lastPrinted>
  <dcterms:created xsi:type="dcterms:W3CDTF">2013-02-26T00:12:13Z</dcterms:created>
  <dcterms:modified xsi:type="dcterms:W3CDTF">2020-09-01T10:33:02Z</dcterms:modified>
</cp:coreProperties>
</file>