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74" r:id="rId2"/>
    <p:sldId id="256" r:id="rId3"/>
    <p:sldId id="291" r:id="rId4"/>
    <p:sldId id="262" r:id="rId5"/>
    <p:sldId id="258" r:id="rId6"/>
    <p:sldId id="299" r:id="rId7"/>
    <p:sldId id="287" r:id="rId8"/>
    <p:sldId id="294" r:id="rId9"/>
    <p:sldId id="285" r:id="rId10"/>
    <p:sldId id="300" r:id="rId11"/>
    <p:sldId id="301" r:id="rId12"/>
    <p:sldId id="302" r:id="rId13"/>
    <p:sldId id="264" r:id="rId14"/>
    <p:sldId id="29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9AC440C7-35A5-4C66-85C0-57ABA215A4CD}">
          <p14:sldIdLst>
            <p14:sldId id="274"/>
          </p14:sldIdLst>
        </p14:section>
        <p14:section name="소제목 표지" id="{E66F2113-6FFA-4364-A8C0-BE665FAC21BC}">
          <p14:sldIdLst>
            <p14:sldId id="256"/>
          </p14:sldIdLst>
        </p14:section>
        <p14:section name="발표 스타일" id="{C38C02E4-11D5-42F5-893A-E6BF36DD56B9}">
          <p14:sldIdLst>
            <p14:sldId id="291"/>
            <p14:sldId id="262"/>
            <p14:sldId id="258"/>
            <p14:sldId id="299"/>
            <p14:sldId id="287"/>
            <p14:sldId id="294"/>
            <p14:sldId id="285"/>
            <p14:sldId id="300"/>
            <p14:sldId id="301"/>
            <p14:sldId id="302"/>
            <p14:sldId id="264"/>
          </p14:sldIdLst>
        </p14:section>
        <p14:section name="발표 및 보고서 스타일" id="{5F902FA6-5113-4F91-AC77-13F3243B18A9}">
          <p14:sldIdLst>
            <p14:sldId id="298"/>
          </p14:sldIdLst>
        </p14:section>
        <p14:section name="마지막" id="{0A9151A7-1FDD-4606-B7F8-A63B772563C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D3F5"/>
    <a:srgbClr val="00A9EA"/>
    <a:srgbClr val="FDF54F"/>
    <a:srgbClr val="0D509E"/>
    <a:srgbClr val="F5C437"/>
    <a:srgbClr val="E4BF32"/>
    <a:srgbClr val="F9C04D"/>
    <a:srgbClr val="0194E7"/>
    <a:srgbClr val="068BD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6071721-8E9C-44C2-853F-6833A64A3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D67CC-5E1C-4C2D-ADBD-93454BDC36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1243D-668E-4487-B89E-3E54B40CB1CB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69C25-1F19-4465-B9A0-58B525B891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EDD73-9419-42D8-9977-0B28351CAF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F3961-D88D-40F3-9802-6645A0D2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65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02C1A-17C7-4185-B119-D8A96D3B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B688B1-BA03-4B4C-B83C-4262FB18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EDBD1-39BA-4247-83D5-BA1C444D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9B85-6624-45A8-A7C1-9376FD81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229AE-83F4-4493-BA17-92735160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8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B7D22-5C22-4823-AECD-85D4B24D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69E028-543D-412C-BA30-6FE3A96CA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F6D1A-FFB2-4A78-9AA3-DA392519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FE491-8F03-43AA-AA5D-4BF5A9AD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3B207-B325-4DB1-B2A0-394133E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1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9ADEB-72A5-4B46-8442-28003D8B3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62668-3C4A-4F0D-847F-8AA94ADB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22DFA-9B35-4B94-8514-B823EC32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B425C-9FBF-4B68-80FF-C90C6FB9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2291B-9B11-458D-9280-CB10E91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4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2980F-84FC-435D-BF7A-D96254DB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0FFB5-7AA9-4345-B2EA-CFDC66B9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72C19-7C92-4603-86C2-8F02B27D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9FB0F-E5BF-4ED7-B644-116D18C5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33421-FE28-45BE-B6F5-A2E7CE69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98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09C20-C647-40AD-BCF4-635FD01F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F0F08-5209-472E-87A3-E5400423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D924C-997B-4706-A220-EE9F6BF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AEC4E-08B6-463A-A6C4-47B2CB96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D105B-FE2D-42B3-9DF8-2A238E1E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87978-8781-4FEB-9A29-FFC3AC9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07B56-1776-41F5-90CC-049B72AA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A8BFD-D673-4EAC-A73C-1D9B5124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5D6A9-B9B1-49AE-BDE6-3761265F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E2E0A-2213-49D1-A648-AEE229BB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21FE3-01EE-41BF-83AB-194BAB27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31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C1755-88EC-4990-90FA-904AC76D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9ED52-0EE0-4D51-A54E-1E3C83A7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F840B-FEFB-4064-A747-E6E9256B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F671C5-DEB4-4507-B6BD-F4E522E4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2F22-4A0E-44BC-86EB-79B17EB74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6EEE3-85BF-4469-9CF5-07AC0EAD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63E1C-0775-4AF4-A151-F5A0BC9E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432A2-B260-4889-801C-DB704B33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2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8A5C1-1E13-4226-B204-AC736C2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57FA8-7544-47BB-8A52-478985E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510BBE-F7E8-44D6-8A18-7F61BEED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0851DF-4BB2-4793-A203-DA341303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37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2A312D-58AD-40D4-9983-BF78C82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EA8F61-7638-49A6-80E5-3D419640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E32EC-F6EC-4C14-A9AC-65D4BAAD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D1DCF-507C-43A7-A20C-8C10AD9CDEBF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9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AADB8-29E6-46D3-AAC5-93AC92FD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95A74-51E1-4D6C-B3FC-00F4AFE9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A4B4E-5930-4750-81D5-3FA6CA95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875A0-AB97-45DC-A5F5-237A32A0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E844C-E558-464B-9FE0-68BECD29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8CBB3-FA58-4F6F-AD79-FB138CAD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68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35BF7-B00D-42ED-9B95-B737E71E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E4D255-B8B4-4CE2-881E-1ECC19DA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30024-4B91-4D6C-9538-5D936ED0C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0AC83-2852-40FB-B54A-25BB5C28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5F577-5B4F-44DB-8165-7FB712A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D18C8-7B5F-4AF7-BFEF-95E08DF4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6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9AB59B-F2A0-42E9-8DF6-EB86CA6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15888-D905-4A73-9CF6-08A3759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6C9DB-296C-4F6C-A750-78C65B13C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309-49AB-4F63-BCDF-00F26D01FC82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EFC16-C598-4D65-AA92-1028E7FD4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9DDD8-9858-4633-85D4-FA2B5353A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8A4F23A-D40F-4BF8-9E92-FDD1A5BECC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9574" y="10"/>
            <a:ext cx="7972425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7F375A-0146-4C21-832F-EAE58BF44893}"/>
              </a:ext>
            </a:extLst>
          </p:cNvPr>
          <p:cNvSpPr txBox="1"/>
          <p:nvPr/>
        </p:nvSpPr>
        <p:spPr>
          <a:xfrm>
            <a:off x="74711" y="417513"/>
            <a:ext cx="418926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2016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버스 문제 해결하기</a:t>
            </a:r>
            <a:endParaRPr lang="en-US" altLang="ko-KR" sz="4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217B04-90D0-440B-8CA9-71CC74065499}"/>
              </a:ext>
            </a:extLst>
          </p:cNvPr>
          <p:cNvSpPr txBox="1"/>
          <p:nvPr/>
        </p:nvSpPr>
        <p:spPr>
          <a:xfrm>
            <a:off x="74711" y="3913026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우리 동네 살리기 프로젝트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DABAC-C7F8-4384-89D4-362805AE116C}"/>
              </a:ext>
            </a:extLst>
          </p:cNvPr>
          <p:cNvSpPr txBox="1"/>
          <p:nvPr/>
        </p:nvSpPr>
        <p:spPr>
          <a:xfrm>
            <a:off x="12685" y="6545132"/>
            <a:ext cx="3977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소프트웨어학과 </a:t>
            </a:r>
            <a:r>
              <a:rPr lang="en-US" altLang="ko-KR" sz="1400" dirty="0">
                <a:solidFill>
                  <a:schemeClr val="bg1"/>
                </a:solidFill>
              </a:rPr>
              <a:t>32200327 </a:t>
            </a:r>
            <a:r>
              <a:rPr lang="ko-KR" altLang="en-US" sz="1400" dirty="0">
                <a:solidFill>
                  <a:schemeClr val="bg1"/>
                </a:solidFill>
              </a:rPr>
              <a:t>김경민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4128AD-970A-4170-836E-6BBB648BF820}"/>
              </a:ext>
            </a:extLst>
          </p:cNvPr>
          <p:cNvCxnSpPr/>
          <p:nvPr/>
        </p:nvCxnSpPr>
        <p:spPr>
          <a:xfrm>
            <a:off x="157655" y="3815255"/>
            <a:ext cx="38073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735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789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분석</a:t>
            </a:r>
            <a:r>
              <a:rPr lang="en-US" altLang="ko-KR" sz="3600" spc="-300" dirty="0">
                <a:latin typeface="+mn-ea"/>
              </a:rPr>
              <a:t>2. </a:t>
            </a:r>
            <a:r>
              <a:rPr lang="ko-KR" altLang="en-US" sz="3600" spc="-300" dirty="0">
                <a:latin typeface="+mn-ea"/>
              </a:rPr>
              <a:t>노선 별 운행대수 </a:t>
            </a:r>
            <a:r>
              <a:rPr lang="en-US" altLang="ko-KR" sz="3600" spc="-300" dirty="0">
                <a:latin typeface="+mn-ea"/>
              </a:rPr>
              <a:t>&amp; </a:t>
            </a:r>
            <a:r>
              <a:rPr lang="ko-KR" altLang="en-US" sz="3600" spc="-300" dirty="0">
                <a:latin typeface="+mn-ea"/>
              </a:rPr>
              <a:t>운행거리 비교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796E71-71AC-4CBA-80A8-E290757D0C47}"/>
              </a:ext>
            </a:extLst>
          </p:cNvPr>
          <p:cNvSpPr/>
          <p:nvPr/>
        </p:nvSpPr>
        <p:spPr>
          <a:xfrm>
            <a:off x="1199037" y="1428801"/>
            <a:ext cx="10701592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1C06082B-1C4A-4077-A7A2-E2FB74022114}"/>
              </a:ext>
            </a:extLst>
          </p:cNvPr>
          <p:cNvSpPr/>
          <p:nvPr/>
        </p:nvSpPr>
        <p:spPr>
          <a:xfrm>
            <a:off x="5794467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134F1109-6087-4644-815B-8784B1E6E75E}"/>
              </a:ext>
            </a:extLst>
          </p:cNvPr>
          <p:cNvSpPr/>
          <p:nvPr/>
        </p:nvSpPr>
        <p:spPr>
          <a:xfrm>
            <a:off x="8763427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3FA9EF4-EF94-42D5-87A4-D4677B767594}"/>
              </a:ext>
            </a:extLst>
          </p:cNvPr>
          <p:cNvCxnSpPr>
            <a:cxnSpLocks/>
          </p:cNvCxnSpPr>
          <p:nvPr/>
        </p:nvCxnSpPr>
        <p:spPr>
          <a:xfrm>
            <a:off x="1658679" y="1794531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68E06693-AB14-4F46-B239-4C12A598D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7"/>
          <a:stretch/>
        </p:blipFill>
        <p:spPr bwMode="auto">
          <a:xfrm>
            <a:off x="5905379" y="1699309"/>
            <a:ext cx="5536565" cy="3378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4F26F5-B4D1-4AB9-A9AC-9C981E2D3A19}"/>
              </a:ext>
            </a:extLst>
          </p:cNvPr>
          <p:cNvSpPr txBox="1"/>
          <p:nvPr/>
        </p:nvSpPr>
        <p:spPr>
          <a:xfrm>
            <a:off x="1540437" y="2251678"/>
            <a:ext cx="3712590" cy="271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 그래프는 운행거리가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4300</a:t>
            </a:r>
            <a:b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~5600km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정도 되는 버스 노선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개를 선정해 이전 결과보다 비교대상을 더 좁혀 관찰했다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X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축은 노선을 나타내고 점 그래프는 운행거리를 막대 그래프는 해당 노선을 순회하는 버스 운행 대수를 나타냈다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016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버스보다 더 적은 운행거리를 운행하는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260, 273, 472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버스를 보면 운행대수는 오히려 더 많은 것을 확인할 수 있다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en-US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07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6035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분석</a:t>
            </a:r>
            <a:r>
              <a:rPr lang="en-US" altLang="ko-KR" sz="3600" spc="-300" dirty="0">
                <a:latin typeface="+mn-ea"/>
              </a:rPr>
              <a:t>3. </a:t>
            </a:r>
            <a:r>
              <a:rPr lang="ko-KR" altLang="en-US" sz="3600" spc="-300" dirty="0">
                <a:latin typeface="+mn-ea"/>
              </a:rPr>
              <a:t>노선 별 </a:t>
            </a:r>
            <a:r>
              <a:rPr lang="ko-KR" altLang="en-US" sz="3600" spc="-300" dirty="0" err="1">
                <a:latin typeface="+mn-ea"/>
              </a:rPr>
              <a:t>승차총객수</a:t>
            </a:r>
            <a:r>
              <a:rPr lang="ko-KR" altLang="en-US" sz="3600" spc="-300" dirty="0">
                <a:latin typeface="+mn-ea"/>
              </a:rPr>
              <a:t> 비교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796E71-71AC-4CBA-80A8-E290757D0C47}"/>
              </a:ext>
            </a:extLst>
          </p:cNvPr>
          <p:cNvSpPr/>
          <p:nvPr/>
        </p:nvSpPr>
        <p:spPr>
          <a:xfrm>
            <a:off x="1199037" y="1428801"/>
            <a:ext cx="10701592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1C06082B-1C4A-4077-A7A2-E2FB74022114}"/>
              </a:ext>
            </a:extLst>
          </p:cNvPr>
          <p:cNvSpPr/>
          <p:nvPr/>
        </p:nvSpPr>
        <p:spPr>
          <a:xfrm>
            <a:off x="5794467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134F1109-6087-4644-815B-8784B1E6E75E}"/>
              </a:ext>
            </a:extLst>
          </p:cNvPr>
          <p:cNvSpPr/>
          <p:nvPr/>
        </p:nvSpPr>
        <p:spPr>
          <a:xfrm>
            <a:off x="8763427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3FA9EF4-EF94-42D5-87A4-D4677B767594}"/>
              </a:ext>
            </a:extLst>
          </p:cNvPr>
          <p:cNvCxnSpPr>
            <a:cxnSpLocks/>
          </p:cNvCxnSpPr>
          <p:nvPr/>
        </p:nvCxnSpPr>
        <p:spPr>
          <a:xfrm>
            <a:off x="1658679" y="1794531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7D49252-F90C-43EE-8CEF-739EDF398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5" r="7250"/>
          <a:stretch/>
        </p:blipFill>
        <p:spPr>
          <a:xfrm>
            <a:off x="1658679" y="1880455"/>
            <a:ext cx="8497614" cy="35172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F2F962-6686-4929-B91B-82CDAE4AA789}"/>
              </a:ext>
            </a:extLst>
          </p:cNvPr>
          <p:cNvSpPr txBox="1"/>
          <p:nvPr/>
        </p:nvSpPr>
        <p:spPr>
          <a:xfrm>
            <a:off x="1658679" y="5438983"/>
            <a:ext cx="9802852" cy="995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2016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포함해 주행거리가 하위권에 있는 버스 노선들의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 </a:t>
            </a:r>
            <a:r>
              <a:rPr lang="ko-KR" altLang="en-US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승차총승객수를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비교해보았다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서울 시내 버스 </a:t>
            </a:r>
            <a:r>
              <a:rPr lang="ko-KR" altLang="en-US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승차승객수는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대체로 비슷한 형태를 띄고 </a:t>
            </a:r>
            <a:r>
              <a:rPr lang="ko-KR" altLang="en-US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있고다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273,260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버스의 경우 앞선 분석에서 주행거리에 비해 운행대수가 많았는데 승객수가 많아서 그런 것으로 파악할 수 있을 것 같다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2016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버스와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260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버스의 </a:t>
            </a:r>
            <a:r>
              <a:rPr lang="ko-KR" altLang="en-US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승객수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아주 크지는 않기 때문에 충분히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2016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버스의 운행대수 또한 늘릴 수 있다고 생각한다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07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D2642E3-BC88-4917-B8EE-0B7ABA476EF3}"/>
              </a:ext>
            </a:extLst>
          </p:cNvPr>
          <p:cNvSpPr txBox="1"/>
          <p:nvPr/>
        </p:nvSpPr>
        <p:spPr>
          <a:xfrm>
            <a:off x="4382718" y="2105561"/>
            <a:ext cx="32921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+mj-lt"/>
              </a:rPr>
              <a:t>PART 3.</a:t>
            </a:r>
            <a:endParaRPr lang="ko-KR" altLang="en-US" sz="8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48D70-8A54-40A6-B9A5-F1C63AC0C427}"/>
              </a:ext>
            </a:extLst>
          </p:cNvPr>
          <p:cNvSpPr txBox="1"/>
          <p:nvPr/>
        </p:nvSpPr>
        <p:spPr>
          <a:xfrm>
            <a:off x="4024709" y="3667714"/>
            <a:ext cx="379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결론도출 </a:t>
            </a:r>
            <a:r>
              <a:rPr lang="en-US" altLang="ko-KR" sz="2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&amp; </a:t>
            </a:r>
            <a:r>
              <a:rPr lang="ko-KR" altLang="en-US" sz="2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방안마련</a:t>
            </a:r>
          </a:p>
        </p:txBody>
      </p:sp>
    </p:spTree>
    <p:extLst>
      <p:ext uri="{BB962C8B-B14F-4D97-AF65-F5344CB8AC3E}">
        <p14:creationId xmlns:p14="http://schemas.microsoft.com/office/powerpoint/2010/main" val="2657708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39B961-3A16-4A9E-BCB7-72566C434C2B}"/>
              </a:ext>
            </a:extLst>
          </p:cNvPr>
          <p:cNvSpPr/>
          <p:nvPr/>
        </p:nvSpPr>
        <p:spPr>
          <a:xfrm>
            <a:off x="4064000" y="0"/>
            <a:ext cx="406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C8E151-D821-4640-B0F6-81D14598CE26}"/>
              </a:ext>
            </a:extLst>
          </p:cNvPr>
          <p:cNvSpPr txBox="1"/>
          <p:nvPr/>
        </p:nvSpPr>
        <p:spPr>
          <a:xfrm flipH="1">
            <a:off x="898634" y="1368271"/>
            <a:ext cx="2207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+mj-lt"/>
              </a:rPr>
              <a:t>결론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1B1E1-3197-48C6-B4B6-768B1186BB82}"/>
              </a:ext>
            </a:extLst>
          </p:cNvPr>
          <p:cNvSpPr txBox="1"/>
          <p:nvPr/>
        </p:nvSpPr>
        <p:spPr>
          <a:xfrm>
            <a:off x="268216" y="2706549"/>
            <a:ext cx="3390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2016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버스는 전체적으로 운행거리와 이용객수에 비해 운행횟수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운행대수가 부족하다고 생각한다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이 같은 결과가 대기시간을 연장시킨 주요 원인이 되었다고 생각한다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따라서 해당 결과를 바탕으로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2016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버스의 대기시간을 줄여 시민들이 원활하게 버스를 이용할 수 있도록 해야 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FB813-592D-4739-8A34-53BF18CC2413}"/>
              </a:ext>
            </a:extLst>
          </p:cNvPr>
          <p:cNvSpPr txBox="1"/>
          <p:nvPr/>
        </p:nvSpPr>
        <p:spPr>
          <a:xfrm>
            <a:off x="4400795" y="2548891"/>
            <a:ext cx="339040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버스가 </a:t>
            </a:r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260, 273 </a:t>
            </a:r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버스보다 운행거리는 길지만 운행대수는 더 적은 것에 대해서 </a:t>
            </a:r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260, 273 </a:t>
            </a:r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버스를 이용하는 승객이 많아 그렇게 배정한 것으로 이해할 수 는 있다</a:t>
            </a:r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하지만  </a:t>
            </a:r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260 </a:t>
            </a:r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버스와 </a:t>
            </a:r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 </a:t>
            </a:r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버스의 </a:t>
            </a:r>
            <a:r>
              <a:rPr lang="ko-KR" alt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승객수</a:t>
            </a:r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차이 아주 크지 않은 점과 </a:t>
            </a:r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 </a:t>
            </a:r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버스의 운행거리를 고려하여  </a:t>
            </a:r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 </a:t>
            </a:r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버스의 운행대수를 </a:t>
            </a:r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2~3</a:t>
            </a:r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 정도 더 추가하는 것에 대해 충분히 고려해볼 수 있다고 생각한다</a:t>
            </a:r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이는  운행횟수가 현저히 낮은 부분도 해결할 수 있을 것이다</a:t>
            </a:r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16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CF4CAD-DA79-486E-B325-39D78D927F8D}"/>
              </a:ext>
            </a:extLst>
          </p:cNvPr>
          <p:cNvSpPr txBox="1"/>
          <p:nvPr/>
        </p:nvSpPr>
        <p:spPr>
          <a:xfrm>
            <a:off x="8533376" y="2525246"/>
            <a:ext cx="33904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운행대수를 고정적으로 늘리는 것이 부담이 된다면 노선을 바꿀 수 있는 버스 운행 시스템 도입을 제안한다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분석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그래프를 보면 특정 날짜에 모든 버스의 이용 승객수가 감소하는 것을 관찰할 수 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이때 승객수가 특히 적은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700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번 버스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2~3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대를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2016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노선으로 배치하는 것이다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이용객수가 더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적어지기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때문에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700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번 버스 이용객들은 크게 불편함을 느끼지 않으면서 항상 버스 부족 현상을 겪는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2016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버스 문제는 해결할 수 있을 것이라고 생각한다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7269E-059A-4157-9081-617AB6F26242}"/>
              </a:ext>
            </a:extLst>
          </p:cNvPr>
          <p:cNvSpPr txBox="1"/>
          <p:nvPr/>
        </p:nvSpPr>
        <p:spPr>
          <a:xfrm flipH="1">
            <a:off x="4992413" y="1376154"/>
            <a:ext cx="2207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  <a:latin typeface="+mj-lt"/>
              </a:rPr>
              <a:t>방안</a:t>
            </a:r>
            <a:r>
              <a:rPr lang="en-US" altLang="ko-KR" sz="54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5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423A95-5D2C-4438-AB87-23F699BCC8E4}"/>
              </a:ext>
            </a:extLst>
          </p:cNvPr>
          <p:cNvSpPr txBox="1"/>
          <p:nvPr/>
        </p:nvSpPr>
        <p:spPr>
          <a:xfrm flipH="1">
            <a:off x="9362089" y="1297326"/>
            <a:ext cx="2207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+mj-lt"/>
              </a:rPr>
              <a:t>방안</a:t>
            </a:r>
            <a:r>
              <a:rPr lang="en-US" altLang="ko-KR" sz="5400" b="1" dirty="0">
                <a:latin typeface="+mj-lt"/>
              </a:rPr>
              <a:t>2</a:t>
            </a:r>
            <a:endParaRPr lang="ko-KR" altLang="en-US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4960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E83D0-050B-4728-80AB-903D51944219}"/>
              </a:ext>
            </a:extLst>
          </p:cNvPr>
          <p:cNvSpPr txBox="1"/>
          <p:nvPr/>
        </p:nvSpPr>
        <p:spPr>
          <a:xfrm>
            <a:off x="3290585" y="2705725"/>
            <a:ext cx="56108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17715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95EAE-6940-4739-ABD6-7471CFD08D59}"/>
              </a:ext>
            </a:extLst>
          </p:cNvPr>
          <p:cNvSpPr txBox="1"/>
          <p:nvPr/>
        </p:nvSpPr>
        <p:spPr>
          <a:xfrm>
            <a:off x="792480" y="741680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6066B-5975-4530-BBE5-39F8B9D872B9}"/>
              </a:ext>
            </a:extLst>
          </p:cNvPr>
          <p:cNvCxnSpPr/>
          <p:nvPr/>
        </p:nvCxnSpPr>
        <p:spPr>
          <a:xfrm>
            <a:off x="650240" y="1656080"/>
            <a:ext cx="54457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92260C-32E2-4E74-8433-34F40BD4CAE8}"/>
              </a:ext>
            </a:extLst>
          </p:cNvPr>
          <p:cNvGrpSpPr/>
          <p:nvPr/>
        </p:nvGrpSpPr>
        <p:grpSpPr>
          <a:xfrm>
            <a:off x="873760" y="2564953"/>
            <a:ext cx="3810239" cy="461665"/>
            <a:chOff x="873760" y="2564953"/>
            <a:chExt cx="3810239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6BFE5C-7615-4FB3-ABC9-78FEC70F8C87}"/>
                </a:ext>
              </a:extLst>
            </p:cNvPr>
            <p:cNvSpPr txBox="1"/>
            <p:nvPr/>
          </p:nvSpPr>
          <p:spPr>
            <a:xfrm>
              <a:off x="873760" y="2611119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F88A3A-A133-426F-83D5-CBB04756EA85}"/>
                </a:ext>
              </a:extLst>
            </p:cNvPr>
            <p:cNvSpPr txBox="1"/>
            <p:nvPr/>
          </p:nvSpPr>
          <p:spPr>
            <a:xfrm>
              <a:off x="1567440" y="2564953"/>
              <a:ext cx="31165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문제의식 </a:t>
              </a:r>
              <a:r>
                <a:rPr lang="en-US" altLang="ko-KR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&amp; </a:t>
              </a:r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주제소개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59FD91-3E3C-45FF-B64E-011A386D190D}"/>
              </a:ext>
            </a:extLst>
          </p:cNvPr>
          <p:cNvGrpSpPr/>
          <p:nvPr/>
        </p:nvGrpSpPr>
        <p:grpSpPr>
          <a:xfrm>
            <a:off x="868295" y="3652604"/>
            <a:ext cx="3975348" cy="461665"/>
            <a:chOff x="873760" y="2564953"/>
            <a:chExt cx="3975348" cy="4616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B8BD32-278E-4DAC-ABEE-FFBD0DF21C80}"/>
                </a:ext>
              </a:extLst>
            </p:cNvPr>
            <p:cNvSpPr txBox="1"/>
            <p:nvPr/>
          </p:nvSpPr>
          <p:spPr>
            <a:xfrm>
              <a:off x="873760" y="2611119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DECBF7-265F-4DBB-962F-732FF12E5335}"/>
                </a:ext>
              </a:extLst>
            </p:cNvPr>
            <p:cNvSpPr txBox="1"/>
            <p:nvPr/>
          </p:nvSpPr>
          <p:spPr>
            <a:xfrm>
              <a:off x="1567440" y="2564953"/>
              <a:ext cx="3281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데이터 시각화 및 분석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59B14-EAD0-4787-9BBB-581B1459C835}"/>
              </a:ext>
            </a:extLst>
          </p:cNvPr>
          <p:cNvGrpSpPr/>
          <p:nvPr/>
        </p:nvGrpSpPr>
        <p:grpSpPr>
          <a:xfrm>
            <a:off x="868295" y="4740255"/>
            <a:ext cx="3919243" cy="461665"/>
            <a:chOff x="873760" y="2564953"/>
            <a:chExt cx="3919243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4A661-880E-46B7-A414-B9E3FB24E4F4}"/>
                </a:ext>
              </a:extLst>
            </p:cNvPr>
            <p:cNvSpPr txBox="1"/>
            <p:nvPr/>
          </p:nvSpPr>
          <p:spPr>
            <a:xfrm>
              <a:off x="873760" y="2611119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594CFB-9938-4D01-A559-8C59AB5BDA94}"/>
                </a:ext>
              </a:extLst>
            </p:cNvPr>
            <p:cNvSpPr txBox="1"/>
            <p:nvPr/>
          </p:nvSpPr>
          <p:spPr>
            <a:xfrm>
              <a:off x="1567440" y="2564953"/>
              <a:ext cx="3225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결론도출 </a:t>
              </a:r>
              <a:r>
                <a:rPr lang="en-US" altLang="ko-KR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&amp; </a:t>
              </a:r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방안마련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1742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D2642E3-BC88-4917-B8EE-0B7ABA476EF3}"/>
              </a:ext>
            </a:extLst>
          </p:cNvPr>
          <p:cNvSpPr txBox="1"/>
          <p:nvPr/>
        </p:nvSpPr>
        <p:spPr>
          <a:xfrm>
            <a:off x="4256591" y="2105561"/>
            <a:ext cx="32921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+mj-lt"/>
              </a:rPr>
              <a:t>PART 1.</a:t>
            </a:r>
            <a:endParaRPr lang="ko-KR" altLang="en-US" sz="8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48D70-8A54-40A6-B9A5-F1C63AC0C427}"/>
              </a:ext>
            </a:extLst>
          </p:cNvPr>
          <p:cNvSpPr txBox="1"/>
          <p:nvPr/>
        </p:nvSpPr>
        <p:spPr>
          <a:xfrm>
            <a:off x="3930442" y="3675597"/>
            <a:ext cx="379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문제의식 </a:t>
            </a:r>
            <a:r>
              <a:rPr lang="en-US" altLang="ko-KR" sz="2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&amp;</a:t>
            </a:r>
            <a:r>
              <a:rPr lang="ko-KR" altLang="en-US" sz="2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주제소개</a:t>
            </a:r>
          </a:p>
        </p:txBody>
      </p:sp>
    </p:spTree>
    <p:extLst>
      <p:ext uri="{BB962C8B-B14F-4D97-AF65-F5344CB8AC3E}">
        <p14:creationId xmlns:p14="http://schemas.microsoft.com/office/powerpoint/2010/main" val="3196628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-139971" y="1054173"/>
            <a:ext cx="11969380" cy="5404811"/>
            <a:chOff x="-89171" y="1220821"/>
            <a:chExt cx="11969380" cy="540481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-89171" y="122082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10581456" y="440964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9898775-FF89-4795-AE2C-BBF5285CEAA3}"/>
              </a:ext>
            </a:extLst>
          </p:cNvPr>
          <p:cNvSpPr txBox="1"/>
          <p:nvPr/>
        </p:nvSpPr>
        <p:spPr>
          <a:xfrm>
            <a:off x="1011966" y="1705814"/>
            <a:ext cx="10168067" cy="3841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200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우리 동네에는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중랑공영차고지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&lt;-&gt;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효창공원후문을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순회하는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2016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버스가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ctr" latinLnBrk="1">
              <a:lnSpc>
                <a:spcPct val="200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약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동안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꾸준히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 버스를 이용해 왔고 꾸준히 이 버스에 대해 불만을 갖고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ctr" latinLnBrk="1">
              <a:lnSpc>
                <a:spcPct val="200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 이유는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2016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버스가 유독 대기 시간이 길다고 느꼈기 때문이다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ctr" latinLnBrk="1">
              <a:lnSpc>
                <a:spcPct val="200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운이 나쁘면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 가까이 되는 대기 시간과 엄청난 승객수를 견뎌야 했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ctr" latinLnBrk="1">
              <a:lnSpc>
                <a:spcPct val="200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유독 노후화된 버스가 많은 것 같다고 느껴 서울 시내버스 회사에서 해당 버스에 대한 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200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관심도가 너무 낮은 것은 아닐까 생각했다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05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4A94F575-0977-4DF0-B2D2-074AF51B6415}"/>
              </a:ext>
            </a:extLst>
          </p:cNvPr>
          <p:cNvSpPr/>
          <p:nvPr/>
        </p:nvSpPr>
        <p:spPr>
          <a:xfrm>
            <a:off x="887548" y="2180772"/>
            <a:ext cx="10416903" cy="2652486"/>
          </a:xfrm>
          <a:prstGeom prst="bracketPair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23A13-A194-466C-865D-BA5AD4FD500A}"/>
              </a:ext>
            </a:extLst>
          </p:cNvPr>
          <p:cNvSpPr txBox="1"/>
          <p:nvPr/>
        </p:nvSpPr>
        <p:spPr>
          <a:xfrm>
            <a:off x="1219199" y="2267624"/>
            <a:ext cx="9427029" cy="2322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200000"/>
              </a:lnSpc>
              <a:spcAft>
                <a:spcPts val="800"/>
              </a:spcAft>
            </a:pPr>
            <a:r>
              <a:rPr lang="ko-KR" altLang="ko-KR" sz="1800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 나는 </a:t>
            </a:r>
            <a:r>
              <a:rPr lang="en-US" altLang="ko-KR" sz="1800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2016 </a:t>
            </a:r>
            <a:r>
              <a:rPr lang="ko-KR" altLang="ko-KR" sz="1800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버스의 수요 데이터 분석을 통해 서울 시내버스 회사에 </a:t>
            </a:r>
            <a:r>
              <a:rPr lang="en-US" altLang="ko-KR" sz="1800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2016 </a:t>
            </a:r>
            <a:r>
              <a:rPr lang="ko-KR" altLang="ko-KR" sz="1800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버스를 추가 배정해야 함을 주장하려고 한다</a:t>
            </a:r>
            <a:r>
              <a:rPr lang="en-US" altLang="ko-KR" sz="1800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ctr" latinLnBrk="1">
              <a:lnSpc>
                <a:spcPct val="200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다소 개인적이고 한정적인 주제일 수 있지만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 동안 이 문제에 대해서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꼭 사실 확인을 하고 싶었고 해결 하고 싶었기 때문에 주제로 선정했다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8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D2642E3-BC88-4917-B8EE-0B7ABA476EF3}"/>
              </a:ext>
            </a:extLst>
          </p:cNvPr>
          <p:cNvSpPr txBox="1"/>
          <p:nvPr/>
        </p:nvSpPr>
        <p:spPr>
          <a:xfrm>
            <a:off x="4187151" y="2105561"/>
            <a:ext cx="36833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+mj-lt"/>
              </a:rPr>
              <a:t>PART 2.</a:t>
            </a:r>
            <a:endParaRPr lang="ko-KR" altLang="en-US" sz="8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48D70-8A54-40A6-B9A5-F1C63AC0C427}"/>
              </a:ext>
            </a:extLst>
          </p:cNvPr>
          <p:cNvSpPr txBox="1"/>
          <p:nvPr/>
        </p:nvSpPr>
        <p:spPr>
          <a:xfrm>
            <a:off x="4024709" y="3667714"/>
            <a:ext cx="379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데이터 시각화 및 분석</a:t>
            </a:r>
          </a:p>
        </p:txBody>
      </p:sp>
    </p:spTree>
    <p:extLst>
      <p:ext uri="{BB962C8B-B14F-4D97-AF65-F5344CB8AC3E}">
        <p14:creationId xmlns:p14="http://schemas.microsoft.com/office/powerpoint/2010/main" val="2272437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3940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spc="-300" dirty="0">
                <a:latin typeface="+mn-ea"/>
              </a:rPr>
              <a:t>데이터 준비 및 수집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9712809-CD7C-42B2-B9A4-B1049624D73D}"/>
              </a:ext>
            </a:extLst>
          </p:cNvPr>
          <p:cNvSpPr/>
          <p:nvPr/>
        </p:nvSpPr>
        <p:spPr>
          <a:xfrm>
            <a:off x="2998883" y="962897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7575FC7-1759-446F-92AD-BB4124F9E8A1}"/>
              </a:ext>
            </a:extLst>
          </p:cNvPr>
          <p:cNvSpPr/>
          <p:nvPr/>
        </p:nvSpPr>
        <p:spPr>
          <a:xfrm>
            <a:off x="573398" y="2046605"/>
            <a:ext cx="3023615" cy="3023615"/>
          </a:xfrm>
          <a:prstGeom prst="ellipse">
            <a:avLst/>
          </a:prstGeom>
          <a:pattFill prst="pct50">
            <a:fgClr>
              <a:schemeClr val="accent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2BC47AE-5042-407B-AC35-86DFBCD6821C}"/>
              </a:ext>
            </a:extLst>
          </p:cNvPr>
          <p:cNvSpPr/>
          <p:nvPr/>
        </p:nvSpPr>
        <p:spPr>
          <a:xfrm>
            <a:off x="478910" y="1987550"/>
            <a:ext cx="3023615" cy="3023615"/>
          </a:xfrm>
          <a:prstGeom prst="ellipse">
            <a:avLst/>
          </a:prstGeom>
          <a:solidFill>
            <a:schemeClr val="bg1"/>
          </a:solidFill>
          <a:ln>
            <a:solidFill>
              <a:srgbClr val="59D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40FDFD3-B07C-42C3-81D8-5D27DA3D1D6E}"/>
              </a:ext>
            </a:extLst>
          </p:cNvPr>
          <p:cNvCxnSpPr/>
          <p:nvPr/>
        </p:nvCxnSpPr>
        <p:spPr>
          <a:xfrm>
            <a:off x="5862934" y="5358477"/>
            <a:ext cx="51562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FE4740C-E49A-48C8-A99B-9EC9B71032CC}"/>
              </a:ext>
            </a:extLst>
          </p:cNvPr>
          <p:cNvSpPr txBox="1"/>
          <p:nvPr/>
        </p:nvSpPr>
        <p:spPr>
          <a:xfrm>
            <a:off x="4890282" y="5471607"/>
            <a:ext cx="2460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서울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열린데이터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광장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9E1412-EBAF-4A56-95D8-1A9DFBA784BD}"/>
              </a:ext>
            </a:extLst>
          </p:cNvPr>
          <p:cNvCxnSpPr/>
          <p:nvPr/>
        </p:nvCxnSpPr>
        <p:spPr>
          <a:xfrm>
            <a:off x="1780149" y="5382125"/>
            <a:ext cx="51562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DAE596-5D40-4FB6-8E12-658938B88283}"/>
              </a:ext>
            </a:extLst>
          </p:cNvPr>
          <p:cNvSpPr txBox="1"/>
          <p:nvPr/>
        </p:nvSpPr>
        <p:spPr>
          <a:xfrm>
            <a:off x="807498" y="5463723"/>
            <a:ext cx="2460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서울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열린데이터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광장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30DF3F-5BD4-4879-9860-E9E0DC7EA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3" t="52625" r="70545" b="28161"/>
          <a:stretch/>
        </p:blipFill>
        <p:spPr>
          <a:xfrm>
            <a:off x="1110290" y="2640723"/>
            <a:ext cx="1790553" cy="18132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4F54BB-E4C6-4CD2-99A0-DD8288B287F4}"/>
              </a:ext>
            </a:extLst>
          </p:cNvPr>
          <p:cNvSpPr txBox="1"/>
          <p:nvPr/>
        </p:nvSpPr>
        <p:spPr>
          <a:xfrm>
            <a:off x="375573" y="5950544"/>
            <a:ext cx="3286779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i="0" dirty="0">
                <a:effectLst/>
                <a:latin typeface="Noto Sans KR"/>
              </a:rPr>
              <a:t>서울특별시 버스운행노선 정보</a:t>
            </a:r>
            <a:endParaRPr lang="en-US" altLang="ko-KR" sz="1200" b="1" dirty="0">
              <a:latin typeface="Noto Sans KR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i="0" dirty="0">
                <a:solidFill>
                  <a:srgbClr val="000000"/>
                </a:solidFill>
                <a:effectLst/>
                <a:latin typeface="Noto Sans KR"/>
              </a:rPr>
              <a:t>서울시 시내버스 </a:t>
            </a:r>
            <a:r>
              <a:rPr lang="ko-KR" altLang="en-US" sz="1200" i="0" dirty="0" err="1">
                <a:solidFill>
                  <a:srgbClr val="000000"/>
                </a:solidFill>
                <a:effectLst/>
                <a:latin typeface="Noto Sans KR"/>
              </a:rPr>
              <a:t>노선별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Noto Sans KR"/>
              </a:rPr>
              <a:t> 주행거리</a:t>
            </a:r>
            <a:endParaRPr lang="en-US" altLang="ko-KR" sz="120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1F32F3-EE8E-436B-BDEB-7A82DAA13570}"/>
              </a:ext>
            </a:extLst>
          </p:cNvPr>
          <p:cNvSpPr txBox="1"/>
          <p:nvPr/>
        </p:nvSpPr>
        <p:spPr>
          <a:xfrm>
            <a:off x="3662352" y="6005419"/>
            <a:ext cx="4596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i="0" dirty="0">
                <a:solidFill>
                  <a:srgbClr val="000000"/>
                </a:solidFill>
                <a:effectLst/>
                <a:latin typeface="Noto Sans KR"/>
              </a:rPr>
              <a:t>서울시 버스노선별 정류장별 시간대별 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Noto Sans KR"/>
              </a:rPr>
              <a:t>승하차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Noto Sans KR"/>
              </a:rPr>
              <a:t> 인원 정보</a:t>
            </a:r>
            <a:endParaRPr lang="en-US" altLang="ko-KR" sz="1200" b="0" i="0" dirty="0">
              <a:effectLst/>
              <a:latin typeface="Noto Sans KR"/>
            </a:endParaRPr>
          </a:p>
          <a:p>
            <a:pPr algn="ctr"/>
            <a:r>
              <a:rPr lang="en-US" altLang="ko-KR" sz="1200" b="0" i="0" dirty="0">
                <a:effectLst/>
                <a:latin typeface="Noto Sans KR"/>
              </a:rPr>
              <a:t>2021</a:t>
            </a:r>
            <a:r>
              <a:rPr lang="ko-KR" altLang="en-US" sz="1200" b="0" i="0" dirty="0">
                <a:effectLst/>
                <a:latin typeface="Noto Sans KR"/>
              </a:rPr>
              <a:t>년</a:t>
            </a:r>
            <a:r>
              <a:rPr lang="en-US" altLang="ko-KR" sz="1200" b="0" i="0" dirty="0">
                <a:effectLst/>
                <a:latin typeface="Noto Sans KR"/>
              </a:rPr>
              <a:t>_</a:t>
            </a:r>
            <a:r>
              <a:rPr lang="ko-KR" altLang="en-US" sz="1200" b="0" i="0" dirty="0">
                <a:effectLst/>
                <a:latin typeface="Noto Sans KR"/>
              </a:rPr>
              <a:t>버스노선별</a:t>
            </a:r>
            <a:r>
              <a:rPr lang="en-US" altLang="ko-KR" sz="1200" b="0" i="0" dirty="0">
                <a:effectLst/>
                <a:latin typeface="Noto Sans KR"/>
              </a:rPr>
              <a:t>_</a:t>
            </a:r>
            <a:r>
              <a:rPr lang="ko-KR" altLang="en-US" sz="1200" b="0" i="0" dirty="0">
                <a:effectLst/>
                <a:latin typeface="Noto Sans KR"/>
              </a:rPr>
              <a:t>정류장별</a:t>
            </a:r>
            <a:r>
              <a:rPr lang="en-US" altLang="ko-KR" sz="1200" b="0" i="0" dirty="0">
                <a:effectLst/>
                <a:latin typeface="Noto Sans KR"/>
              </a:rPr>
              <a:t>_</a:t>
            </a:r>
            <a:r>
              <a:rPr lang="ko-KR" altLang="en-US" sz="1200" b="0" i="0" dirty="0">
                <a:effectLst/>
                <a:latin typeface="Noto Sans KR"/>
              </a:rPr>
              <a:t>시간대별</a:t>
            </a:r>
            <a:r>
              <a:rPr lang="en-US" altLang="ko-KR" sz="1200" b="0" i="0" dirty="0">
                <a:effectLst/>
                <a:latin typeface="Noto Sans KR"/>
              </a:rPr>
              <a:t>_</a:t>
            </a:r>
            <a:r>
              <a:rPr lang="ko-KR" altLang="en-US" sz="1200" b="0" i="0" dirty="0" err="1">
                <a:effectLst/>
                <a:latin typeface="Noto Sans KR"/>
              </a:rPr>
              <a:t>승하차</a:t>
            </a:r>
            <a:r>
              <a:rPr lang="en-US" altLang="ko-KR" sz="1200" b="0" i="0" dirty="0">
                <a:effectLst/>
                <a:latin typeface="Noto Sans KR"/>
              </a:rPr>
              <a:t>_</a:t>
            </a:r>
            <a:r>
              <a:rPr lang="ko-KR" altLang="en-US" sz="1200" b="0" i="0" dirty="0">
                <a:effectLst/>
                <a:latin typeface="Noto Sans KR"/>
              </a:rPr>
              <a:t>인원</a:t>
            </a:r>
            <a:r>
              <a:rPr lang="en-US" altLang="ko-KR" sz="1200" b="0" i="0" dirty="0">
                <a:effectLst/>
                <a:latin typeface="Noto Sans KR"/>
              </a:rPr>
              <a:t>_</a:t>
            </a:r>
            <a:r>
              <a:rPr lang="ko-KR" altLang="en-US" sz="1200" b="0" i="0" dirty="0">
                <a:effectLst/>
                <a:latin typeface="Noto Sans KR"/>
              </a:rPr>
              <a:t>정보</a:t>
            </a:r>
            <a:r>
              <a:rPr lang="en-US" altLang="ko-KR" sz="1200" b="0" i="0" dirty="0">
                <a:effectLst/>
                <a:latin typeface="Noto Sans KR"/>
              </a:rPr>
              <a:t>(11</a:t>
            </a:r>
            <a:r>
              <a:rPr lang="ko-KR" altLang="en-US" sz="1200" b="0" i="0" dirty="0">
                <a:effectLst/>
                <a:latin typeface="Noto Sans KR"/>
              </a:rPr>
              <a:t>월</a:t>
            </a:r>
            <a:r>
              <a:rPr lang="en-US" altLang="ko-KR" sz="1200" b="0" i="0" dirty="0">
                <a:effectLst/>
                <a:latin typeface="Noto Sans KR"/>
              </a:rPr>
              <a:t>)</a:t>
            </a:r>
            <a:endParaRPr lang="en-US" altLang="ko-KR" sz="1200" i="0" dirty="0">
              <a:effectLst/>
              <a:latin typeface="Noto Sans KR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9CB057-C61B-4D07-AE1C-04DE552D529B}"/>
              </a:ext>
            </a:extLst>
          </p:cNvPr>
          <p:cNvSpPr/>
          <p:nvPr/>
        </p:nvSpPr>
        <p:spPr>
          <a:xfrm>
            <a:off x="4714456" y="2003905"/>
            <a:ext cx="3023615" cy="3023615"/>
          </a:xfrm>
          <a:prstGeom prst="ellipse">
            <a:avLst/>
          </a:prstGeom>
          <a:pattFill prst="pct50">
            <a:fgClr>
              <a:schemeClr val="accent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E61D53C-BEE5-4EE5-B659-D9B0D7B6A417}"/>
              </a:ext>
            </a:extLst>
          </p:cNvPr>
          <p:cNvSpPr/>
          <p:nvPr/>
        </p:nvSpPr>
        <p:spPr>
          <a:xfrm>
            <a:off x="4619968" y="1952733"/>
            <a:ext cx="3023615" cy="3023615"/>
          </a:xfrm>
          <a:prstGeom prst="ellipse">
            <a:avLst/>
          </a:prstGeom>
          <a:solidFill>
            <a:schemeClr val="bg1"/>
          </a:solidFill>
          <a:ln>
            <a:solidFill>
              <a:srgbClr val="59D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ㅋ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2EDDC2A-2332-4E0E-879E-A1B7ADEC3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3" t="52625" r="70545" b="28161"/>
          <a:stretch/>
        </p:blipFill>
        <p:spPr>
          <a:xfrm>
            <a:off x="5251348" y="2598023"/>
            <a:ext cx="1790553" cy="1813237"/>
          </a:xfrm>
          <a:prstGeom prst="rect">
            <a:avLst/>
          </a:prstGeom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1B1FDD9-0413-48B7-9D0E-0C8F2E9E3A60}"/>
              </a:ext>
            </a:extLst>
          </p:cNvPr>
          <p:cNvCxnSpPr/>
          <p:nvPr/>
        </p:nvCxnSpPr>
        <p:spPr>
          <a:xfrm>
            <a:off x="9915324" y="5314564"/>
            <a:ext cx="51562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DA634C4-8887-4EBF-AE97-83641FC0D4BA}"/>
              </a:ext>
            </a:extLst>
          </p:cNvPr>
          <p:cNvSpPr txBox="1"/>
          <p:nvPr/>
        </p:nvSpPr>
        <p:spPr>
          <a:xfrm>
            <a:off x="8942672" y="5396162"/>
            <a:ext cx="2460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서울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열린데이터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광장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7CF8A81-3F2F-434B-B7D5-A96C8AC8E320}"/>
              </a:ext>
            </a:extLst>
          </p:cNvPr>
          <p:cNvSpPr/>
          <p:nvPr/>
        </p:nvSpPr>
        <p:spPr>
          <a:xfrm>
            <a:off x="8723495" y="1917192"/>
            <a:ext cx="3023615" cy="3023615"/>
          </a:xfrm>
          <a:prstGeom prst="ellipse">
            <a:avLst/>
          </a:prstGeom>
          <a:pattFill prst="pct50">
            <a:fgClr>
              <a:schemeClr val="accent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2091ABC-1CD1-47D4-863A-129224EF9CB0}"/>
              </a:ext>
            </a:extLst>
          </p:cNvPr>
          <p:cNvSpPr/>
          <p:nvPr/>
        </p:nvSpPr>
        <p:spPr>
          <a:xfrm>
            <a:off x="8629007" y="1858137"/>
            <a:ext cx="3023615" cy="3023615"/>
          </a:xfrm>
          <a:prstGeom prst="ellipse">
            <a:avLst/>
          </a:prstGeom>
          <a:solidFill>
            <a:schemeClr val="bg1"/>
          </a:solidFill>
          <a:ln>
            <a:solidFill>
              <a:srgbClr val="59D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945818A7-1341-4444-B369-BD402E105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3" t="52625" r="70545" b="28161"/>
          <a:stretch/>
        </p:blipFill>
        <p:spPr>
          <a:xfrm>
            <a:off x="9260387" y="2511310"/>
            <a:ext cx="1790553" cy="181323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D90FA8F-1E51-4AE8-BE46-906C09E00E5A}"/>
              </a:ext>
            </a:extLst>
          </p:cNvPr>
          <p:cNvSpPr txBox="1"/>
          <p:nvPr/>
        </p:nvSpPr>
        <p:spPr>
          <a:xfrm>
            <a:off x="8682081" y="5840457"/>
            <a:ext cx="2947164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i="0" dirty="0">
                <a:effectLst/>
                <a:latin typeface="Noto Sans KR"/>
              </a:rPr>
              <a:t>서울특별시 버스운행노선 정보</a:t>
            </a:r>
            <a:endParaRPr lang="en-US" altLang="ko-KR" sz="1200" b="1" dirty="0">
              <a:latin typeface="Noto Sans KR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i="0" dirty="0">
                <a:solidFill>
                  <a:srgbClr val="000000"/>
                </a:solidFill>
                <a:effectLst/>
                <a:latin typeface="Noto Sans KR"/>
              </a:rPr>
              <a:t>2020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Noto Sans KR"/>
              </a:rPr>
              <a:t>년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Noto Sans KR"/>
              </a:rPr>
              <a:t>09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Noto Sans KR"/>
              </a:rPr>
              <a:t>월 버스운행노선 현황</a:t>
            </a:r>
            <a:endParaRPr lang="en-US" altLang="ko-KR" sz="120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594248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데이터 가공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9712809-CD7C-42B2-B9A4-B1049624D73D}"/>
              </a:ext>
            </a:extLst>
          </p:cNvPr>
          <p:cNvSpPr/>
          <p:nvPr/>
        </p:nvSpPr>
        <p:spPr>
          <a:xfrm>
            <a:off x="6932401" y="962897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0D0809F-09D7-477F-9E5F-4FB7DD2B2656}"/>
              </a:ext>
            </a:extLst>
          </p:cNvPr>
          <p:cNvSpPr/>
          <p:nvPr/>
        </p:nvSpPr>
        <p:spPr>
          <a:xfrm>
            <a:off x="1524000" y="1625600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F648435-E022-4DBD-A026-D7DB952B9157}"/>
              </a:ext>
            </a:extLst>
          </p:cNvPr>
          <p:cNvSpPr/>
          <p:nvPr/>
        </p:nvSpPr>
        <p:spPr>
          <a:xfrm>
            <a:off x="6654800" y="1625599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3909DBF-2818-40B3-B43E-52B9E57AAD0E}"/>
              </a:ext>
            </a:extLst>
          </p:cNvPr>
          <p:cNvSpPr/>
          <p:nvPr/>
        </p:nvSpPr>
        <p:spPr>
          <a:xfrm>
            <a:off x="1524000" y="4057865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79D4E93-B057-49EA-9B24-DFAE1E5E9C12}"/>
              </a:ext>
            </a:extLst>
          </p:cNvPr>
          <p:cNvSpPr/>
          <p:nvPr/>
        </p:nvSpPr>
        <p:spPr>
          <a:xfrm>
            <a:off x="6654800" y="4057864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9075F9B-C6FF-4A06-99F7-ECA98255A454}"/>
              </a:ext>
            </a:extLst>
          </p:cNvPr>
          <p:cNvGrpSpPr/>
          <p:nvPr/>
        </p:nvGrpSpPr>
        <p:grpSpPr>
          <a:xfrm>
            <a:off x="5816600" y="3267977"/>
            <a:ext cx="482600" cy="482600"/>
            <a:chOff x="5819140" y="3267977"/>
            <a:chExt cx="482600" cy="482600"/>
          </a:xfrm>
          <a:solidFill>
            <a:schemeClr val="accent3"/>
          </a:solidFill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7D5BB96-E3EB-4275-916D-7691CA3CB485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D8EEA6D-35E4-4DCE-BB60-67A66749D540}"/>
                </a:ext>
              </a:extLst>
            </p:cNvPr>
            <p:cNvSpPr txBox="1"/>
            <p:nvPr/>
          </p:nvSpPr>
          <p:spPr>
            <a:xfrm>
              <a:off x="5851539" y="3278444"/>
              <a:ext cx="415499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>
                  <a:solidFill>
                    <a:schemeClr val="bg1"/>
                  </a:solidFill>
                </a:rPr>
                <a:t>S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0386B02-E6BF-494C-8199-CBE342DB0800}"/>
              </a:ext>
            </a:extLst>
          </p:cNvPr>
          <p:cNvGrpSpPr/>
          <p:nvPr/>
        </p:nvGrpSpPr>
        <p:grpSpPr>
          <a:xfrm>
            <a:off x="6748498" y="3267977"/>
            <a:ext cx="534121" cy="482600"/>
            <a:chOff x="5793882" y="3267977"/>
            <a:chExt cx="534121" cy="482600"/>
          </a:xfrm>
          <a:solidFill>
            <a:schemeClr val="accent3"/>
          </a:solidFill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7E2C4AC-E2AE-41E5-AE56-9AF9924A0B2E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8C8720B-C54A-4EEB-830B-3ED86061CED9}"/>
                </a:ext>
              </a:extLst>
            </p:cNvPr>
            <p:cNvSpPr txBox="1"/>
            <p:nvPr/>
          </p:nvSpPr>
          <p:spPr>
            <a:xfrm>
              <a:off x="5793882" y="3278444"/>
              <a:ext cx="53412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>
                  <a:solidFill>
                    <a:schemeClr val="bg1"/>
                  </a:solidFill>
                </a:rPr>
                <a:t>W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3CDF41A-DFB5-40EA-A503-3D403ED8CC62}"/>
              </a:ext>
            </a:extLst>
          </p:cNvPr>
          <p:cNvGrpSpPr/>
          <p:nvPr/>
        </p:nvGrpSpPr>
        <p:grpSpPr>
          <a:xfrm>
            <a:off x="5814803" y="4167560"/>
            <a:ext cx="483245" cy="482600"/>
            <a:chOff x="5818495" y="3267977"/>
            <a:chExt cx="483245" cy="482600"/>
          </a:xfrm>
          <a:solidFill>
            <a:schemeClr val="accent3"/>
          </a:solidFill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E278C2E-FABC-4745-92B0-7B5A5495FBCE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DF4DCE7-0A79-4EDE-84FC-A0991057F98D}"/>
                </a:ext>
              </a:extLst>
            </p:cNvPr>
            <p:cNvSpPr txBox="1"/>
            <p:nvPr/>
          </p:nvSpPr>
          <p:spPr>
            <a:xfrm>
              <a:off x="5818495" y="3278444"/>
              <a:ext cx="47641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>
                  <a:solidFill>
                    <a:schemeClr val="bg1"/>
                  </a:solidFill>
                </a:rPr>
                <a:t>O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B56C4918-2189-4C97-ADA0-0D46BE109DEF}"/>
              </a:ext>
            </a:extLst>
          </p:cNvPr>
          <p:cNvGrpSpPr/>
          <p:nvPr/>
        </p:nvGrpSpPr>
        <p:grpSpPr>
          <a:xfrm>
            <a:off x="6772604" y="4167559"/>
            <a:ext cx="482600" cy="482600"/>
            <a:chOff x="5819140" y="3267977"/>
            <a:chExt cx="482600" cy="482600"/>
          </a:xfrm>
          <a:solidFill>
            <a:schemeClr val="accent3"/>
          </a:solidFill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F009E03-0AAC-44D7-B373-73FBD1558258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30FA897-593D-4692-87C4-5384525A5033}"/>
                </a:ext>
              </a:extLst>
            </p:cNvPr>
            <p:cNvSpPr txBox="1"/>
            <p:nvPr/>
          </p:nvSpPr>
          <p:spPr>
            <a:xfrm>
              <a:off x="5833906" y="3278444"/>
              <a:ext cx="41710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pt-BR" altLang="ko-KR" sz="2400" b="1" dirty="0">
                  <a:solidFill>
                    <a:schemeClr val="bg1"/>
                  </a:solidFill>
                </a:rPr>
                <a:t>T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1672123-6D0B-477F-BC42-B4E17CF0A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19" t="29425" r="16336" b="12035"/>
          <a:stretch/>
        </p:blipFill>
        <p:spPr>
          <a:xfrm>
            <a:off x="1433038" y="1072019"/>
            <a:ext cx="4380122" cy="27940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D133B5-7B6A-43D6-A691-D7B04AAABF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43" t="17242" r="19633" b="23975"/>
          <a:stretch/>
        </p:blipFill>
        <p:spPr>
          <a:xfrm>
            <a:off x="7255204" y="1072018"/>
            <a:ext cx="4684654" cy="27887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07712AF-E688-4BDB-9C0C-E29D5FE920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75" t="21711" r="19415" b="29042"/>
          <a:stretch/>
        </p:blipFill>
        <p:spPr>
          <a:xfrm>
            <a:off x="1373306" y="4059221"/>
            <a:ext cx="4441497" cy="267988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6BE609E-6911-4E4B-AAD7-1FCACB1D16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331" t="29310" r="26939" b="31612"/>
          <a:stretch/>
        </p:blipFill>
        <p:spPr>
          <a:xfrm>
            <a:off x="7266197" y="4059221"/>
            <a:ext cx="4721995" cy="267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45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6458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분석</a:t>
            </a:r>
            <a:r>
              <a:rPr lang="en-US" altLang="ko-KR" sz="3600" spc="-300" dirty="0">
                <a:latin typeface="+mn-ea"/>
              </a:rPr>
              <a:t>1. </a:t>
            </a:r>
            <a:r>
              <a:rPr lang="ko-KR" altLang="en-US" sz="3600" spc="-300" dirty="0">
                <a:latin typeface="+mn-ea"/>
              </a:rPr>
              <a:t>운행거리 별 운행횟수 비교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796E71-71AC-4CBA-80A8-E290757D0C47}"/>
              </a:ext>
            </a:extLst>
          </p:cNvPr>
          <p:cNvSpPr/>
          <p:nvPr/>
        </p:nvSpPr>
        <p:spPr>
          <a:xfrm>
            <a:off x="1199037" y="1428801"/>
            <a:ext cx="10701592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1C06082B-1C4A-4077-A7A2-E2FB74022114}"/>
              </a:ext>
            </a:extLst>
          </p:cNvPr>
          <p:cNvSpPr/>
          <p:nvPr/>
        </p:nvSpPr>
        <p:spPr>
          <a:xfrm>
            <a:off x="5794467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134F1109-6087-4644-815B-8784B1E6E75E}"/>
              </a:ext>
            </a:extLst>
          </p:cNvPr>
          <p:cNvSpPr/>
          <p:nvPr/>
        </p:nvSpPr>
        <p:spPr>
          <a:xfrm>
            <a:off x="8763427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D1FF51-32F3-4AEB-939D-8FE21A705B25}"/>
              </a:ext>
            </a:extLst>
          </p:cNvPr>
          <p:cNvSpPr txBox="1"/>
          <p:nvPr/>
        </p:nvSpPr>
        <p:spPr>
          <a:xfrm>
            <a:off x="1658679" y="5348017"/>
            <a:ext cx="8013088" cy="995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2016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버스와 비슷한 주행거리를 운행하는 노선의 하루 운행 횟수를 비교하였다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산점도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그래프를 보면 알 수 있듯이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2016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버스는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5400km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정도를 주행하고 운행횟수는 하위권에 있다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 운행거리가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5200~5300km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대를 나타내는 버스들 중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2016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버스보다 운행횟수가 많은 버스가 상당수 존재한다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3FA9EF4-EF94-42D5-87A4-D4677B767594}"/>
              </a:ext>
            </a:extLst>
          </p:cNvPr>
          <p:cNvCxnSpPr>
            <a:cxnSpLocks/>
          </p:cNvCxnSpPr>
          <p:nvPr/>
        </p:nvCxnSpPr>
        <p:spPr>
          <a:xfrm>
            <a:off x="1658679" y="1794531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7B428A5F-F2C8-41C6-89C3-702B4AE6F9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0" r="4727"/>
          <a:stretch/>
        </p:blipFill>
        <p:spPr bwMode="auto">
          <a:xfrm>
            <a:off x="1753650" y="2085023"/>
            <a:ext cx="8249571" cy="30686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D8244F-A0D5-4339-9103-BFCF5F80F4D3}"/>
              </a:ext>
            </a:extLst>
          </p:cNvPr>
          <p:cNvSpPr txBox="1"/>
          <p:nvPr/>
        </p:nvSpPr>
        <p:spPr>
          <a:xfrm>
            <a:off x="4866500" y="2085023"/>
            <a:ext cx="25843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운행거리 별 운행횟수</a:t>
            </a:r>
          </a:p>
        </p:txBody>
      </p:sp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98C390C7-67E0-4FC0-B28A-EA78DDDE7009}"/>
              </a:ext>
            </a:extLst>
          </p:cNvPr>
          <p:cNvSpPr/>
          <p:nvPr/>
        </p:nvSpPr>
        <p:spPr>
          <a:xfrm>
            <a:off x="4287008" y="4106916"/>
            <a:ext cx="507334" cy="480849"/>
          </a:xfrm>
          <a:prstGeom prst="donut">
            <a:avLst>
              <a:gd name="adj" fmla="val 50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E6D8D8-4A48-4F63-8624-F003E0348740}"/>
              </a:ext>
            </a:extLst>
          </p:cNvPr>
          <p:cNvSpPr txBox="1"/>
          <p:nvPr/>
        </p:nvSpPr>
        <p:spPr>
          <a:xfrm>
            <a:off x="4737538" y="4006240"/>
            <a:ext cx="888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2016</a:t>
            </a:r>
            <a:r>
              <a:rPr lang="ko-KR" altLang="en-US" sz="1100" dirty="0"/>
              <a:t>버스</a:t>
            </a:r>
          </a:p>
        </p:txBody>
      </p:sp>
    </p:spTree>
    <p:extLst>
      <p:ext uri="{BB962C8B-B14F-4D97-AF65-F5344CB8AC3E}">
        <p14:creationId xmlns:p14="http://schemas.microsoft.com/office/powerpoint/2010/main" val="1528259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_SKY_BLUE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757070"/>
      </a:hlink>
      <a:folHlink>
        <a:srgbClr val="757070"/>
      </a:folHlink>
    </a:clrScheme>
    <a:fontScheme name="G마켓 산스와 나눔스퀘어">
      <a:majorFont>
        <a:latin typeface="G마켓 산스 TTF Bold"/>
        <a:ea typeface="나눔스퀘어 ExtraBold"/>
        <a:cs typeface=""/>
      </a:majorFont>
      <a:minorFont>
        <a:latin typeface="G마켓 산스 TTF Medium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612</Words>
  <Application>Microsoft Office PowerPoint</Application>
  <PresentationFormat>와이드스크린</PresentationFormat>
  <Paragraphs>63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G마켓 산스 TTF Bold</vt:lpstr>
      <vt:lpstr>G마켓 산스 TTF Light</vt:lpstr>
      <vt:lpstr>G마켓 산스 TTF Medium</vt:lpstr>
      <vt:lpstr>Noto Sans KR</vt:lpstr>
      <vt:lpstr>나눔스퀘어 ExtraBold</vt:lpstr>
      <vt:lpstr>나눔스퀘어 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김경민</cp:lastModifiedBy>
  <cp:revision>61</cp:revision>
  <dcterms:created xsi:type="dcterms:W3CDTF">2020-02-09T06:06:54Z</dcterms:created>
  <dcterms:modified xsi:type="dcterms:W3CDTF">2021-12-09T17:41:40Z</dcterms:modified>
</cp:coreProperties>
</file>