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71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32DDA"/>
    <a:srgbClr val="1B2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36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0xzx.com/20220319276715.html" TargetMode="External"/><Relationship Id="rId3" Type="http://schemas.openxmlformats.org/officeDocument/2006/relationships/hyperlink" Target="https://academy.binance.com/ko/articles/history-of-blockchain" TargetMode="External"/><Relationship Id="rId7" Type="http://schemas.openxmlformats.org/officeDocument/2006/relationships/hyperlink" Target="https://steemit.com/kr/@hanmomhanda/blockchain" TargetMode="External"/><Relationship Id="rId2" Type="http://schemas.openxmlformats.org/officeDocument/2006/relationships/hyperlink" Target="https://ko.wikipedia.org/wiki/%EB%B6%84%EC%82%B0%EC%9B%90%EC%9E%A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skypcy71/%EC%9E%90%EB%A3%8C%EA%B5%AC%EC%A1%B0%EB%A1%9C%EC%8D%A8%EC%9D%98-%EB%B8%94%EB%A1%9D%EC%B2%B4%EC%9D%B8" TargetMode="External"/><Relationship Id="rId5" Type="http://schemas.openxmlformats.org/officeDocument/2006/relationships/hyperlink" Target="https://steemit.com/kr/@yahweh87/3" TargetMode="External"/><Relationship Id="rId10" Type="http://schemas.openxmlformats.org/officeDocument/2006/relationships/hyperlink" Target="https://luniverse.io/2021/01/25/ten-blockchain-usecases/?lang=ko" TargetMode="External"/><Relationship Id="rId4" Type="http://schemas.openxmlformats.org/officeDocument/2006/relationships/hyperlink" Target="https://mydailybyte.com/about_blockchain/" TargetMode="External"/><Relationship Id="rId9" Type="http://schemas.openxmlformats.org/officeDocument/2006/relationships/hyperlink" Target="https://kr.cointelegraph.com/bitcoin-for-beginners/what-is-m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63A10D-6B35-C9A8-E6BC-A1BC4CDFB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ko-KR" altLang="en-US" dirty="0"/>
              <a:t>블록체인</a:t>
            </a:r>
            <a:r>
              <a:rPr lang="en-US" altLang="ko-KR" dirty="0"/>
              <a:t>(</a:t>
            </a:r>
            <a:r>
              <a:rPr lang="en-US" altLang="ko-KR" dirty="0" err="1"/>
              <a:t>BlockChain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12816-6AB9-105F-3DF3-D73D601E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2022</a:t>
            </a:r>
            <a:r>
              <a:rPr lang="ko-KR" altLang="en-US" dirty="0"/>
              <a:t> 오픈소스 </a:t>
            </a:r>
            <a:r>
              <a:rPr lang="en-US" altLang="ko-KR" dirty="0" err="1"/>
              <a:t>sw</a:t>
            </a:r>
            <a:r>
              <a:rPr lang="ko-KR" altLang="en-US" dirty="0"/>
              <a:t>활용 </a:t>
            </a:r>
            <a:r>
              <a:rPr lang="en-US" altLang="ko-KR" dirty="0"/>
              <a:t>2</a:t>
            </a:r>
            <a:r>
              <a:rPr lang="ko-KR" altLang="en-US" dirty="0"/>
              <a:t>분반</a:t>
            </a:r>
            <a:endParaRPr lang="en-US" altLang="ko-KR" dirty="0"/>
          </a:p>
          <a:p>
            <a:r>
              <a:rPr lang="en-US" altLang="ko-KR" dirty="0"/>
              <a:t>322000327  </a:t>
            </a:r>
            <a:r>
              <a:rPr lang="ko-KR" altLang="en-US" dirty="0"/>
              <a:t>김경민</a:t>
            </a:r>
          </a:p>
        </p:txBody>
      </p:sp>
      <p:pic>
        <p:nvPicPr>
          <p:cNvPr id="4" name="Picture 3" descr="네트워크 기술 배경">
            <a:extLst>
              <a:ext uri="{FF2B5EF4-FFF2-40B4-BE49-F238E27FC236}">
                <a16:creationId xmlns:a16="http://schemas.microsoft.com/office/drawing/2014/main" id="{02A0861A-23E9-710E-52BB-3566E7419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1" r="16429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7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F209B-F60A-CAEF-6C22-1A7F78F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81073-256D-D088-0250-A5F2BF62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블록체인의 특징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투명성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블록체인 네트워크에 참여한 모두는 네트워크상에서 어떤 거래가 일어났는지 확인이   가능</a:t>
            </a:r>
            <a:r>
              <a:rPr lang="en-US" altLang="ko-KR" dirty="0"/>
              <a:t>(</a:t>
            </a:r>
            <a:r>
              <a:rPr lang="ko-KR" altLang="en-US" dirty="0"/>
              <a:t>과거 이력 확인도 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내가 가진 블록과 다른 사람이 가진 블록이 똑같이 생겼다면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 내 블록 정보 </a:t>
            </a:r>
            <a:r>
              <a:rPr lang="en-US" altLang="ko-KR" dirty="0"/>
              <a:t>= </a:t>
            </a:r>
            <a:r>
              <a:rPr lang="ko-KR" altLang="en-US" dirty="0"/>
              <a:t>다른 사람 블록 정보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21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89C21-2C87-ADC2-AC3E-B4BEFA28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950E9-4E3E-D45C-76C5-3708337B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블록체인의 특징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보안성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네트워크 참여자가 각각 같은 블록체인을 가지고 있기 때문에 누군가 거래의 내용을 조작하려면 참여자 과반수 이상의 기록을 조작해야 하고</a:t>
            </a:r>
            <a:r>
              <a:rPr lang="en-US" altLang="ko-KR" dirty="0"/>
              <a:t>, </a:t>
            </a:r>
            <a:r>
              <a:rPr lang="ko-KR" altLang="en-US" dirty="0"/>
              <a:t>이는 너무 많은 연산 능력을 요구해 현재의 컴퓨터 기술로는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72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387E08-706F-5114-0839-28B837FDEE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51" y="3429000"/>
            <a:ext cx="3142945" cy="31429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26E669-AE22-C173-D744-56D7E32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9" y="621624"/>
            <a:ext cx="10026650" cy="655637"/>
          </a:xfrm>
        </p:spPr>
        <p:txBody>
          <a:bodyPr/>
          <a:lstStyle/>
          <a:p>
            <a:r>
              <a:rPr lang="ko-KR" altLang="en-US" dirty="0"/>
              <a:t>블록체인의 특징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AB3DC-943E-8FA7-70C9-27C6B5D1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236684"/>
            <a:ext cx="10026650" cy="438463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블록체인의 장단점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데이터가 쌓일수록</a:t>
            </a:r>
            <a:r>
              <a:rPr lang="en-US" altLang="ko-KR" dirty="0"/>
              <a:t>, </a:t>
            </a:r>
            <a:r>
              <a:rPr lang="ko-KR" altLang="en-US" dirty="0"/>
              <a:t>네트워크 참여자가 늘어날수록 처리해야 할 </a:t>
            </a:r>
            <a:r>
              <a:rPr lang="ko-KR" altLang="en-US" dirty="0" err="1"/>
              <a:t>연산량</a:t>
            </a:r>
            <a:r>
              <a:rPr lang="ko-KR" altLang="en-US" dirty="0"/>
              <a:t>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해킹 어려워 안전성 </a:t>
            </a:r>
            <a:r>
              <a:rPr lang="en-US" altLang="ko-KR" dirty="0"/>
              <a:t>up, </a:t>
            </a:r>
            <a:r>
              <a:rPr lang="ko-KR" altLang="en-US" dirty="0"/>
              <a:t>효율성 </a:t>
            </a:r>
            <a:r>
              <a:rPr lang="en-US" altLang="ko-KR" dirty="0"/>
              <a:t>down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네트워크 커지더라도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효율성 상쇄되지 않는 알고리즘 개발 필요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57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C80D0-5E0A-BE71-EE1A-AE52F1B1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29" y="516563"/>
            <a:ext cx="10026650" cy="655637"/>
          </a:xfrm>
        </p:spPr>
        <p:txBody>
          <a:bodyPr/>
          <a:lstStyle/>
          <a:p>
            <a:r>
              <a:rPr lang="ko-KR" altLang="en-US" dirty="0"/>
              <a:t>블록체인의 활용사례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66EE1-9966-1D97-BC5D-6A5C8556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529" y="1263324"/>
            <a:ext cx="10687779" cy="4331351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암호화폐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 err="1"/>
              <a:t>암호화페</a:t>
            </a:r>
            <a:r>
              <a:rPr lang="ko-KR" altLang="en-US" dirty="0"/>
              <a:t> 시스템에서는 채굴</a:t>
            </a:r>
            <a:r>
              <a:rPr lang="en-US" altLang="ko-KR" dirty="0"/>
              <a:t>(</a:t>
            </a:r>
            <a:r>
              <a:rPr lang="ko-KR" altLang="en-US" dirty="0"/>
              <a:t>트랜잭</a:t>
            </a:r>
            <a:r>
              <a:rPr lang="ko-KR" altLang="en-US" b="1" dirty="0"/>
              <a:t>션</a:t>
            </a:r>
            <a:r>
              <a:rPr lang="ko-KR" altLang="en-US" dirty="0"/>
              <a:t> 처리해 블록 생성</a:t>
            </a:r>
            <a:r>
              <a:rPr lang="en-US" altLang="ko-KR" dirty="0"/>
              <a:t>) </a:t>
            </a:r>
            <a:r>
              <a:rPr lang="ko-KR" altLang="en-US" dirty="0"/>
              <a:t>송금 처리를 의미</a:t>
            </a:r>
            <a:r>
              <a:rPr lang="en-US" altLang="ko-KR" dirty="0"/>
              <a:t> </a:t>
            </a:r>
            <a:r>
              <a:rPr lang="ko-KR" altLang="en-US" dirty="0"/>
              <a:t>송금처리를 통해 블록 생성에 기여한 참여자에게 </a:t>
            </a:r>
            <a:r>
              <a:rPr lang="ko-KR" altLang="en-US" b="1" u="sng" dirty="0"/>
              <a:t>보상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장외주식거래 주주명부관리</a:t>
            </a:r>
            <a:r>
              <a:rPr lang="en-US" altLang="ko-KR" b="1" dirty="0"/>
              <a:t>(</a:t>
            </a:r>
            <a:r>
              <a:rPr lang="ko-KR" altLang="en-US" b="1" dirty="0"/>
              <a:t>람다</a:t>
            </a:r>
            <a:r>
              <a:rPr lang="en-US" altLang="ko-KR" b="1" dirty="0"/>
              <a:t>256)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매수자와 매도자 사이의 매매계약 체결 후 해당 기업에서 명의개서 신청이 필요한 장외주식 비통일주권은 별도의 거래 플랫폼이 없어 거래가 번거롭고</a:t>
            </a:r>
            <a:r>
              <a:rPr lang="en-US" altLang="ko-KR" dirty="0"/>
              <a:t>, </a:t>
            </a:r>
            <a:r>
              <a:rPr lang="ko-KR" altLang="en-US" dirty="0"/>
              <a:t>보증 주체가 없어 신뢰성 낮은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주주명부 반영 느림</a:t>
            </a:r>
            <a:r>
              <a:rPr lang="en-US" altLang="ko-KR" dirty="0"/>
              <a:t>, </a:t>
            </a:r>
            <a:r>
              <a:rPr lang="ko-KR" altLang="en-US" dirty="0"/>
              <a:t>위</a:t>
            </a:r>
            <a:r>
              <a:rPr lang="en-US" altLang="ko-KR" dirty="0"/>
              <a:t>/</a:t>
            </a:r>
            <a:r>
              <a:rPr lang="ko-KR" altLang="en-US" dirty="0"/>
              <a:t>변조</a:t>
            </a:r>
            <a:r>
              <a:rPr lang="en-US" altLang="ko-KR" dirty="0"/>
              <a:t>, </a:t>
            </a:r>
            <a:r>
              <a:rPr lang="ko-KR" altLang="en-US" dirty="0"/>
              <a:t>먹튀 위험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해결 위해 자체 블록체인 데이터 추적 시스템으로 문서작업 간소화 및 기록 데이터 위조 방지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43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65302-4FAB-29F1-EFE5-C1623D58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761206"/>
            <a:ext cx="10026650" cy="655637"/>
          </a:xfrm>
        </p:spPr>
        <p:txBody>
          <a:bodyPr/>
          <a:lstStyle/>
          <a:p>
            <a:r>
              <a:rPr lang="ko-KR" altLang="en-US" dirty="0"/>
              <a:t>블록체인의 활용사례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5C47F-038D-F97A-E803-4120483B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15749"/>
            <a:ext cx="10026650" cy="39782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포인트 통합 플랫폼 밀크</a:t>
            </a:r>
            <a:r>
              <a:rPr lang="en-US" altLang="ko-KR" b="1" dirty="0"/>
              <a:t>(MIL.K)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모든 기업의 포인트 시스템을 통합시켜 한곳에 모아 볼 수 있고</a:t>
            </a:r>
            <a:r>
              <a:rPr lang="en-US" altLang="ko-KR" dirty="0"/>
              <a:t>, </a:t>
            </a:r>
            <a:r>
              <a:rPr lang="ko-KR" altLang="en-US" dirty="0"/>
              <a:t>참여 기업의 포인트를 서로 교환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보유한 포인트는 </a:t>
            </a:r>
            <a:r>
              <a:rPr lang="en-US" altLang="ko-KR" dirty="0"/>
              <a:t>MILK </a:t>
            </a:r>
            <a:r>
              <a:rPr lang="ko-KR" altLang="en-US" dirty="0"/>
              <a:t>토큰으로 교환 후 </a:t>
            </a:r>
            <a:r>
              <a:rPr lang="en-US" altLang="ko-KR" dirty="0"/>
              <a:t>MILK</a:t>
            </a:r>
            <a:r>
              <a:rPr lang="ko-KR" altLang="en-US" dirty="0"/>
              <a:t>토큰이 상장되어 있는 암호화폐 거래소에서 언제든 현금화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의약품 관리 및 추적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ko-KR" altLang="en-US" dirty="0"/>
              <a:t>의약품 제자 및 유통과정 감시를 위해 삼성 </a:t>
            </a:r>
            <a:r>
              <a:rPr lang="en-US" altLang="ko-KR" dirty="0"/>
              <a:t>SDS</a:t>
            </a:r>
            <a:r>
              <a:rPr lang="ko-KR" altLang="en-US" dirty="0"/>
              <a:t>는 블록체인과 </a:t>
            </a:r>
            <a:r>
              <a:rPr lang="en-US" altLang="ko-KR" dirty="0"/>
              <a:t>IoT</a:t>
            </a:r>
            <a:r>
              <a:rPr lang="ko-KR" altLang="en-US" dirty="0"/>
              <a:t>를 적극 활용해 유통 중 발생할 수 있는 다양한 문제점 해결 </a:t>
            </a:r>
            <a:r>
              <a:rPr lang="en-US" altLang="ko-KR" dirty="0"/>
              <a:t>(</a:t>
            </a:r>
            <a:r>
              <a:rPr lang="ko-KR" altLang="en-US" dirty="0"/>
              <a:t>기록된 데이터는 위</a:t>
            </a:r>
            <a:r>
              <a:rPr lang="en-US" altLang="ko-KR" dirty="0"/>
              <a:t>/</a:t>
            </a:r>
            <a:r>
              <a:rPr lang="ko-KR" altLang="en-US" dirty="0"/>
              <a:t>변조 불가능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/</a:t>
            </a:r>
            <a:r>
              <a:rPr lang="ko-KR" altLang="en-US" dirty="0"/>
              <a:t>투명성 보장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그 외 다양한 유통업계에서 비슷하게 적용 가능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34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2BE8B-2724-4F33-5EAD-230B91A4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406685"/>
            <a:ext cx="10026650" cy="655637"/>
          </a:xfrm>
        </p:spPr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35F7F-C839-E5B6-A3E4-C2DCCF59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017" y="1190886"/>
            <a:ext cx="10026650" cy="5410330"/>
          </a:xfrm>
        </p:spPr>
        <p:txBody>
          <a:bodyPr/>
          <a:lstStyle/>
          <a:p>
            <a:r>
              <a:rPr lang="en-US" altLang="ko-KR" sz="1800" dirty="0">
                <a:hlinkClick r:id="rId2"/>
              </a:rPr>
              <a:t>https://ko.wikipedia.org/wiki/%EB%B6%84%EC%82%B0%EC%9B%90%EC%9E%A5</a:t>
            </a:r>
            <a:endParaRPr lang="en-US" altLang="ko-KR" sz="1800" dirty="0"/>
          </a:p>
          <a:p>
            <a:r>
              <a:rPr lang="en-US" altLang="ko-KR" sz="1800" dirty="0">
                <a:hlinkClick r:id="rId3"/>
              </a:rPr>
              <a:t>https://academy.binance.com/ko/articles/history-of-blockchain</a:t>
            </a:r>
            <a:endParaRPr lang="en-US" altLang="ko-KR" sz="1800" dirty="0"/>
          </a:p>
          <a:p>
            <a:r>
              <a:rPr lang="en-US" altLang="ko-KR" sz="1800" dirty="0">
                <a:hlinkClick r:id="rId4"/>
              </a:rPr>
              <a:t>https://mydailybyte.com/about_blockchain/</a:t>
            </a:r>
            <a:endParaRPr lang="en-US" altLang="ko-KR" sz="1800" dirty="0"/>
          </a:p>
          <a:p>
            <a:r>
              <a:rPr lang="en-US" altLang="ko-KR" sz="1800" dirty="0">
                <a:hlinkClick r:id="rId5"/>
              </a:rPr>
              <a:t>https://steemit.com/kr/@yahweh87/3</a:t>
            </a:r>
            <a:endParaRPr lang="en-US" altLang="ko-KR" sz="1800" dirty="0"/>
          </a:p>
          <a:p>
            <a:r>
              <a:rPr lang="en-US" altLang="ko-KR" sz="1800" dirty="0">
                <a:hlinkClick r:id="rId6"/>
              </a:rPr>
              <a:t>https://velog.io/@skypcy71/%EC%9E%90%EB%A3%8C%EA%B5%AC%EC%A1%B0%EB%A1%9C%EC%8D%A8%EC%9D%98-%EB%B8%94%EB%A1%9D%EC%B2%B4%EC%9D%B8</a:t>
            </a:r>
            <a:endParaRPr lang="en-US" altLang="ko-KR" sz="1800" dirty="0"/>
          </a:p>
          <a:p>
            <a:r>
              <a:rPr lang="en-US" altLang="ko-KR" sz="1800" dirty="0">
                <a:hlinkClick r:id="rId7"/>
              </a:rPr>
              <a:t>https://steemit.com/kr/@hanmomhanda/blockchain</a:t>
            </a:r>
            <a:endParaRPr lang="en-US" altLang="ko-KR" sz="1800" dirty="0"/>
          </a:p>
          <a:p>
            <a:r>
              <a:rPr lang="en-US" altLang="ko-KR" sz="1800" dirty="0">
                <a:hlinkClick r:id="rId8"/>
              </a:rPr>
              <a:t>https://ko.0xzx.com/20220319276715.html</a:t>
            </a:r>
            <a:endParaRPr lang="en-US" altLang="ko-KR" sz="1800" dirty="0"/>
          </a:p>
          <a:p>
            <a:r>
              <a:rPr lang="en-US" altLang="ko-KR" sz="1800" dirty="0">
                <a:hlinkClick r:id="rId9"/>
              </a:rPr>
              <a:t>https://kr.cointelegraph.com/bitcoin-for-beginners/what-is-mining</a:t>
            </a:r>
            <a:endParaRPr lang="en-US" altLang="ko-KR" sz="1800" dirty="0"/>
          </a:p>
          <a:p>
            <a:r>
              <a:rPr lang="en-US" altLang="ko-KR" sz="1800" dirty="0">
                <a:hlinkClick r:id="rId10"/>
              </a:rPr>
              <a:t>https://luniverse.io/2021/01/25/ten-blockchain-usecases/?lang=ko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3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112C-F69B-7C49-3DCE-CD2E69FC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2110"/>
            <a:ext cx="10026650" cy="65563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3EA4D-D3E5-F37B-4EE4-CC54415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488550"/>
            <a:ext cx="10026650" cy="50076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ⅰ. </a:t>
            </a:r>
            <a:r>
              <a:rPr lang="ko-KR" altLang="en-US" dirty="0" err="1"/>
              <a:t>블록체인이란</a:t>
            </a:r>
            <a:r>
              <a:rPr lang="en-US" altLang="ko-KR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1) </a:t>
            </a:r>
            <a:r>
              <a:rPr lang="ko-KR" altLang="en-US" dirty="0"/>
              <a:t>블록체인의 시작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2) </a:t>
            </a:r>
            <a:r>
              <a:rPr lang="ko-KR" altLang="en-US" dirty="0"/>
              <a:t>블록체인의 정의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ⅱ. </a:t>
            </a:r>
            <a:r>
              <a:rPr lang="ko-KR" altLang="en-US" dirty="0"/>
              <a:t>블록체인 구조 및 원리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ⅲ. </a:t>
            </a:r>
            <a:r>
              <a:rPr lang="ko-KR" altLang="en-US" dirty="0"/>
              <a:t>블록체인의 특징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1) </a:t>
            </a:r>
            <a:r>
              <a:rPr lang="ko-KR" altLang="en-US" dirty="0"/>
              <a:t>블록체인의 특징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2) </a:t>
            </a:r>
            <a:r>
              <a:rPr lang="ko-KR" altLang="en-US" dirty="0"/>
              <a:t>블록체인의 장단점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ko-KR" dirty="0" err="1"/>
              <a:t>ⅳ</a:t>
            </a:r>
            <a:r>
              <a:rPr lang="en-US" altLang="ko-KR" dirty="0"/>
              <a:t>. </a:t>
            </a:r>
            <a:r>
              <a:rPr lang="ko-KR" altLang="en-US" dirty="0"/>
              <a:t>블록체인의 활용사례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0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BC9A-85E2-5841-E7A9-2DF4F644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</a:t>
            </a:r>
            <a:r>
              <a:rPr lang="en-US" altLang="ko-KR" dirty="0"/>
              <a:t>(</a:t>
            </a:r>
            <a:r>
              <a:rPr lang="en-US" altLang="ko-KR" dirty="0" err="1"/>
              <a:t>BlockChain</a:t>
            </a:r>
            <a:r>
              <a:rPr lang="en-US" altLang="ko-KR" dirty="0"/>
              <a:t>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C486F-4199-D17A-5B5F-7A08F581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블록체인의 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1991</a:t>
            </a:r>
            <a:r>
              <a:rPr lang="ko-KR" altLang="en-US" dirty="0"/>
              <a:t>년 초</a:t>
            </a:r>
            <a:r>
              <a:rPr lang="en-US" altLang="ko-KR" dirty="0"/>
              <a:t>, </a:t>
            </a:r>
            <a:r>
              <a:rPr lang="ko-KR" altLang="en-US" dirty="0"/>
              <a:t>과학자 스튜어트 </a:t>
            </a:r>
            <a:r>
              <a:rPr lang="ko-KR" altLang="en-US" dirty="0" err="1"/>
              <a:t>하버</a:t>
            </a:r>
            <a:r>
              <a:rPr lang="en-US" altLang="ko-KR" dirty="0"/>
              <a:t> + </a:t>
            </a:r>
            <a:r>
              <a:rPr lang="ko-KR" altLang="en-US" dirty="0"/>
              <a:t>스캇 </a:t>
            </a:r>
            <a:r>
              <a:rPr lang="ko-KR" altLang="en-US" dirty="0" err="1"/>
              <a:t>스토네타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‘</a:t>
            </a:r>
            <a:r>
              <a:rPr lang="ko-KR" altLang="en-US" dirty="0"/>
              <a:t>타임 </a:t>
            </a:r>
            <a:r>
              <a:rPr lang="ko-KR" altLang="en-US" dirty="0" err="1"/>
              <a:t>스탬핑</a:t>
            </a:r>
            <a:r>
              <a:rPr lang="en-US" altLang="ko-KR" dirty="0"/>
              <a:t>’</a:t>
            </a:r>
            <a:r>
              <a:rPr lang="ko-KR" altLang="en-US" dirty="0"/>
              <a:t>을 도입해 문서의 날짜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/</a:t>
            </a:r>
            <a:r>
              <a:rPr lang="ko-KR" altLang="en-US" dirty="0"/>
              <a:t>위조 방지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타임 스탬프 저장을 위해 여러 문서를 하나의 블록에 모으는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‘</a:t>
            </a:r>
            <a:r>
              <a:rPr lang="ko-KR" altLang="en-US" dirty="0"/>
              <a:t>블록체인 </a:t>
            </a:r>
            <a:r>
              <a:rPr lang="en-US" altLang="ko-KR" dirty="0"/>
              <a:t>‘</a:t>
            </a:r>
            <a:r>
              <a:rPr lang="ko-KR" altLang="en-US" dirty="0"/>
              <a:t>기술 아이디어 제시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기술 사용률 저조</a:t>
            </a:r>
            <a:r>
              <a:rPr lang="en-US" altLang="ko-KR" dirty="0"/>
              <a:t>, 2004</a:t>
            </a:r>
            <a:r>
              <a:rPr lang="ko-KR" altLang="en-US" dirty="0"/>
              <a:t>년 특허 만료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3F58955F-7B78-2F46-EBC0-50FC7DC5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0264">
            <a:off x="8572110" y="3799070"/>
            <a:ext cx="2073308" cy="20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E015C5-D215-BFB6-3B07-9C444398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35" y="2140507"/>
            <a:ext cx="3752293" cy="3752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C7A64E-1159-CC7B-439E-3D89400F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</a:t>
            </a:r>
            <a:r>
              <a:rPr lang="en-US" altLang="ko-KR" dirty="0"/>
              <a:t>(</a:t>
            </a:r>
            <a:r>
              <a:rPr lang="en-US" altLang="ko-KR" dirty="0" err="1"/>
              <a:t>BlockChain</a:t>
            </a:r>
            <a:r>
              <a:rPr lang="en-US" altLang="ko-KR" dirty="0"/>
              <a:t>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5C17E-182F-402F-C963-1BF7C0DE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블록체인의 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2008</a:t>
            </a:r>
            <a:r>
              <a:rPr lang="ko-KR" altLang="en-US" dirty="0"/>
              <a:t>년 익명의 개발자에 의해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정부나 은행이 개입 없이 개인이 빠르고 안전하게 거래할 수 있는 화폐 시스템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비트코인</a:t>
            </a:r>
            <a:r>
              <a:rPr lang="en-US" altLang="ko-KR" dirty="0"/>
              <a:t>‘</a:t>
            </a:r>
            <a:r>
              <a:rPr lang="ko-KR" altLang="en-US" dirty="0"/>
              <a:t>에 사용된 블록체인 기술이 알려짐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4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62AC-8B05-AA24-5BC0-1384B954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</a:t>
            </a:r>
            <a:r>
              <a:rPr lang="en-US" altLang="ko-KR" dirty="0"/>
              <a:t>(</a:t>
            </a:r>
            <a:r>
              <a:rPr lang="en-US" altLang="ko-KR" dirty="0" err="1"/>
              <a:t>BlockChain</a:t>
            </a:r>
            <a:r>
              <a:rPr lang="en-US" altLang="ko-KR" dirty="0"/>
              <a:t>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019D5-E257-064F-D8AF-AE3FC301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597838" cy="452015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블록체인의 정의</a:t>
            </a:r>
            <a:endParaRPr lang="en-US" altLang="ko-KR" dirty="0"/>
          </a:p>
          <a:p>
            <a:r>
              <a:rPr lang="ko-KR" altLang="en-US" dirty="0"/>
              <a:t>데이터를 담은 블록</a:t>
            </a:r>
            <a:r>
              <a:rPr lang="en-US" altLang="ko-KR" dirty="0"/>
              <a:t>(block)</a:t>
            </a:r>
            <a:r>
              <a:rPr lang="ko-KR" altLang="en-US" dirty="0"/>
              <a:t>이 사슬 형태로 연결된 </a:t>
            </a:r>
            <a:r>
              <a:rPr lang="ko-KR" altLang="en-US" u="sng" dirty="0"/>
              <a:t>분산원장</a:t>
            </a:r>
            <a:r>
              <a:rPr lang="ko-KR" altLang="en-US" dirty="0"/>
              <a:t>을 만드는 기술</a:t>
            </a:r>
            <a:endParaRPr lang="en-US" altLang="ko-KR" dirty="0"/>
          </a:p>
          <a:p>
            <a:r>
              <a:rPr lang="ko-KR" altLang="en-US" dirty="0"/>
              <a:t>시간 순서로 데이터가 기록된 블록이 쌓이고 이 블록을 여러 사람들이 공유하며 정보의 신뢰성을 증명하는 기술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*</a:t>
            </a:r>
            <a:r>
              <a:rPr lang="ko-KR" altLang="en-US" sz="1800" dirty="0"/>
              <a:t>분산원장</a:t>
            </a:r>
            <a:r>
              <a:rPr lang="en-US" altLang="ko-KR" sz="1800" dirty="0"/>
              <a:t>(</a:t>
            </a:r>
            <a:r>
              <a:rPr lang="ko-KR" altLang="en-US" sz="1800" dirty="0"/>
              <a:t>공유원장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복제</a:t>
            </a:r>
            <a:r>
              <a:rPr lang="en-US" altLang="ko-KR" sz="1800" dirty="0"/>
              <a:t>, </a:t>
            </a:r>
            <a:r>
              <a:rPr lang="ko-KR" altLang="en-US" sz="1800" dirty="0"/>
              <a:t>공유 또는 동기화된 디지털 데이터에 대한 합의 기술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데이터들은 지리적으로 여러 사이트</a:t>
            </a:r>
            <a:r>
              <a:rPr lang="en-US" altLang="ko-KR" sz="1800" dirty="0"/>
              <a:t>/</a:t>
            </a:r>
            <a:r>
              <a:rPr lang="ko-KR" altLang="en-US" sz="1800" dirty="0"/>
              <a:t>국가</a:t>
            </a:r>
            <a:r>
              <a:rPr lang="en-US" altLang="ko-KR" sz="1800" dirty="0"/>
              <a:t>/</a:t>
            </a:r>
            <a:r>
              <a:rPr lang="ko-KR" altLang="en-US" sz="1800" dirty="0"/>
              <a:t>기관에 분산되어 있어 중앙 관리자나 저장소가 필요하지 않음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                 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250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6682B-2614-2784-60F8-3ABF62D5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47636"/>
            <a:ext cx="10026650" cy="655637"/>
          </a:xfrm>
        </p:spPr>
        <p:txBody>
          <a:bodyPr/>
          <a:lstStyle/>
          <a:p>
            <a:r>
              <a:rPr lang="ko-KR" altLang="en-US" dirty="0"/>
              <a:t>블록체인 구조 및 원리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4CDFA-5F92-4707-5E43-A672E250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527710"/>
            <a:ext cx="10026650" cy="3978275"/>
          </a:xfrm>
        </p:spPr>
        <p:txBody>
          <a:bodyPr/>
          <a:lstStyle/>
          <a:p>
            <a:r>
              <a:rPr lang="ko-KR" altLang="en-US" dirty="0"/>
              <a:t>정해진 시간마다 하나의 블록이 만들어지고 블록 안에는 해당 시간 동안 일어난 모든 거래들이 </a:t>
            </a:r>
            <a:r>
              <a:rPr lang="ko-KR" altLang="en-US" u="sng" dirty="0"/>
              <a:t>암호화</a:t>
            </a:r>
            <a:r>
              <a:rPr lang="ko-KR" altLang="en-US" dirty="0"/>
              <a:t> 되어 루트해시로 </a:t>
            </a:r>
            <a:r>
              <a:rPr lang="ko-KR" altLang="en-US" dirty="0" err="1"/>
              <a:t>더해짐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다음 블록이 만들어질 때</a:t>
            </a:r>
            <a:r>
              <a:rPr lang="en-US" altLang="ko-KR" dirty="0"/>
              <a:t>, </a:t>
            </a:r>
            <a:r>
              <a:rPr lang="ko-KR" altLang="en-US" dirty="0"/>
              <a:t>이전 블록의 모든 내용이 다시  하나의 암호로 암호화 되어 함께 저장 </a:t>
            </a:r>
            <a:r>
              <a:rPr lang="en-US" altLang="ko-KR" dirty="0"/>
              <a:t>(</a:t>
            </a:r>
            <a:r>
              <a:rPr lang="ko-KR" altLang="en-US" dirty="0"/>
              <a:t>사슬 처럼 </a:t>
            </a:r>
            <a:r>
              <a:rPr lang="ko-KR" altLang="en-US" dirty="0" err="1"/>
              <a:t>링크드리스트로</a:t>
            </a:r>
            <a:r>
              <a:rPr lang="ko-KR" altLang="en-US" dirty="0"/>
              <a:t> 서로 이어짐</a:t>
            </a:r>
            <a:r>
              <a:rPr lang="en-US" altLang="ko-KR" dirty="0"/>
              <a:t>) 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2ECA39EE-5473-C369-20DA-8B604060A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83037"/>
              </p:ext>
            </p:extLst>
          </p:nvPr>
        </p:nvGraphicFramePr>
        <p:xfrm>
          <a:off x="2612336" y="3910064"/>
          <a:ext cx="656113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6561000" imgH="2400480" progId="Paint.Picture">
                  <p:embed/>
                </p:oleObj>
              </mc:Choice>
              <mc:Fallback>
                <p:oleObj name="비트맵 이미지" r:id="rId2" imgW="6561000" imgH="2400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2336" y="3910064"/>
                        <a:ext cx="6561137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액자 4">
            <a:extLst>
              <a:ext uri="{FF2B5EF4-FFF2-40B4-BE49-F238E27FC236}">
                <a16:creationId xmlns:a16="http://schemas.microsoft.com/office/drawing/2014/main" id="{9DDF30CF-0E00-B514-2BBF-F58FA88C0AC0}"/>
              </a:ext>
            </a:extLst>
          </p:cNvPr>
          <p:cNvSpPr/>
          <p:nvPr/>
        </p:nvSpPr>
        <p:spPr>
          <a:xfrm>
            <a:off x="2655735" y="4013120"/>
            <a:ext cx="2289977" cy="2297244"/>
          </a:xfrm>
          <a:prstGeom prst="frame">
            <a:avLst>
              <a:gd name="adj1" fmla="val 17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C96ADF78-C609-C6C2-7982-AAD9DB297524}"/>
              </a:ext>
            </a:extLst>
          </p:cNvPr>
          <p:cNvSpPr/>
          <p:nvPr/>
        </p:nvSpPr>
        <p:spPr>
          <a:xfrm>
            <a:off x="2740866" y="4565736"/>
            <a:ext cx="2061721" cy="1658730"/>
          </a:xfrm>
          <a:prstGeom prst="frame">
            <a:avLst>
              <a:gd name="adj1" fmla="val 278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F95CEC1-F280-585C-CBA9-A794F157A50A}"/>
              </a:ext>
            </a:extLst>
          </p:cNvPr>
          <p:cNvSpPr/>
          <p:nvPr/>
        </p:nvSpPr>
        <p:spPr>
          <a:xfrm>
            <a:off x="4913907" y="4311293"/>
            <a:ext cx="596348" cy="2544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5D92531-DB93-A8F9-2AD7-4D8553FA7322}"/>
              </a:ext>
            </a:extLst>
          </p:cNvPr>
          <p:cNvSpPr/>
          <p:nvPr/>
        </p:nvSpPr>
        <p:spPr>
          <a:xfrm>
            <a:off x="5510256" y="4366953"/>
            <a:ext cx="596348" cy="198783"/>
          </a:xfrm>
          <a:prstGeom prst="frame">
            <a:avLst>
              <a:gd name="adj1" fmla="val 160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39EC4-4E6D-C891-F1C2-6EE04F9D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55" y="619172"/>
            <a:ext cx="10026650" cy="655637"/>
          </a:xfrm>
        </p:spPr>
        <p:txBody>
          <a:bodyPr/>
          <a:lstStyle/>
          <a:p>
            <a:r>
              <a:rPr lang="ko-KR" altLang="en-US" dirty="0"/>
              <a:t>블록체인 구조 및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BD18D-BA69-DF72-37A4-1128DC24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55" y="1394019"/>
            <a:ext cx="10627819" cy="5173238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머클루트</a:t>
            </a:r>
            <a:r>
              <a:rPr lang="en-US" altLang="ko-KR" dirty="0"/>
              <a:t>(</a:t>
            </a:r>
            <a:r>
              <a:rPr lang="ko-KR" altLang="en-US" dirty="0" err="1"/>
              <a:t>머클해시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: </a:t>
            </a:r>
            <a:r>
              <a:rPr lang="ko-KR" altLang="en-US" dirty="0"/>
              <a:t>블록의 바디</a:t>
            </a:r>
            <a:r>
              <a:rPr lang="en-US" altLang="ko-KR" dirty="0"/>
              <a:t>(Body)</a:t>
            </a:r>
            <a:r>
              <a:rPr lang="ko-KR" altLang="en-US" dirty="0"/>
              <a:t>에 저장된 거래 정보들의 해시 트리</a:t>
            </a:r>
            <a:r>
              <a:rPr lang="en-US" altLang="ko-KR" dirty="0"/>
              <a:t> (</a:t>
            </a:r>
            <a:r>
              <a:rPr lang="ko-KR" altLang="en-US" dirty="0"/>
              <a:t>해당 블록이 유효한지 무결성 검증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난이도 목표</a:t>
            </a:r>
            <a:r>
              <a:rPr lang="en-US" altLang="ko-KR" dirty="0"/>
              <a:t>(bits, target)</a:t>
            </a:r>
          </a:p>
          <a:p>
            <a:pPr marL="0" indent="0">
              <a:buNone/>
            </a:pPr>
            <a:r>
              <a:rPr lang="en-US" altLang="ko-KR" dirty="0"/>
              <a:t>       : </a:t>
            </a:r>
            <a:r>
              <a:rPr lang="ko-KR" altLang="en-US" dirty="0"/>
              <a:t>블록 생성</a:t>
            </a:r>
            <a:r>
              <a:rPr lang="en-US" altLang="ko-KR" dirty="0"/>
              <a:t>(</a:t>
            </a:r>
            <a:r>
              <a:rPr lang="ko-KR" altLang="en-US" dirty="0"/>
              <a:t>채굴</a:t>
            </a:r>
            <a:r>
              <a:rPr lang="en-US" altLang="ko-KR" dirty="0"/>
              <a:t>)</a:t>
            </a:r>
            <a:r>
              <a:rPr lang="ko-KR" altLang="en-US" dirty="0"/>
              <a:t>을 위한 유효한 </a:t>
            </a:r>
            <a:r>
              <a:rPr lang="ko-KR" altLang="en-US" dirty="0" err="1"/>
              <a:t>해시값을</a:t>
            </a:r>
            <a:r>
              <a:rPr lang="ko-KR" altLang="en-US" dirty="0"/>
              <a:t> 계산하는 것이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얼마나 어려운지에 대한 척도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(</a:t>
            </a:r>
            <a:r>
              <a:rPr lang="ko-KR" altLang="en-US" dirty="0"/>
              <a:t>난이도 </a:t>
            </a:r>
            <a:r>
              <a:rPr lang="en-US" altLang="ko-KR" dirty="0"/>
              <a:t>up,</a:t>
            </a:r>
            <a:r>
              <a:rPr lang="ko-KR" altLang="en-US" dirty="0"/>
              <a:t> </a:t>
            </a:r>
            <a:r>
              <a:rPr lang="ko-KR" altLang="en-US" dirty="0" err="1"/>
              <a:t>목표값</a:t>
            </a:r>
            <a:r>
              <a:rPr lang="ko-KR" altLang="en-US" dirty="0"/>
              <a:t> </a:t>
            </a:r>
            <a:r>
              <a:rPr lang="en-US" altLang="ko-KR" dirty="0"/>
              <a:t>down, </a:t>
            </a:r>
            <a:r>
              <a:rPr lang="ko-KR" altLang="en-US" dirty="0"/>
              <a:t>해시파워</a:t>
            </a:r>
            <a:r>
              <a:rPr lang="en-US" altLang="ko-KR" dirty="0"/>
              <a:t> down)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Nonce</a:t>
            </a:r>
          </a:p>
          <a:p>
            <a:pPr marL="0" indent="0">
              <a:buNone/>
            </a:pPr>
            <a:r>
              <a:rPr lang="en-US" altLang="ko-KR" dirty="0"/>
              <a:t>    : </a:t>
            </a:r>
            <a:r>
              <a:rPr lang="ko-KR" altLang="en-US" dirty="0"/>
              <a:t>블록을 만드는 과정에서 </a:t>
            </a:r>
            <a:r>
              <a:rPr lang="ko-KR" altLang="en-US" dirty="0" err="1"/>
              <a:t>해시값을</a:t>
            </a:r>
            <a:r>
              <a:rPr lang="ko-KR" altLang="en-US" dirty="0"/>
              <a:t> 구할 때 필요한 재료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3B3A61BC-A895-2D0D-E328-8EB758854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177336"/>
              </p:ext>
            </p:extLst>
          </p:nvPr>
        </p:nvGraphicFramePr>
        <p:xfrm>
          <a:off x="7679719" y="3246592"/>
          <a:ext cx="4422340" cy="3476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2" imgW="3489840" imgH="2743200" progId="Paint.Picture">
                  <p:embed/>
                </p:oleObj>
              </mc:Choice>
              <mc:Fallback>
                <p:oleObj name="비트맵 이미지" r:id="rId2" imgW="3489840" imgH="2743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79719" y="3246592"/>
                        <a:ext cx="4422340" cy="3476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양쪽 중괄호 5">
            <a:extLst>
              <a:ext uri="{FF2B5EF4-FFF2-40B4-BE49-F238E27FC236}">
                <a16:creationId xmlns:a16="http://schemas.microsoft.com/office/drawing/2014/main" id="{4F94CA03-0887-E343-2CDB-40E0936A3CA4}"/>
              </a:ext>
            </a:extLst>
          </p:cNvPr>
          <p:cNvSpPr/>
          <p:nvPr/>
        </p:nvSpPr>
        <p:spPr>
          <a:xfrm>
            <a:off x="9835232" y="4213670"/>
            <a:ext cx="1992388" cy="771275"/>
          </a:xfrm>
          <a:prstGeom prst="brace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중괄호 6">
            <a:extLst>
              <a:ext uri="{FF2B5EF4-FFF2-40B4-BE49-F238E27FC236}">
                <a16:creationId xmlns:a16="http://schemas.microsoft.com/office/drawing/2014/main" id="{8F62A493-6476-7B1C-92D4-B178D2F7ACE7}"/>
              </a:ext>
            </a:extLst>
          </p:cNvPr>
          <p:cNvSpPr/>
          <p:nvPr/>
        </p:nvSpPr>
        <p:spPr>
          <a:xfrm>
            <a:off x="9736425" y="5288421"/>
            <a:ext cx="2178657" cy="1278836"/>
          </a:xfrm>
          <a:prstGeom prst="bracePair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8A515-52C8-B226-5492-0AE132AA0C03}"/>
              </a:ext>
            </a:extLst>
          </p:cNvPr>
          <p:cNvSpPr txBox="1"/>
          <p:nvPr/>
        </p:nvSpPr>
        <p:spPr>
          <a:xfrm>
            <a:off x="8967912" y="4617696"/>
            <a:ext cx="118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Header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ADD19-EEA0-7161-27D1-15BFF179F8CE}"/>
              </a:ext>
            </a:extLst>
          </p:cNvPr>
          <p:cNvSpPr txBox="1"/>
          <p:nvPr/>
        </p:nvSpPr>
        <p:spPr>
          <a:xfrm>
            <a:off x="9128029" y="5971970"/>
            <a:ext cx="84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Body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6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57EDD-92DB-B3CC-10D2-8A3B4FBB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구조 및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9A08F-05AC-B18F-10AF-D20A3C6BD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작업증명 </a:t>
            </a:r>
            <a:r>
              <a:rPr lang="en-US" altLang="ko-KR" dirty="0"/>
              <a:t>: </a:t>
            </a:r>
            <a:r>
              <a:rPr lang="ko-KR" altLang="en-US" dirty="0"/>
              <a:t>새로운 블록을 블록체인에 추가하는 작업을 완료했음을 증명하는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</a:t>
            </a:r>
            <a:r>
              <a:rPr lang="ko-KR" altLang="en-US" dirty="0"/>
              <a:t> 블록 추가를 위해 새로운 블록의 </a:t>
            </a:r>
            <a:r>
              <a:rPr lang="ko-KR" altLang="en-US" u="sng" dirty="0"/>
              <a:t>블록 </a:t>
            </a:r>
            <a:r>
              <a:rPr lang="ko-KR" altLang="en-US" u="sng" dirty="0" err="1"/>
              <a:t>해쉬</a:t>
            </a:r>
            <a:r>
              <a:rPr lang="ko-KR" altLang="en-US" u="sng" dirty="0"/>
              <a:t> 계산 </a:t>
            </a:r>
            <a:r>
              <a:rPr lang="ko-KR" altLang="en-US" dirty="0"/>
              <a:t>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</a:t>
            </a:r>
            <a:r>
              <a:rPr lang="en-US" altLang="ko-KR" dirty="0">
                <a:solidFill>
                  <a:srgbClr val="E32DDA"/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altLang="ko-KR" dirty="0">
                <a:solidFill>
                  <a:srgbClr val="E32DDA"/>
                </a:solidFill>
              </a:rPr>
              <a:t> </a:t>
            </a:r>
            <a:r>
              <a:rPr lang="ko-KR" altLang="en-US" dirty="0"/>
              <a:t>블록의 </a:t>
            </a:r>
            <a:r>
              <a:rPr lang="en-US" altLang="ko-KR" dirty="0"/>
              <a:t>header </a:t>
            </a:r>
            <a:r>
              <a:rPr lang="ko-KR" altLang="en-US" dirty="0"/>
              <a:t>정보인 </a:t>
            </a:r>
            <a:r>
              <a:rPr lang="en-US" altLang="ko-KR" u="sng" dirty="0"/>
              <a:t>nonce</a:t>
            </a:r>
            <a:r>
              <a:rPr lang="ko-KR" altLang="en-US" u="sng" dirty="0"/>
              <a:t>값을 계산</a:t>
            </a:r>
            <a:r>
              <a:rPr lang="ko-KR" altLang="en-US" dirty="0"/>
              <a:t>해 구함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altLang="ko-KR" dirty="0"/>
              <a:t> nonce</a:t>
            </a:r>
            <a:r>
              <a:rPr lang="ko-KR" altLang="en-US" dirty="0"/>
              <a:t> 계산 </a:t>
            </a:r>
            <a:r>
              <a:rPr lang="en-US" altLang="ko-KR" dirty="0"/>
              <a:t>= </a:t>
            </a:r>
            <a:r>
              <a:rPr lang="ko-KR" altLang="en-US" dirty="0"/>
              <a:t>작업증명</a:t>
            </a:r>
            <a:endParaRPr lang="en-US" altLang="ko-KR" dirty="0"/>
          </a:p>
          <a:p>
            <a:r>
              <a:rPr lang="ko-KR" altLang="en-US" dirty="0"/>
              <a:t>네트워크에 참여해 블록 생성</a:t>
            </a:r>
            <a:r>
              <a:rPr lang="en-US" altLang="ko-KR" dirty="0"/>
              <a:t>(</a:t>
            </a:r>
            <a:r>
              <a:rPr lang="ko-KR" altLang="en-US" dirty="0"/>
              <a:t>작업증명</a:t>
            </a:r>
            <a:r>
              <a:rPr lang="en-US" altLang="ko-KR" dirty="0"/>
              <a:t>)</a:t>
            </a:r>
            <a:r>
              <a:rPr lang="ko-KR" altLang="en-US" dirty="0"/>
              <a:t>에 기여한 참여자 모두가 해당 블록체인을 가짐</a:t>
            </a:r>
            <a:r>
              <a:rPr lang="en-US" altLang="ko-KR" dirty="0"/>
              <a:t>(</a:t>
            </a:r>
            <a:r>
              <a:rPr lang="ko-KR" altLang="en-US" dirty="0"/>
              <a:t>혹은 보상을 얻음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65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678E7-1E54-B391-94ED-FA9DE3F6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특징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53492-2F25-6021-3904-2896D5E2B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블록체인의 특징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탈중앙화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분산원장 기술로 중앙관리자 없이도 신뢰성 있는 검증과 기록을 거침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네트워크에 참여한 다수의 참여자들이 다수결로 거래를 영구적으로 기록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참여자 개개인이 금융기관의 역할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64151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Leaf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886</Words>
  <Application>Microsoft Office PowerPoint</Application>
  <PresentationFormat>와이드스크린</PresentationFormat>
  <Paragraphs>117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Microsoft GothicNeo</vt:lpstr>
      <vt:lpstr>Arial</vt:lpstr>
      <vt:lpstr>Symbol</vt:lpstr>
      <vt:lpstr>Wingdings</vt:lpstr>
      <vt:lpstr>LeafVTI</vt:lpstr>
      <vt:lpstr>그림판 그림</vt:lpstr>
      <vt:lpstr>블록체인(BlockChain)</vt:lpstr>
      <vt:lpstr>목차</vt:lpstr>
      <vt:lpstr>블록체인(BlockChain) 이란?</vt:lpstr>
      <vt:lpstr>블록체인(BlockChain) 이란?</vt:lpstr>
      <vt:lpstr>블록체인(BlockChain) 이란?</vt:lpstr>
      <vt:lpstr>블록체인 구조 및 원리 </vt:lpstr>
      <vt:lpstr>블록체인 구조 및 원리</vt:lpstr>
      <vt:lpstr>블록체인 구조 및 원리</vt:lpstr>
      <vt:lpstr>블록체인의 특징 </vt:lpstr>
      <vt:lpstr>블록체인의 특징</vt:lpstr>
      <vt:lpstr>블록체인의 특징</vt:lpstr>
      <vt:lpstr>블록체인의 특징 </vt:lpstr>
      <vt:lpstr>블록체인의 활용사례 </vt:lpstr>
      <vt:lpstr>블록체인의 활용사례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블록체인(BlockChain)</dc:title>
  <dc:creator>김경민</dc:creator>
  <cp:lastModifiedBy>김경민</cp:lastModifiedBy>
  <cp:revision>32</cp:revision>
  <dcterms:created xsi:type="dcterms:W3CDTF">2022-06-21T01:57:50Z</dcterms:created>
  <dcterms:modified xsi:type="dcterms:W3CDTF">2022-06-21T08:45:55Z</dcterms:modified>
</cp:coreProperties>
</file>