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0" r:id="rId8"/>
    <p:sldId id="261" r:id="rId9"/>
    <p:sldId id="262" r:id="rId10"/>
    <p:sldId id="265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3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34-145-111.ap-northeast-2.compute.amazonaws.com:8080/" TargetMode="External"/><Relationship Id="rId2" Type="http://schemas.openxmlformats.org/officeDocument/2006/relationships/hyperlink" Target="https://github.com/honor-sky/Djang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반짝이는 배경에 홀로그램 네온">
            <a:extLst>
              <a:ext uri="{FF2B5EF4-FFF2-40B4-BE49-F238E27FC236}">
                <a16:creationId xmlns:a16="http://schemas.microsoft.com/office/drawing/2014/main" id="{E6410984-EE1E-C23F-2168-09E74AABE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1" b="116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C9910-C204-81D8-880E-2F73E162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US" altLang="ko-KR" sz="3600" i="0" dirty="0">
                <a:solidFill>
                  <a:schemeClr val="tx1"/>
                </a:solidFill>
                <a:effectLst/>
                <a:latin typeface="Lato Extended"/>
              </a:rPr>
              <a:t>Django</a:t>
            </a:r>
            <a:r>
              <a:rPr lang="ko-KR" altLang="en-US" sz="3600" i="0" dirty="0">
                <a:solidFill>
                  <a:schemeClr val="tx1"/>
                </a:solidFill>
                <a:effectLst/>
                <a:latin typeface="Lato Extended"/>
              </a:rPr>
              <a:t>를 이용한 </a:t>
            </a:r>
            <a:r>
              <a:rPr lang="en-US" altLang="ko-KR" sz="3600" i="0" dirty="0">
                <a:solidFill>
                  <a:schemeClr val="tx1"/>
                </a:solidFill>
                <a:effectLst/>
                <a:latin typeface="Lato Extended"/>
              </a:rPr>
              <a:t>Web Server</a:t>
            </a:r>
            <a:r>
              <a:rPr lang="ko-KR" altLang="en-US" sz="3600" i="0" dirty="0">
                <a:solidFill>
                  <a:schemeClr val="tx1"/>
                </a:solidFill>
                <a:effectLst/>
                <a:latin typeface="Lato Extended"/>
              </a:rPr>
              <a:t>구축</a:t>
            </a:r>
            <a:br>
              <a:rPr lang="ko-KR" altLang="en-US" sz="1200" b="0" i="0" dirty="0">
                <a:solidFill>
                  <a:schemeClr val="tx1"/>
                </a:solidFill>
                <a:effectLst/>
                <a:latin typeface="Lato Extended"/>
              </a:rPr>
            </a:b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9AF0A-79B8-EDF9-0883-197F648F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59" y="5401770"/>
            <a:ext cx="5909481" cy="81137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500" dirty="0"/>
              <a:t>2022</a:t>
            </a:r>
            <a:r>
              <a:rPr lang="ko-KR" altLang="en-US" sz="1500" dirty="0"/>
              <a:t> 오픈소스 </a:t>
            </a:r>
            <a:r>
              <a:rPr lang="en-US" altLang="ko-KR" sz="1500" dirty="0" err="1"/>
              <a:t>sw</a:t>
            </a:r>
            <a:r>
              <a:rPr lang="ko-KR" altLang="en-US" sz="1500" dirty="0"/>
              <a:t>활용 </a:t>
            </a:r>
            <a:r>
              <a:rPr lang="en-US" altLang="ko-KR" sz="1500" dirty="0"/>
              <a:t>2</a:t>
            </a:r>
            <a:r>
              <a:rPr lang="ko-KR" altLang="en-US" sz="1500" dirty="0"/>
              <a:t>분반</a:t>
            </a:r>
            <a:endParaRPr lang="en-US" altLang="ko-KR" sz="1500" dirty="0"/>
          </a:p>
          <a:p>
            <a:r>
              <a:rPr lang="en-US" altLang="ko-KR" sz="1500" dirty="0"/>
              <a:t>32200327  </a:t>
            </a:r>
            <a:r>
              <a:rPr lang="ko-KR" altLang="en-US" sz="1500" dirty="0"/>
              <a:t>김경민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2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612A6-D1A3-88E4-77BC-86130A89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서버에 업로드하기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29472-0A1F-173F-BB4E-A66563B9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8483"/>
            <a:ext cx="963401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서버 실행</a:t>
            </a:r>
            <a:endParaRPr lang="en-US" altLang="ko-KR" b="1" dirty="0"/>
          </a:p>
          <a:p>
            <a:r>
              <a:rPr lang="en-US" altLang="ko-KR" dirty="0"/>
              <a:t>AWS</a:t>
            </a:r>
            <a:r>
              <a:rPr lang="ko-KR" altLang="en-US" dirty="0"/>
              <a:t>에서 생성한 인스턴스 </a:t>
            </a:r>
            <a:r>
              <a:rPr lang="en-US" altLang="ko-KR" dirty="0"/>
              <a:t>‘</a:t>
            </a:r>
            <a:r>
              <a:rPr lang="ko-KR" altLang="en-US" dirty="0"/>
              <a:t>보안</a:t>
            </a:r>
            <a:r>
              <a:rPr lang="en-US" altLang="ko-KR" dirty="0"/>
              <a:t>‘ </a:t>
            </a:r>
            <a:r>
              <a:rPr lang="ko-KR" altLang="en-US" dirty="0"/>
              <a:t>에서 포트 범위 </a:t>
            </a:r>
            <a:r>
              <a:rPr lang="en-US" altLang="ko-KR" dirty="0"/>
              <a:t>8080 </a:t>
            </a:r>
            <a:r>
              <a:rPr lang="ko-KR" altLang="en-US" dirty="0"/>
              <a:t>보안그룹 생성</a:t>
            </a:r>
            <a:endParaRPr lang="en-US" altLang="ko-KR" dirty="0"/>
          </a:p>
          <a:p>
            <a:r>
              <a:rPr lang="ko-KR" altLang="en-US" dirty="0"/>
              <a:t>프로젝트명 폴더로 이동한 후</a:t>
            </a:r>
            <a:r>
              <a:rPr lang="en-US" altLang="ko-KR" dirty="0"/>
              <a:t>,                                        </a:t>
            </a:r>
            <a:r>
              <a:rPr lang="ko-KR" altLang="en-US" dirty="0"/>
              <a:t>명령어로 서버 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2D2AD-CB58-255E-7E91-1AA0BB53D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6" t="49999" r="18203" b="15418"/>
          <a:stretch/>
        </p:blipFill>
        <p:spPr>
          <a:xfrm>
            <a:off x="4333009" y="3512651"/>
            <a:ext cx="6541649" cy="1946082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FF49B966-8B76-A6AF-B2C6-278188D0A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787"/>
              </p:ext>
            </p:extLst>
          </p:nvPr>
        </p:nvGraphicFramePr>
        <p:xfrm>
          <a:off x="899049" y="5151789"/>
          <a:ext cx="622617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6225480" imgH="1531800" progId="Paint.Picture">
                  <p:embed/>
                </p:oleObj>
              </mc:Choice>
              <mc:Fallback>
                <p:oleObj name="비트맵 이미지" r:id="rId3" imgW="6225480" imgH="1531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049" y="5151789"/>
                        <a:ext cx="6226175" cy="153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9CF0A2A-C0BD-8E74-8CD5-89B30AA83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22674"/>
              </p:ext>
            </p:extLst>
          </p:nvPr>
        </p:nvGraphicFramePr>
        <p:xfrm>
          <a:off x="4616130" y="3063679"/>
          <a:ext cx="2807460" cy="32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5" imgW="2301120" imgH="266760" progId="Paint.Picture">
                  <p:embed/>
                </p:oleObj>
              </mc:Choice>
              <mc:Fallback>
                <p:oleObj name="비트맵 이미지" r:id="rId5" imgW="2301120" imgH="266760" progId="Paint.Pictur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2FEBB98C-3572-6BCE-2693-8F0B647CA5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130" y="3063679"/>
                        <a:ext cx="2807460" cy="325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9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AB3E7-676F-9451-FA67-FA73B913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3315"/>
            <a:ext cx="9634011" cy="1325563"/>
          </a:xfrm>
        </p:spPr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서버에 업로드하기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6BA16-1199-6525-6E33-282A6CE9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2857"/>
            <a:ext cx="963401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i="0" dirty="0">
                <a:solidFill>
                  <a:srgbClr val="545B64"/>
                </a:solidFill>
                <a:effectLst/>
                <a:latin typeface="Amazon Ember"/>
              </a:rPr>
              <a:t>서버 실행</a:t>
            </a:r>
            <a:endParaRPr lang="en-US" altLang="ko-KR" b="1" i="0" dirty="0">
              <a:solidFill>
                <a:srgbClr val="545B64"/>
              </a:solidFill>
              <a:effectLst/>
              <a:latin typeface="Amazon Ember"/>
            </a:endParaRPr>
          </a:p>
          <a:p>
            <a:r>
              <a:rPr lang="ko-KR" altLang="en-US" b="0" i="0" dirty="0">
                <a:solidFill>
                  <a:srgbClr val="545B64"/>
                </a:solidFill>
                <a:effectLst/>
                <a:latin typeface="Amazon Ember"/>
              </a:rPr>
              <a:t>퍼블릭 </a:t>
            </a:r>
            <a:r>
              <a:rPr lang="en-US" altLang="ko-KR" b="0" i="0" dirty="0">
                <a:solidFill>
                  <a:srgbClr val="545B64"/>
                </a:solidFill>
                <a:effectLst/>
                <a:latin typeface="Amazon Ember"/>
              </a:rPr>
              <a:t>IPv4 DNS </a:t>
            </a:r>
            <a:r>
              <a:rPr lang="ko-KR" altLang="en-US" b="0" i="0" dirty="0">
                <a:solidFill>
                  <a:srgbClr val="545B64"/>
                </a:solidFill>
                <a:effectLst/>
                <a:latin typeface="Amazon Ember"/>
              </a:rPr>
              <a:t>주소로 웹페이지 접근 가능</a:t>
            </a:r>
            <a:endParaRPr lang="en-US" altLang="ko-KR" b="0" i="0" dirty="0">
              <a:solidFill>
                <a:srgbClr val="545B64"/>
              </a:solidFill>
              <a:effectLst/>
              <a:latin typeface="Amazon Embe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545B64"/>
                </a:solidFill>
                <a:latin typeface="Amazon Ember"/>
                <a:ea typeface="Malgun Gothic" panose="020B0503020000020004" pitchFamily="50" charset="-127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ec2-3-34-145-111.ap-northeast-2.compute.amazonaws.com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7A484-EB7D-E744-28A7-1049EF481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" t="2899" r="1457" b="5855"/>
          <a:stretch/>
        </p:blipFill>
        <p:spPr>
          <a:xfrm>
            <a:off x="1329115" y="3176003"/>
            <a:ext cx="6217920" cy="32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86E1-EAE4-7083-0BB7-431FE649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513808"/>
            <a:ext cx="9634011" cy="1325563"/>
          </a:xfrm>
        </p:spPr>
        <p:txBody>
          <a:bodyPr/>
          <a:lstStyle/>
          <a:p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069D2-DF0C-6C00-D728-9300704F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41" y="1992854"/>
            <a:ext cx="10978717" cy="4351338"/>
          </a:xfrm>
        </p:spPr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https://github.com/honor-sky/Django</a:t>
            </a:r>
            <a:endParaRPr lang="en-US" altLang="ko-KR" dirty="0"/>
          </a:p>
          <a:p>
            <a:r>
              <a:rPr lang="ko-KR" altLang="en-US" dirty="0"/>
              <a:t>웹사이트 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http://ec2-3-34-145-111.ap-northeast-2.compute.amazonaws.com:8080/#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0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반짝이는 배경에 홀로그램 네온">
            <a:extLst>
              <a:ext uri="{FF2B5EF4-FFF2-40B4-BE49-F238E27FC236}">
                <a16:creationId xmlns:a16="http://schemas.microsoft.com/office/drawing/2014/main" id="{C24A2282-25E6-1B85-6818-C11AD1D25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1" b="116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570DA03-9A07-8BA7-A929-97AD44827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50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AA3D-85E2-F619-9ADE-4A8433B7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0"/>
            <a:ext cx="9634011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27620-2BA0-1D42-D845-C54920CD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37" y="1173777"/>
            <a:ext cx="9634011" cy="53542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ⅰ. AWS </a:t>
            </a:r>
            <a:r>
              <a:rPr lang="ko-KR" altLang="en-US" dirty="0"/>
              <a:t>시작하기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1)</a:t>
            </a:r>
            <a:r>
              <a:rPr lang="ko-KR" altLang="en-US" dirty="0"/>
              <a:t>인스턴스 시작하기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ⅱ. Django </a:t>
            </a:r>
            <a:r>
              <a:rPr lang="ko-KR" altLang="en-US" dirty="0"/>
              <a:t>프로젝트 시작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ⅲ. </a:t>
            </a:r>
            <a:r>
              <a:rPr lang="ko-KR" altLang="en-US" dirty="0"/>
              <a:t>인스턴스 접속하기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1) putty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2) </a:t>
            </a:r>
            <a:r>
              <a:rPr lang="ko-KR" altLang="en-US" dirty="0"/>
              <a:t>서버 환경 설정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dirty="0" err="1"/>
              <a:t>ⅳ</a:t>
            </a:r>
            <a:r>
              <a:rPr lang="en-US" altLang="ko-KR" dirty="0"/>
              <a:t>. Django </a:t>
            </a:r>
            <a:r>
              <a:rPr lang="ko-KR" altLang="en-US" dirty="0"/>
              <a:t>프로젝트 서버에 업로드하기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1) GitHub</a:t>
            </a:r>
            <a:r>
              <a:rPr lang="ko-KR" altLang="en-US" dirty="0"/>
              <a:t>에서 </a:t>
            </a:r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/>
              <a:t>Clone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2) </a:t>
            </a:r>
            <a:r>
              <a:rPr lang="ko-KR" altLang="en-US" dirty="0"/>
              <a:t>서버 실행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4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911E-50EE-8402-4043-E5520638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2ECA7-7A15-0A37-D6AB-EA9907C7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4247"/>
            <a:ext cx="9634011" cy="45916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인스턴스 시작하기</a:t>
            </a:r>
            <a:endParaRPr lang="en-US" altLang="ko-KR" b="1" dirty="0"/>
          </a:p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아마존 닷컴이 제공하는 각종 원격 컴퓨팅 서비스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=&gt; </a:t>
            </a:r>
            <a:r>
              <a:rPr lang="ko-KR" altLang="en-US" dirty="0"/>
              <a:t>해당 사이트에 가입하여 서버 구축에 필요한 리소스를 할당 받아 사용</a:t>
            </a:r>
            <a:endParaRPr lang="en-US" altLang="ko-KR" dirty="0"/>
          </a:p>
          <a:p>
            <a:r>
              <a:rPr lang="en-US" altLang="ko-KR" dirty="0"/>
              <a:t>User </a:t>
            </a:r>
            <a:r>
              <a:rPr lang="ko-KR" altLang="en-US" dirty="0"/>
              <a:t>생성 </a:t>
            </a:r>
            <a:r>
              <a:rPr lang="en-US" altLang="ko-KR" dirty="0"/>
              <a:t>-&gt; </a:t>
            </a:r>
            <a:r>
              <a:rPr lang="ko-KR" altLang="en-US" dirty="0"/>
              <a:t>인스턴스 생성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A21A60D-E130-9033-A3C2-F7F37618E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41510"/>
              </p:ext>
            </p:extLst>
          </p:nvPr>
        </p:nvGraphicFramePr>
        <p:xfrm>
          <a:off x="1488141" y="3850539"/>
          <a:ext cx="72993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7300080" imgH="739080" progId="Paint.Picture">
                  <p:embed/>
                </p:oleObj>
              </mc:Choice>
              <mc:Fallback>
                <p:oleObj name="비트맵 이미지" r:id="rId2" imgW="7300080" imgH="739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8141" y="3850539"/>
                        <a:ext cx="729932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2AF2F05D-DFC3-350E-76BE-9E2ED2988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84225"/>
              </p:ext>
            </p:extLst>
          </p:nvPr>
        </p:nvGraphicFramePr>
        <p:xfrm>
          <a:off x="1494491" y="4753407"/>
          <a:ext cx="729297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292520" imgH="1859400" progId="Paint.Picture">
                  <p:embed/>
                </p:oleObj>
              </mc:Choice>
              <mc:Fallback>
                <p:oleObj name="비트맵 이미지" r:id="rId4" imgW="7292520" imgH="1859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4491" y="4753407"/>
                        <a:ext cx="7292975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액자 10">
            <a:extLst>
              <a:ext uri="{FF2B5EF4-FFF2-40B4-BE49-F238E27FC236}">
                <a16:creationId xmlns:a16="http://schemas.microsoft.com/office/drawing/2014/main" id="{EE63DBAE-94F0-5973-3A33-9BC419DC04FF}"/>
              </a:ext>
            </a:extLst>
          </p:cNvPr>
          <p:cNvSpPr/>
          <p:nvPr/>
        </p:nvSpPr>
        <p:spPr>
          <a:xfrm>
            <a:off x="7618675" y="4323163"/>
            <a:ext cx="571170" cy="223419"/>
          </a:xfrm>
          <a:prstGeom prst="frame">
            <a:avLst>
              <a:gd name="adj1" fmla="val 89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A8A26-B9DB-7903-AFC9-979B988FF7F6}"/>
              </a:ext>
            </a:extLst>
          </p:cNvPr>
          <p:cNvSpPr txBox="1"/>
          <p:nvPr/>
        </p:nvSpPr>
        <p:spPr>
          <a:xfrm>
            <a:off x="7802594" y="4487195"/>
            <a:ext cx="3559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할당 받은 </a:t>
            </a:r>
            <a:r>
              <a:rPr lang="en-US" altLang="ko-KR" b="1" dirty="0"/>
              <a:t>IP</a:t>
            </a:r>
          </a:p>
          <a:p>
            <a:r>
              <a:rPr lang="en-US" altLang="ko-KR" sz="1200" b="1" dirty="0"/>
              <a:t>*</a:t>
            </a:r>
            <a:r>
              <a:rPr lang="ko-KR" altLang="en-US" sz="1200" b="1" dirty="0" err="1"/>
              <a:t>인스턴스상태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연결 하면 생긴다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중단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다시 할당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700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A3D1-22E0-2EE0-E9C3-750D50C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B4C07-E363-4F6D-6A30-11D27ED8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74520"/>
            <a:ext cx="10952525" cy="4351338"/>
          </a:xfrm>
        </p:spPr>
        <p:txBody>
          <a:bodyPr/>
          <a:lstStyle/>
          <a:p>
            <a:r>
              <a:rPr lang="ko-KR" altLang="en-US" dirty="0"/>
              <a:t>파이참에서 </a:t>
            </a:r>
            <a:r>
              <a:rPr lang="ko-KR" altLang="en-US" dirty="0" err="1"/>
              <a:t>디장고</a:t>
            </a:r>
            <a:r>
              <a:rPr lang="ko-KR" altLang="en-US" dirty="0"/>
              <a:t> 프로젝트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template </a:t>
            </a:r>
            <a:r>
              <a:rPr lang="ko-KR" altLang="en-US" dirty="0"/>
              <a:t>폴더 </a:t>
            </a:r>
            <a:r>
              <a:rPr lang="en-US" altLang="ko-KR" dirty="0"/>
              <a:t>: html </a:t>
            </a:r>
            <a:r>
              <a:rPr lang="ko-KR" altLang="en-US" dirty="0"/>
              <a:t>코드를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en-US" altLang="ko-KR" dirty="0" err="1"/>
              <a:t>img</a:t>
            </a:r>
            <a:r>
              <a:rPr lang="en-US" altLang="ko-KR" dirty="0"/>
              <a:t>/</a:t>
            </a:r>
            <a:r>
              <a:rPr lang="en-US" altLang="ko-KR" dirty="0" err="1"/>
              <a:t>css</a:t>
            </a:r>
            <a:r>
              <a:rPr lang="en-US" altLang="ko-KR" dirty="0"/>
              <a:t>/JS </a:t>
            </a:r>
            <a:r>
              <a:rPr lang="ko-KR" altLang="en-US" dirty="0"/>
              <a:t>폴더를 따로 만들어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 err="1"/>
              <a:t>프로젝트디렉토리</a:t>
            </a:r>
            <a:r>
              <a:rPr lang="en-US" altLang="ko-KR" dirty="0"/>
              <a:t>/</a:t>
            </a:r>
            <a:r>
              <a:rPr lang="en-US" altLang="ko-KR" dirty="0" err="1"/>
              <a:t>urls</a:t>
            </a:r>
            <a:r>
              <a:rPr lang="en-US" altLang="ko-KR" dirty="0"/>
              <a:t> : </a:t>
            </a:r>
            <a:r>
              <a:rPr lang="en-US" altLang="ko-KR" dirty="0" err="1"/>
              <a:t>urlpatterns</a:t>
            </a:r>
            <a:r>
              <a:rPr lang="ko-KR" altLang="en-US" dirty="0"/>
              <a:t>에 다음 코드 추가해 </a:t>
            </a:r>
            <a:r>
              <a:rPr lang="en-US" altLang="ko-KR" dirty="0" err="1"/>
              <a:t>runserver</a:t>
            </a:r>
            <a:r>
              <a:rPr lang="en-US" altLang="ko-KR" dirty="0"/>
              <a:t> </a:t>
            </a:r>
            <a:r>
              <a:rPr lang="ko-KR" altLang="en-US" dirty="0"/>
              <a:t>실행 시</a:t>
            </a:r>
            <a:r>
              <a:rPr lang="en-US" altLang="ko-KR" dirty="0"/>
              <a:t>, </a:t>
            </a:r>
            <a:r>
              <a:rPr lang="ko-KR" altLang="en-US" dirty="0"/>
              <a:t>앱 실행되게 설정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FFA4624-8270-3970-1B90-AE52E2496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62238"/>
              </p:ext>
            </p:extLst>
          </p:nvPr>
        </p:nvGraphicFramePr>
        <p:xfrm>
          <a:off x="1488141" y="2586831"/>
          <a:ext cx="5446009" cy="181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5044320" imgH="1684080" progId="Paint.Picture">
                  <p:embed/>
                </p:oleObj>
              </mc:Choice>
              <mc:Fallback>
                <p:oleObj name="비트맵 이미지" r:id="rId2" imgW="5044320" imgH="1684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8141" y="2586831"/>
                        <a:ext cx="5446009" cy="181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A9359FCE-2E49-DA14-2F8F-C4585586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16133"/>
              </p:ext>
            </p:extLst>
          </p:nvPr>
        </p:nvGraphicFramePr>
        <p:xfrm>
          <a:off x="7050293" y="632142"/>
          <a:ext cx="25146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2514600" imgH="4023360" progId="Paint.Picture">
                  <p:embed/>
                </p:oleObj>
              </mc:Choice>
              <mc:Fallback>
                <p:oleObj name="비트맵 이미지" r:id="rId4" imgW="2514600" imgH="4023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50293" y="632142"/>
                        <a:ext cx="2514600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FA5C807-EA2A-EDCE-BE64-5FBECCC7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381" y="6225858"/>
            <a:ext cx="222940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gangmini_hompy.urls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7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4C6B-1F11-4DF9-EA67-7AF035C3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76E88-58BC-6481-C461-86446904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10427738" cy="4351338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en-US" altLang="ko-KR" dirty="0" err="1"/>
              <a:t>css</a:t>
            </a:r>
            <a:r>
              <a:rPr lang="en-US" altLang="ko-KR" dirty="0"/>
              <a:t>/JS </a:t>
            </a:r>
            <a:r>
              <a:rPr lang="ko-KR" altLang="en-US" dirty="0"/>
              <a:t>적용 위해 </a:t>
            </a:r>
            <a:r>
              <a:rPr lang="en-US" altLang="ko-KR" dirty="0"/>
              <a:t>setting.py 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EB5757"/>
                </a:solidFill>
                <a:effectLst/>
                <a:latin typeface="SFMono-Regular"/>
              </a:rPr>
              <a:t>STATIC_URL = 'static/’ </a:t>
            </a:r>
            <a:r>
              <a:rPr lang="ko-KR" altLang="en-US" dirty="0"/>
              <a:t>코드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SFMono-Regular"/>
              </a:rPr>
              <a:t>   =&gt; index.html </a:t>
            </a:r>
            <a:r>
              <a:rPr lang="ko-KR" altLang="en-US" dirty="0">
                <a:solidFill>
                  <a:schemeClr val="tx1"/>
                </a:solidFill>
                <a:latin typeface="SFMono-Regular"/>
              </a:rPr>
              <a:t>코드에서 이미지</a:t>
            </a:r>
            <a:r>
              <a:rPr lang="en-US" altLang="ko-KR" dirty="0">
                <a:solidFill>
                  <a:schemeClr val="tx1"/>
                </a:solidFill>
                <a:latin typeface="SFMono-Regular"/>
              </a:rPr>
              <a:t>/</a:t>
            </a:r>
            <a:r>
              <a:rPr lang="en-US" altLang="ko-KR" dirty="0" err="1">
                <a:solidFill>
                  <a:schemeClr val="tx1"/>
                </a:solidFill>
                <a:latin typeface="SFMono-Regular"/>
              </a:rPr>
              <a:t>css</a:t>
            </a:r>
            <a:r>
              <a:rPr lang="en-US" altLang="ko-KR" dirty="0">
                <a:solidFill>
                  <a:schemeClr val="tx1"/>
                </a:solidFill>
                <a:latin typeface="SFMono-Regular"/>
              </a:rPr>
              <a:t>/JS</a:t>
            </a:r>
            <a:r>
              <a:rPr lang="ko-KR" altLang="en-US" dirty="0">
                <a:solidFill>
                  <a:schemeClr val="tx1"/>
                </a:solidFill>
                <a:latin typeface="SFMono-Regular"/>
              </a:rPr>
              <a:t> 사용시</a:t>
            </a:r>
            <a:r>
              <a:rPr lang="en-US" altLang="ko-KR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SFMono-Regular"/>
              </a:rPr>
              <a:t>다음과 같이 사용</a:t>
            </a:r>
            <a:endParaRPr lang="en-US" altLang="ko-KR" dirty="0">
              <a:solidFill>
                <a:schemeClr val="tx1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SFMono-Regular"/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EBD6914-8D23-7B47-7C2D-1DFE2DFED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21616"/>
              </p:ext>
            </p:extLst>
          </p:nvPr>
        </p:nvGraphicFramePr>
        <p:xfrm>
          <a:off x="1424940" y="3044770"/>
          <a:ext cx="67818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781680" imgH="1341000" progId="Paint.Picture">
                  <p:embed/>
                </p:oleObj>
              </mc:Choice>
              <mc:Fallback>
                <p:oleObj name="비트맵 이미지" r:id="rId2" imgW="6781680" imgH="134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4940" y="3044770"/>
                        <a:ext cx="6781800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A4D9430-A1FB-0426-D7AD-E9E2D6193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28404"/>
              </p:ext>
            </p:extLst>
          </p:nvPr>
        </p:nvGraphicFramePr>
        <p:xfrm>
          <a:off x="1424940" y="4674428"/>
          <a:ext cx="893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8930520" imgH="289440" progId="Paint.Picture">
                  <p:embed/>
                </p:oleObj>
              </mc:Choice>
              <mc:Fallback>
                <p:oleObj name="비트맵 이미지" r:id="rId4" imgW="8930520" imgH="289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940" y="4674428"/>
                        <a:ext cx="89312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액자 8">
            <a:extLst>
              <a:ext uri="{FF2B5EF4-FFF2-40B4-BE49-F238E27FC236}">
                <a16:creationId xmlns:a16="http://schemas.microsoft.com/office/drawing/2014/main" id="{5D62D439-2234-EC9A-089E-3D3D67BD6520}"/>
              </a:ext>
            </a:extLst>
          </p:cNvPr>
          <p:cNvSpPr/>
          <p:nvPr/>
        </p:nvSpPr>
        <p:spPr>
          <a:xfrm>
            <a:off x="1717482" y="3283889"/>
            <a:ext cx="1439186" cy="29419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274BC94-7E48-4026-7D44-8330B38C39CD}"/>
              </a:ext>
            </a:extLst>
          </p:cNvPr>
          <p:cNvSpPr/>
          <p:nvPr/>
        </p:nvSpPr>
        <p:spPr>
          <a:xfrm>
            <a:off x="4704522" y="4099222"/>
            <a:ext cx="3342198" cy="29419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3274C4A-1D11-FFFC-7C4E-329BC8903809}"/>
              </a:ext>
            </a:extLst>
          </p:cNvPr>
          <p:cNvSpPr/>
          <p:nvPr/>
        </p:nvSpPr>
        <p:spPr>
          <a:xfrm>
            <a:off x="1779767" y="4651118"/>
            <a:ext cx="2641158" cy="32018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4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9B7C-64C2-79C2-DC72-71C7BEE2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7DD7-8CE5-302C-FF14-1A454CD2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Views.py</a:t>
            </a:r>
            <a:r>
              <a:rPr lang="ko-KR" altLang="en-US" dirty="0"/>
              <a:t>에 웹페이지 상단 메뉴 버튼 클릭 시</a:t>
            </a:r>
            <a:r>
              <a:rPr lang="en-US" altLang="ko-KR" dirty="0"/>
              <a:t>, </a:t>
            </a:r>
            <a:r>
              <a:rPr lang="ko-KR" altLang="en-US" dirty="0"/>
              <a:t>발생하는 </a:t>
            </a:r>
            <a:r>
              <a:rPr lang="en-US" altLang="ko-KR" dirty="0"/>
              <a:t>request </a:t>
            </a:r>
            <a:r>
              <a:rPr lang="ko-KR" altLang="en-US" dirty="0"/>
              <a:t>함수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앱디렉토리</a:t>
            </a:r>
            <a:r>
              <a:rPr lang="en-US" altLang="ko-KR" dirty="0"/>
              <a:t>/urls.py </a:t>
            </a:r>
            <a:r>
              <a:rPr lang="ko-KR" altLang="en-US" dirty="0"/>
              <a:t>에 이동할 페이지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FF239-3A97-D1E8-B994-DF7D14E44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0" t="9218" r="39739" b="61159"/>
          <a:stretch/>
        </p:blipFill>
        <p:spPr>
          <a:xfrm>
            <a:off x="6323937" y="4194313"/>
            <a:ext cx="4619708" cy="2031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62082A-49E8-A114-B4A3-97F9C8DC1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40" t="9218" r="44340" b="45391"/>
          <a:stretch/>
        </p:blipFill>
        <p:spPr>
          <a:xfrm>
            <a:off x="1428585" y="2510631"/>
            <a:ext cx="3447577" cy="26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F3BA-B3B8-6F46-A9FC-922E596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접속하기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1503F-B233-244C-FF5C-BEB7332A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99592"/>
            <a:ext cx="963401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putty</a:t>
            </a:r>
            <a:r>
              <a:rPr lang="ko-KR" altLang="en-US" b="1" dirty="0"/>
              <a:t> 사용하기</a:t>
            </a:r>
            <a:endParaRPr lang="en-US" altLang="ko-KR" b="1" dirty="0"/>
          </a:p>
          <a:p>
            <a:r>
              <a:rPr lang="en-US" altLang="ko-KR" dirty="0"/>
              <a:t>./</a:t>
            </a:r>
            <a:r>
              <a:rPr lang="en-US" altLang="ko-KR" dirty="0" err="1"/>
              <a:t>ssh</a:t>
            </a:r>
            <a:r>
              <a:rPr lang="ko-KR" altLang="en-US" dirty="0"/>
              <a:t>에 </a:t>
            </a:r>
            <a:r>
              <a:rPr lang="en-US" altLang="ko-KR" dirty="0"/>
              <a:t>.</a:t>
            </a:r>
            <a:r>
              <a:rPr lang="en-US" altLang="ko-KR" dirty="0" err="1"/>
              <a:t>pem</a:t>
            </a:r>
            <a:r>
              <a:rPr lang="en-US" altLang="ko-KR" dirty="0"/>
              <a:t> </a:t>
            </a:r>
            <a:r>
              <a:rPr lang="ko-KR" altLang="en-US" dirty="0"/>
              <a:t>파일을 저장하여 접근하는 것이 보통이지만 나의 경우 </a:t>
            </a:r>
            <a:r>
              <a:rPr lang="en-US" altLang="ko-KR" dirty="0"/>
              <a:t>.</a:t>
            </a:r>
            <a:r>
              <a:rPr lang="en-US" altLang="ko-KR" dirty="0" err="1"/>
              <a:t>pem</a:t>
            </a:r>
            <a:r>
              <a:rPr lang="ko-KR" altLang="en-US" dirty="0"/>
              <a:t> 파일 인식을 못해 </a:t>
            </a:r>
            <a:r>
              <a:rPr lang="en-US" altLang="ko-KR" dirty="0" err="1"/>
              <a:t>puttyGen</a:t>
            </a:r>
            <a:r>
              <a:rPr lang="ko-KR" altLang="en-US" dirty="0"/>
              <a:t>을 사용해 </a:t>
            </a:r>
            <a:r>
              <a:rPr lang="en-US" altLang="ko-KR" dirty="0"/>
              <a:t>.</a:t>
            </a:r>
            <a:r>
              <a:rPr lang="en-US" altLang="ko-KR" dirty="0" err="1"/>
              <a:t>pem</a:t>
            </a:r>
            <a:r>
              <a:rPr lang="ko-KR" altLang="en-US" dirty="0"/>
              <a:t> 파일을 </a:t>
            </a:r>
            <a:r>
              <a:rPr lang="en-US" altLang="ko-KR" dirty="0"/>
              <a:t>.</a:t>
            </a:r>
            <a:r>
              <a:rPr lang="en-US" altLang="ko-KR" dirty="0" err="1"/>
              <a:t>ppk</a:t>
            </a:r>
            <a:r>
              <a:rPr lang="ko-KR" altLang="en-US" dirty="0"/>
              <a:t> 파일로 바꾸고 </a:t>
            </a:r>
            <a:r>
              <a:rPr lang="en-US" altLang="ko-KR" dirty="0"/>
              <a:t>putty</a:t>
            </a:r>
            <a:r>
              <a:rPr lang="ko-KR" altLang="en-US" dirty="0"/>
              <a:t>를 사용해 접근했다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B2C34EC-D977-8C65-5F06-9A9296CC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97279"/>
              </p:ext>
            </p:extLst>
          </p:nvPr>
        </p:nvGraphicFramePr>
        <p:xfrm>
          <a:off x="2827603" y="3695425"/>
          <a:ext cx="29797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979360" imgH="2804040" progId="Paint.Picture">
                  <p:embed/>
                </p:oleObj>
              </mc:Choice>
              <mc:Fallback>
                <p:oleObj name="비트맵 이미지" r:id="rId2" imgW="2979360" imgH="2804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7603" y="3695425"/>
                        <a:ext cx="2979737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32FE978-993C-BB3D-3F2D-628FA27AE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97310"/>
              </p:ext>
            </p:extLst>
          </p:nvPr>
        </p:nvGraphicFramePr>
        <p:xfrm>
          <a:off x="5886852" y="4538124"/>
          <a:ext cx="4327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4328280" imgH="815400" progId="Paint.Picture">
                  <p:embed/>
                </p:oleObj>
              </mc:Choice>
              <mc:Fallback>
                <p:oleObj name="비트맵 이미지" r:id="rId4" imgW="4328280" imgH="815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6852" y="4538124"/>
                        <a:ext cx="432752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85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FD95F-9E8C-1434-ED1A-61F18FA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접속하기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5F413-5A70-2FA2-82D9-65334E6C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7542"/>
            <a:ext cx="9634011" cy="45739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서버 환경 설정</a:t>
            </a:r>
            <a:endParaRPr lang="en-US" altLang="ko-KR" b="1" dirty="0"/>
          </a:p>
          <a:p>
            <a:r>
              <a:rPr lang="en-US" altLang="ko-KR" dirty="0"/>
              <a:t>Locale</a:t>
            </a:r>
            <a:r>
              <a:rPr lang="ko-KR" altLang="en-US" dirty="0"/>
              <a:t> 설정</a:t>
            </a:r>
            <a:r>
              <a:rPr lang="en-US" altLang="ko-KR" dirty="0"/>
              <a:t>/</a:t>
            </a:r>
            <a:r>
              <a:rPr lang="ko-KR" altLang="en-US" dirty="0"/>
              <a:t>패키지 정보 업데이트</a:t>
            </a:r>
            <a:r>
              <a:rPr lang="en-US" altLang="ko-KR" dirty="0"/>
              <a:t>/</a:t>
            </a:r>
            <a:r>
              <a:rPr lang="ko-KR" altLang="en-US" dirty="0"/>
              <a:t>패키지 의존성 검사 및 업그레이드 등 기본 설정</a:t>
            </a:r>
            <a:endParaRPr lang="en-US" altLang="ko-KR" dirty="0"/>
          </a:p>
          <a:p>
            <a:r>
              <a:rPr lang="ko-KR" altLang="en-US" dirty="0"/>
              <a:t>파이썬 설치와 기본 설정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가상 환경을 만들고</a:t>
            </a:r>
            <a:r>
              <a:rPr lang="en-US" altLang="ko-KR" dirty="0"/>
              <a:t> Django </a:t>
            </a:r>
            <a:r>
              <a:rPr lang="ko-KR" altLang="en-US" dirty="0"/>
              <a:t>설치와 패키지 설치 등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1400" dirty="0"/>
              <a:t>(</a:t>
            </a:r>
            <a:r>
              <a:rPr lang="ko-KR" altLang="en-US" sz="1400" dirty="0"/>
              <a:t>가상환경 설치 후 필요한 패키지를 </a:t>
            </a:r>
            <a:r>
              <a:rPr lang="en-US" altLang="ko-KR" sz="1400" dirty="0"/>
              <a:t>‘</a:t>
            </a:r>
            <a:r>
              <a:rPr lang="en-US" altLang="ko-KR" sz="1400" i="0" dirty="0">
                <a:solidFill>
                  <a:srgbClr val="383838"/>
                </a:solidFill>
                <a:effectLst/>
                <a:latin typeface="Inconsolata" panose="020B0604020202020204" pitchFamily="2" charset="0"/>
              </a:rPr>
              <a:t>requirements.txt’ </a:t>
            </a:r>
            <a:r>
              <a:rPr lang="ko-KR" altLang="en-US" sz="1400" dirty="0"/>
              <a:t>에  넣어 복사 해주는 작업은</a:t>
            </a:r>
            <a:r>
              <a:rPr lang="en-US" altLang="ko-KR" sz="1400" dirty="0"/>
              <a:t> </a:t>
            </a:r>
            <a:r>
              <a:rPr lang="ko-KR" altLang="en-US" sz="1400" dirty="0"/>
              <a:t>잘 몰라 진행하지 않음</a:t>
            </a:r>
            <a:r>
              <a:rPr lang="en-US" altLang="ko-KR" sz="1400" dirty="0"/>
              <a:t>)</a:t>
            </a:r>
          </a:p>
          <a:p>
            <a:endParaRPr lang="en-US" altLang="ko-KR" b="1" dirty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17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1192-0EE5-0209-A82C-7F2B0CCC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서버에 업로드하기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A9454-8CB9-C995-B22C-DD1B25AD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GitHub</a:t>
            </a:r>
            <a:r>
              <a:rPr lang="ko-KR" altLang="en-US" b="1" dirty="0"/>
              <a:t>에서 </a:t>
            </a:r>
            <a:r>
              <a:rPr lang="ko-KR" altLang="en-US" b="1" dirty="0" err="1"/>
              <a:t>레포지토리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아까 파이참에서 만들어 </a:t>
            </a:r>
            <a:r>
              <a:rPr lang="ko-KR" altLang="en-US" dirty="0" err="1"/>
              <a:t>깃허브로</a:t>
            </a:r>
            <a:r>
              <a:rPr lang="ko-KR" altLang="en-US" dirty="0"/>
              <a:t> 올렸던 </a:t>
            </a:r>
            <a:r>
              <a:rPr lang="ko-KR" altLang="en-US" dirty="0" err="1"/>
              <a:t>디장고</a:t>
            </a:r>
            <a:r>
              <a:rPr lang="ko-KR" altLang="en-US" dirty="0"/>
              <a:t> 프로젝트를 </a:t>
            </a:r>
            <a:r>
              <a:rPr lang="en-US" altLang="ko-KR" dirty="0"/>
              <a:t>clone </a:t>
            </a:r>
            <a:r>
              <a:rPr lang="ko-KR" altLang="en-US" dirty="0"/>
              <a:t>해옴</a:t>
            </a:r>
            <a:endParaRPr lang="en-US" altLang="ko-KR" dirty="0"/>
          </a:p>
          <a:p>
            <a:r>
              <a:rPr lang="en-US" altLang="ko-KR" dirty="0"/>
              <a:t>setting.py </a:t>
            </a:r>
            <a:r>
              <a:rPr lang="ko-KR" altLang="en-US" dirty="0"/>
              <a:t>에 다음과 같이 설정해주어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서버로 접근 가능하게 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0102E687-7493-FBAB-13B8-536D0F95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420657"/>
              </p:ext>
            </p:extLst>
          </p:nvPr>
        </p:nvGraphicFramePr>
        <p:xfrm>
          <a:off x="1337066" y="4108252"/>
          <a:ext cx="6806330" cy="160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4000680" imgH="945000" progId="Paint.Picture">
                  <p:embed/>
                </p:oleObj>
              </mc:Choice>
              <mc:Fallback>
                <p:oleObj name="비트맵 이미지" r:id="rId2" imgW="4000680" imgH="945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066" y="4108252"/>
                        <a:ext cx="6806330" cy="1607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65343C5-63DA-4FF3-02A6-9E879049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810" y="3102997"/>
            <a:ext cx="267893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ALLOWED_HOSTS = [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".ap-northeast-2.compute.amazonaws.com"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2366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modern love 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454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Amazon Ember</vt:lpstr>
      <vt:lpstr>Arial Unicode MS</vt:lpstr>
      <vt:lpstr>Lato Extended</vt:lpstr>
      <vt:lpstr>Microsoft GothicNeo</vt:lpstr>
      <vt:lpstr>Microsoft GothicNeo Light</vt:lpstr>
      <vt:lpstr>SFMono-Regular</vt:lpstr>
      <vt:lpstr>Malgun Gothic</vt:lpstr>
      <vt:lpstr>Arial</vt:lpstr>
      <vt:lpstr>Inconsolata</vt:lpstr>
      <vt:lpstr>BohemianVTI</vt:lpstr>
      <vt:lpstr>비트맵 이미지</vt:lpstr>
      <vt:lpstr>Django를 이용한 Web Server구축 </vt:lpstr>
      <vt:lpstr>목차</vt:lpstr>
      <vt:lpstr>AWS 시작하기</vt:lpstr>
      <vt:lpstr>Django 프로젝트 시작</vt:lpstr>
      <vt:lpstr>Django 프로젝트 시작</vt:lpstr>
      <vt:lpstr>Django 프로젝트 시작</vt:lpstr>
      <vt:lpstr>인스턴스 접속하기</vt:lpstr>
      <vt:lpstr>인스턴스 접속하기</vt:lpstr>
      <vt:lpstr>Django 프로젝트 서버에 업로드하기</vt:lpstr>
      <vt:lpstr>Django 프로젝트 서버에 업로드하기</vt:lpstr>
      <vt:lpstr>Django 프로젝트 서버에 업로드하기</vt:lpstr>
      <vt:lpstr>주소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Django를 이용한 Web Server구축 </dc:title>
  <dc:creator>김경민</dc:creator>
  <cp:lastModifiedBy>김경민</cp:lastModifiedBy>
  <cp:revision>16</cp:revision>
  <dcterms:created xsi:type="dcterms:W3CDTF">2022-06-21T12:10:30Z</dcterms:created>
  <dcterms:modified xsi:type="dcterms:W3CDTF">2022-06-21T14:21:53Z</dcterms:modified>
</cp:coreProperties>
</file>