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7" r:id="rId4"/>
    <p:sldId id="266" r:id="rId5"/>
    <p:sldId id="268" r:id="rId6"/>
    <p:sldId id="271" r:id="rId7"/>
    <p:sldId id="288" r:id="rId8"/>
    <p:sldId id="287" r:id="rId9"/>
    <p:sldId id="263" r:id="rId10"/>
    <p:sldId id="275" r:id="rId11"/>
    <p:sldId id="272" r:id="rId12"/>
    <p:sldId id="265" r:id="rId13"/>
    <p:sldId id="27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2"/>
    <a:srgbClr val="F2F2F2"/>
    <a:srgbClr val="F4F4F4"/>
    <a:srgbClr val="F4EFE4"/>
    <a:srgbClr val="393939"/>
    <a:srgbClr val="04396C"/>
    <a:srgbClr val="6497B1"/>
    <a:srgbClr val="AEAFA9"/>
    <a:srgbClr val="418A9D"/>
    <a:srgbClr val="BCDE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500000000000001E-2"/>
          <c:y val="6.6397085942639003E-2"/>
          <c:w val="0.96458333333333335"/>
          <c:h val="0.8672058281147220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2769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2692-4386-942C-81AAE66C0351}"/>
              </c:ext>
            </c:extLst>
          </c:dPt>
          <c:dPt>
            <c:idx val="1"/>
            <c:invertIfNegative val="0"/>
            <c:bubble3D val="0"/>
            <c:spPr>
              <a:solidFill>
                <a:srgbClr val="F4EFE4"/>
              </a:solidFill>
            </c:spPr>
            <c:extLst>
              <c:ext xmlns:c16="http://schemas.microsoft.com/office/drawing/2014/chart" uri="{C3380CC4-5D6E-409C-BE32-E72D297353CC}">
                <c16:uniqueId val="{00000003-2692-4386-942C-81AAE66C035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2-4386-942C-81AAE66C03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92-4386-942C-81AAE66C0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217805568"/>
        <c:axId val="217807488"/>
      </c:barChart>
      <c:catAx>
        <c:axId val="2178055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7807488"/>
        <c:crosses val="autoZero"/>
        <c:auto val="1"/>
        <c:lblAlgn val="ctr"/>
        <c:lblOffset val="100"/>
        <c:noMultiLvlLbl val="0"/>
      </c:catAx>
      <c:valAx>
        <c:axId val="21780748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805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C00-476E-93AE-FC28355950B7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00-476E-93AE-FC28355950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00-476E-93AE-FC2835595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679-4B40-93D9-633FAD57652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79-4B40-93D9-633FAD5765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79-4B40-93D9-633FAD576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5135642" y="2676872"/>
            <a:ext cx="1920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bg1"/>
                </a:solidFill>
              </a:rPr>
              <a:t>GitHub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204572" y="4346555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32200327</a:t>
            </a:r>
            <a:r>
              <a:rPr lang="ko-KR" altLang="en-US" sz="1600" dirty="0">
                <a:solidFill>
                  <a:schemeClr val="bg1"/>
                </a:solidFill>
              </a:rPr>
              <a:t> 김경민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2022</a:t>
            </a:r>
            <a:r>
              <a:rPr lang="ko-KR" altLang="en-US" sz="1200" dirty="0">
                <a:solidFill>
                  <a:schemeClr val="bg1"/>
                </a:solidFill>
              </a:rPr>
              <a:t>년도 </a:t>
            </a:r>
            <a:r>
              <a:rPr lang="ko-KR" altLang="en-US" sz="1200" dirty="0" err="1">
                <a:solidFill>
                  <a:schemeClr val="bg1"/>
                </a:solidFill>
              </a:rPr>
              <a:t>산업기술경엉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377" y="0"/>
            <a:ext cx="11110623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-1" y="0"/>
            <a:ext cx="661548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408365" y="3105834"/>
            <a:ext cx="503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혁신 기술의 미래 방향성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690052" y="3121223"/>
            <a:ext cx="6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690052" y="2823130"/>
            <a:ext cx="56118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690052" y="4011850"/>
            <a:ext cx="56118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03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03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혁신 기술의 미래 방향성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81672" y="1273384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유사 경쟁 서비스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66D7227-EDB7-412B-8FD5-2F49D050DE00}"/>
              </a:ext>
            </a:extLst>
          </p:cNvPr>
          <p:cNvGrpSpPr/>
          <p:nvPr/>
        </p:nvGrpSpPr>
        <p:grpSpPr>
          <a:xfrm>
            <a:off x="851389" y="2579172"/>
            <a:ext cx="10489222" cy="2661406"/>
            <a:chOff x="931986" y="1705412"/>
            <a:chExt cx="10489222" cy="2661406"/>
          </a:xfrm>
        </p:grpSpPr>
        <p:graphicFrame>
          <p:nvGraphicFramePr>
            <p:cNvPr id="44" name="Chart 6">
              <a:extLst>
                <a:ext uri="{FF2B5EF4-FFF2-40B4-BE49-F238E27FC236}">
                  <a16:creationId xmlns:a16="http://schemas.microsoft.com/office/drawing/2014/main" id="{185B0246-1EB1-404E-BB0C-4367582B0B2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0313505"/>
                </p:ext>
              </p:extLst>
            </p:nvPr>
          </p:nvGraphicFramePr>
          <p:xfrm>
            <a:off x="2652032" y="1705412"/>
            <a:ext cx="6887939" cy="21040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5D0E900-D9CC-4CC3-B2E0-270372D1960D}"/>
                </a:ext>
              </a:extLst>
            </p:cNvPr>
            <p:cNvSpPr txBox="1"/>
            <p:nvPr/>
          </p:nvSpPr>
          <p:spPr>
            <a:xfrm>
              <a:off x="931986" y="2848093"/>
              <a:ext cx="3107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깃허브와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다르게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Private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저장소를 무제한 무료로 이용할 수 있다는 특장점 제공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74E9311-D36A-4724-9E40-F7D60623A262}"/>
                </a:ext>
              </a:extLst>
            </p:cNvPr>
            <p:cNvSpPr txBox="1"/>
            <p:nvPr/>
          </p:nvSpPr>
          <p:spPr>
            <a:xfrm>
              <a:off x="8087402" y="2848093"/>
              <a:ext cx="33338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깃허브에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대항해 완전히 자유로운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MIT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라이선스로 소스코드를 공개하고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깃허브와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유사한 인터페이스로 사용자 확보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특히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Devops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와 같은 소프트웨어 라이프사이클의 모든 단계를 커버할 수 있는 거대 플랫폼 구축으로 인기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0AFE0C-AE1A-4BC1-BA27-F4FC5B496E13}"/>
                </a:ext>
              </a:extLst>
            </p:cNvPr>
            <p:cNvSpPr txBox="1"/>
            <p:nvPr/>
          </p:nvSpPr>
          <p:spPr>
            <a:xfrm>
              <a:off x="2038078" y="1798349"/>
              <a:ext cx="2001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BitBucket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9BCEBC-8BAE-4988-B252-DC7815A78B03}"/>
                </a:ext>
              </a:extLst>
            </p:cNvPr>
            <p:cNvSpPr txBox="1"/>
            <p:nvPr/>
          </p:nvSpPr>
          <p:spPr>
            <a:xfrm>
              <a:off x="8087402" y="1798349"/>
              <a:ext cx="2001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GitLab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aphicFrame>
          <p:nvGraphicFramePr>
            <p:cNvPr id="61" name="Chart 17">
              <a:extLst>
                <a:ext uri="{FF2B5EF4-FFF2-40B4-BE49-F238E27FC236}">
                  <a16:creationId xmlns:a16="http://schemas.microsoft.com/office/drawing/2014/main" id="{57A5B0AC-27BC-4A86-994A-7F67A25DD38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0378497"/>
                </p:ext>
              </p:extLst>
            </p:nvPr>
          </p:nvGraphicFramePr>
          <p:xfrm>
            <a:off x="1908968" y="3875514"/>
            <a:ext cx="3888000" cy="491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2" name="Chart 18">
              <a:extLst>
                <a:ext uri="{FF2B5EF4-FFF2-40B4-BE49-F238E27FC236}">
                  <a16:creationId xmlns:a16="http://schemas.microsoft.com/office/drawing/2014/main" id="{CB05566D-A8A8-49B1-BD43-795135B4E6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41867318"/>
                </p:ext>
              </p:extLst>
            </p:nvPr>
          </p:nvGraphicFramePr>
          <p:xfrm>
            <a:off x="7392144" y="3875514"/>
            <a:ext cx="3888000" cy="491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57EDEF3-0047-573E-505A-45C503ECBA3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66" y="2294028"/>
            <a:ext cx="1338007" cy="1236570"/>
          </a:xfrm>
          <a:prstGeom prst="rect">
            <a:avLst/>
          </a:prstGeom>
        </p:spPr>
      </p:pic>
      <p:pic>
        <p:nvPicPr>
          <p:cNvPr id="1026" name="Picture 2" descr="Bitbucket - Free networking icons">
            <a:extLst>
              <a:ext uri="{FF2B5EF4-FFF2-40B4-BE49-F238E27FC236}">
                <a16:creationId xmlns:a16="http://schemas.microsoft.com/office/drawing/2014/main" id="{DBA64A17-FA65-7C1D-3942-17F9B5D27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43" y="2384683"/>
            <a:ext cx="1277455" cy="127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428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03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혁신 기술의 미래 방향성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750606-1D89-4C34-A9AB-8299E544D955}"/>
              </a:ext>
            </a:extLst>
          </p:cNvPr>
          <p:cNvGrpSpPr/>
          <p:nvPr/>
        </p:nvGrpSpPr>
        <p:grpSpPr>
          <a:xfrm>
            <a:off x="749034" y="2006054"/>
            <a:ext cx="10693932" cy="4423904"/>
            <a:chOff x="867266" y="1833334"/>
            <a:chExt cx="10693932" cy="44239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84F98EF-9EE9-4089-90AE-839B328B2B4F}"/>
                </a:ext>
              </a:extLst>
            </p:cNvPr>
            <p:cNvSpPr/>
            <p:nvPr/>
          </p:nvSpPr>
          <p:spPr>
            <a:xfrm>
              <a:off x="875103" y="1833334"/>
              <a:ext cx="5292000" cy="21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C8F4E8-0871-4ECC-9B39-5D08742E1A1F}"/>
                </a:ext>
              </a:extLst>
            </p:cNvPr>
            <p:cNvSpPr/>
            <p:nvPr/>
          </p:nvSpPr>
          <p:spPr>
            <a:xfrm>
              <a:off x="6269198" y="1833334"/>
              <a:ext cx="52920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48896A-8D1E-4371-B4BF-5446DD9A3F3C}"/>
                </a:ext>
              </a:extLst>
            </p:cNvPr>
            <p:cNvSpPr/>
            <p:nvPr/>
          </p:nvSpPr>
          <p:spPr>
            <a:xfrm>
              <a:off x="867266" y="4097238"/>
              <a:ext cx="5292000" cy="21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C4AD49-1006-4BDA-8308-99F46C8B22F5}"/>
                </a:ext>
              </a:extLst>
            </p:cNvPr>
            <p:cNvSpPr/>
            <p:nvPr/>
          </p:nvSpPr>
          <p:spPr>
            <a:xfrm>
              <a:off x="6269198" y="4097238"/>
              <a:ext cx="5292000" cy="21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008B03C-DDF9-4272-B672-0457BF0EDB7C}"/>
                </a:ext>
              </a:extLst>
            </p:cNvPr>
            <p:cNvGrpSpPr/>
            <p:nvPr/>
          </p:nvGrpSpPr>
          <p:grpSpPr>
            <a:xfrm>
              <a:off x="5039339" y="2864298"/>
              <a:ext cx="2328649" cy="2328649"/>
              <a:chOff x="5039339" y="2864298"/>
              <a:chExt cx="2328649" cy="2328649"/>
            </a:xfrm>
          </p:grpSpPr>
          <p:sp>
            <p:nvSpPr>
              <p:cNvPr id="13" name="다이아몬드 12">
                <a:extLst>
                  <a:ext uri="{FF2B5EF4-FFF2-40B4-BE49-F238E27FC236}">
                    <a16:creationId xmlns:a16="http://schemas.microsoft.com/office/drawing/2014/main" id="{AA7D6DF9-47AF-4543-8168-1EFBB283B875}"/>
                  </a:ext>
                </a:extLst>
              </p:cNvPr>
              <p:cNvSpPr/>
              <p:nvPr/>
            </p:nvSpPr>
            <p:spPr>
              <a:xfrm>
                <a:off x="5039339" y="2864298"/>
                <a:ext cx="2328649" cy="2328649"/>
              </a:xfrm>
              <a:prstGeom prst="diamond">
                <a:avLst/>
              </a:prstGeom>
              <a:solidFill>
                <a:schemeClr val="accent6">
                  <a:alpha val="7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1F127A-59DA-44CD-8865-9EDDC08EE1E1}"/>
                  </a:ext>
                </a:extLst>
              </p:cNvPr>
              <p:cNvSpPr txBox="1"/>
              <p:nvPr/>
            </p:nvSpPr>
            <p:spPr>
              <a:xfrm>
                <a:off x="5561853" y="3361066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S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0C5932-7F6B-4D39-B32B-EBD2F611A19E}"/>
                  </a:ext>
                </a:extLst>
              </p:cNvPr>
              <p:cNvSpPr txBox="1"/>
              <p:nvPr/>
            </p:nvSpPr>
            <p:spPr>
              <a:xfrm>
                <a:off x="6339521" y="3361066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W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3091FA-2614-4DFE-A4B2-8BF951AAB535}"/>
                  </a:ext>
                </a:extLst>
              </p:cNvPr>
              <p:cNvSpPr txBox="1"/>
              <p:nvPr/>
            </p:nvSpPr>
            <p:spPr>
              <a:xfrm>
                <a:off x="5561853" y="4206068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O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699C4B-4B07-4A0A-9ABE-73B29CB2AA46}"/>
                  </a:ext>
                </a:extLst>
              </p:cNvPr>
              <p:cNvSpPr txBox="1"/>
              <p:nvPr/>
            </p:nvSpPr>
            <p:spPr>
              <a:xfrm>
                <a:off x="6382262" y="4206068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</a:rPr>
                  <a:t>T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미래 방향성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1199C9-218E-49C9-8441-839AA7ED46EF}"/>
              </a:ext>
            </a:extLst>
          </p:cNvPr>
          <p:cNvSpPr txBox="1"/>
          <p:nvPr/>
        </p:nvSpPr>
        <p:spPr>
          <a:xfrm>
            <a:off x="1097770" y="2238564"/>
            <a:ext cx="3947299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유사 서비스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(bitbucket, </a:t>
            </a:r>
            <a:r>
              <a:rPr lang="en-US" altLang="ko-KR" sz="1600" spc="-150" dirty="0" err="1">
                <a:solidFill>
                  <a:schemeClr val="bg1"/>
                </a:solidFill>
                <a:latin typeface="+mn-ea"/>
              </a:rPr>
              <a:t>gitlab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와의 경쟁 예상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경쟁 서비스와 대적할 서비스 제공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필요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      (private 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저장소 무료화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spc="-150" dirty="0" err="1">
                <a:solidFill>
                  <a:schemeClr val="bg1"/>
                </a:solidFill>
                <a:latin typeface="+mn-ea"/>
              </a:rPr>
              <a:t>데브옵스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 기능 제공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09BBFB-FF4B-4C8C-95E0-A9087F31767C}"/>
              </a:ext>
            </a:extLst>
          </p:cNvPr>
          <p:cNvSpPr txBox="1"/>
          <p:nvPr/>
        </p:nvSpPr>
        <p:spPr>
          <a:xfrm>
            <a:off x="6802575" y="2227938"/>
            <a:ext cx="4243533" cy="1239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중앙 </a:t>
            </a:r>
            <a:r>
              <a:rPr lang="ko-KR" altLang="en-US" sz="1600" spc="-150" dirty="0" err="1">
                <a:solidFill>
                  <a:schemeClr val="bg1"/>
                </a:solidFill>
                <a:latin typeface="+mn-ea"/>
              </a:rPr>
              <a:t>집중식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 버전 관리 기술과의 융합 및  응용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새로운 방식의 버전 관리 기술의 개발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D8CD26-DF38-43C7-89D6-6D8B0B986ACB}"/>
              </a:ext>
            </a:extLst>
          </p:cNvPr>
          <p:cNvSpPr txBox="1"/>
          <p:nvPr/>
        </p:nvSpPr>
        <p:spPr>
          <a:xfrm>
            <a:off x="1198109" y="4493255"/>
            <a:ext cx="4256293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초보 개발자나 </a:t>
            </a:r>
            <a:r>
              <a:rPr lang="ko-KR" altLang="en-US" sz="1600" spc="-150" dirty="0" err="1">
                <a:solidFill>
                  <a:schemeClr val="bg1"/>
                </a:solidFill>
                <a:latin typeface="+mn-ea"/>
              </a:rPr>
              <a:t>스타트업에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spc="-150" dirty="0" err="1">
                <a:solidFill>
                  <a:schemeClr val="bg1"/>
                </a:solidFill>
                <a:latin typeface="+mn-ea"/>
              </a:rPr>
              <a:t>깃허브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 코드 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파일럿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600" spc="-150" dirty="0" err="1">
                <a:solidFill>
                  <a:schemeClr val="bg1"/>
                </a:solidFill>
                <a:latin typeface="+mn-ea"/>
              </a:rPr>
              <a:t>마켓플레이스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 같은 </a:t>
            </a:r>
            <a:r>
              <a:rPr lang="ko-KR" altLang="en-US" sz="1600" spc="-150" dirty="0" err="1">
                <a:solidFill>
                  <a:schemeClr val="bg1"/>
                </a:solidFill>
                <a:latin typeface="+mn-ea"/>
              </a:rPr>
              <a:t>보완재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 제공 및 홍보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인터페이스 및 충돌 이슈 관리 같은 기존의 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     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기본 기능 보완이 중요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D75952-B152-48BC-9F8C-85AAE90CBDBA}"/>
              </a:ext>
            </a:extLst>
          </p:cNvPr>
          <p:cNvSpPr txBox="1"/>
          <p:nvPr/>
        </p:nvSpPr>
        <p:spPr>
          <a:xfrm>
            <a:off x="6951306" y="4493255"/>
            <a:ext cx="435739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 err="1">
                <a:solidFill>
                  <a:srgbClr val="393939"/>
                </a:solidFill>
                <a:latin typeface="+mn-ea"/>
              </a:rPr>
              <a:t>깃허브</a:t>
            </a:r>
            <a:r>
              <a:rPr lang="ko-KR" altLang="en-US" sz="1600" spc="-150" dirty="0">
                <a:solidFill>
                  <a:srgbClr val="393939"/>
                </a:solidFill>
                <a:latin typeface="+mn-ea"/>
              </a:rPr>
              <a:t> 아카데미 같은 교육 프로그램</a:t>
            </a:r>
            <a:r>
              <a:rPr lang="en-US" altLang="ko-KR" sz="1600" spc="-150" dirty="0">
                <a:solidFill>
                  <a:srgbClr val="393939"/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rgbClr val="393939"/>
                </a:solidFill>
                <a:latin typeface="+mn-ea"/>
              </a:rPr>
              <a:t>개설</a:t>
            </a:r>
            <a:endParaRPr lang="en-US" altLang="ko-KR" sz="1600" spc="-150" dirty="0">
              <a:solidFill>
                <a:srgbClr val="393939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spc="-150" dirty="0">
                <a:solidFill>
                  <a:srgbClr val="393939"/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rgbClr val="393939"/>
                </a:solidFill>
                <a:latin typeface="+mn-ea"/>
              </a:rPr>
              <a:t>더 낮은 </a:t>
            </a:r>
            <a:r>
              <a:rPr lang="ko-KR" altLang="en-US" sz="1600" spc="-150" dirty="0" err="1">
                <a:solidFill>
                  <a:srgbClr val="393939"/>
                </a:solidFill>
                <a:latin typeface="+mn-ea"/>
              </a:rPr>
              <a:t>깃허브</a:t>
            </a:r>
            <a:r>
              <a:rPr lang="ko-KR" altLang="en-US" sz="1600" spc="-150" dirty="0">
                <a:solidFill>
                  <a:srgbClr val="393939"/>
                </a:solidFill>
                <a:latin typeface="+mn-ea"/>
              </a:rPr>
              <a:t> 진입장벽</a:t>
            </a:r>
            <a:r>
              <a:rPr lang="en-US" altLang="ko-KR" sz="1600" spc="-150" dirty="0">
                <a:solidFill>
                  <a:srgbClr val="393939"/>
                </a:solidFill>
                <a:latin typeface="+mn-ea"/>
              </a:rPr>
              <a:t>)</a:t>
            </a:r>
            <a:r>
              <a:rPr lang="ko-KR" altLang="en-US" sz="1600" spc="-150" dirty="0">
                <a:solidFill>
                  <a:srgbClr val="393939"/>
                </a:solidFill>
                <a:latin typeface="+mn-ea"/>
              </a:rPr>
              <a:t> </a:t>
            </a:r>
            <a:endParaRPr lang="en-US" altLang="ko-KR" sz="1600" spc="-150" dirty="0">
              <a:solidFill>
                <a:srgbClr val="393939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 err="1">
                <a:solidFill>
                  <a:srgbClr val="393939"/>
                </a:solidFill>
                <a:latin typeface="+mn-ea"/>
              </a:rPr>
              <a:t>깃허브</a:t>
            </a:r>
            <a:r>
              <a:rPr lang="ko-KR" altLang="en-US" sz="1600" spc="-150" dirty="0">
                <a:solidFill>
                  <a:srgbClr val="393939"/>
                </a:solidFill>
                <a:latin typeface="+mn-ea"/>
              </a:rPr>
              <a:t> 커뮤니티 활성화 </a:t>
            </a:r>
            <a:endParaRPr lang="en-US" altLang="ko-KR" sz="1600" spc="-150" dirty="0">
              <a:solidFill>
                <a:srgbClr val="39393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480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780576" y="3075057"/>
            <a:ext cx="2630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감사합니다</a:t>
            </a:r>
            <a:r>
              <a:rPr lang="en-US" altLang="ko-KR" sz="4000" spc="-300" dirty="0">
                <a:solidFill>
                  <a:schemeClr val="bg1"/>
                </a:solidFill>
              </a:rPr>
              <a:t>.</a:t>
            </a:r>
            <a:endParaRPr lang="ko-KR" altLang="en-US" sz="4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564884" y="3105834"/>
            <a:ext cx="391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혁신 기술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82186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82186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82186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333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혁신 기술 소개 및 선정이유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CD122-35AA-4195-BFCD-BA4841A128B6}"/>
              </a:ext>
            </a:extLst>
          </p:cNvPr>
          <p:cNvSpPr/>
          <p:nvPr/>
        </p:nvSpPr>
        <p:spPr>
          <a:xfrm>
            <a:off x="399062" y="1529413"/>
            <a:ext cx="5473418" cy="49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9B534A-2364-4E75-8F23-CEEB127A7CB5}"/>
              </a:ext>
            </a:extLst>
          </p:cNvPr>
          <p:cNvSpPr/>
          <p:nvPr/>
        </p:nvSpPr>
        <p:spPr>
          <a:xfrm>
            <a:off x="6319522" y="2046708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err="1"/>
              <a:t>사례명</a:t>
            </a:r>
            <a:endParaRPr lang="ko-KR" altLang="en-US" sz="1200" spc="-1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C179EE-2557-4FFA-B279-1B03E276E04B}"/>
              </a:ext>
            </a:extLst>
          </p:cNvPr>
          <p:cNvSpPr/>
          <p:nvPr/>
        </p:nvSpPr>
        <p:spPr>
          <a:xfrm>
            <a:off x="8481697" y="2041848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언어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420E31-9BA2-4E79-B455-6F554E68B140}"/>
              </a:ext>
            </a:extLst>
          </p:cNvPr>
          <p:cNvSpPr/>
          <p:nvPr/>
        </p:nvSpPr>
        <p:spPr>
          <a:xfrm>
            <a:off x="6319522" y="2434296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시작일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7A4C3A7-6ADA-428A-BA2E-74DE174589AE}"/>
              </a:ext>
            </a:extLst>
          </p:cNvPr>
          <p:cNvSpPr/>
          <p:nvPr/>
        </p:nvSpPr>
        <p:spPr>
          <a:xfrm>
            <a:off x="6319522" y="2821884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특징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CEFC16-DE43-4E6D-8A4D-165B305E4502}"/>
              </a:ext>
            </a:extLst>
          </p:cNvPr>
          <p:cNvSpPr txBox="1"/>
          <p:nvPr/>
        </p:nvSpPr>
        <p:spPr>
          <a:xfrm>
            <a:off x="7099186" y="20657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+mj-ea"/>
                <a:ea typeface="+mj-ea"/>
              </a:rPr>
              <a:t>깃허브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ADDD4-BED3-4B89-8DC5-7A9945B7FAB8}"/>
              </a:ext>
            </a:extLst>
          </p:cNvPr>
          <p:cNvSpPr txBox="1"/>
          <p:nvPr/>
        </p:nvSpPr>
        <p:spPr>
          <a:xfrm>
            <a:off x="7099186" y="2453036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2008</a:t>
            </a:r>
            <a:r>
              <a:rPr lang="ko-KR" altLang="en-US" sz="1200" dirty="0">
                <a:latin typeface="+mj-ea"/>
                <a:ea typeface="+mj-ea"/>
              </a:rPr>
              <a:t>년 </a:t>
            </a:r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월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1CB989-2020-4304-899A-B14543AE1FAA}"/>
              </a:ext>
            </a:extLst>
          </p:cNvPr>
          <p:cNvSpPr txBox="1"/>
          <p:nvPr/>
        </p:nvSpPr>
        <p:spPr>
          <a:xfrm>
            <a:off x="9257324" y="204896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루비 온 </a:t>
            </a:r>
            <a:r>
              <a:rPr lang="ko-KR" altLang="en-US" sz="1200" dirty="0" err="1">
                <a:latin typeface="+mj-ea"/>
                <a:ea typeface="+mj-ea"/>
              </a:rPr>
              <a:t>레일스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06B039-BA85-427B-918F-F48921FE1940}"/>
              </a:ext>
            </a:extLst>
          </p:cNvPr>
          <p:cNvSpPr txBox="1"/>
          <p:nvPr/>
        </p:nvSpPr>
        <p:spPr>
          <a:xfrm>
            <a:off x="9257324" y="2434296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웹서비스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협업형 버전 관리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DAC80-B469-4C32-88C1-EFBBA6F56ED3}"/>
              </a:ext>
            </a:extLst>
          </p:cNvPr>
          <p:cNvSpPr txBox="1"/>
          <p:nvPr/>
        </p:nvSpPr>
        <p:spPr>
          <a:xfrm>
            <a:off x="7099186" y="2768704"/>
            <a:ext cx="4137474" cy="77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분산 버전 관리 툴 깃 저장소 호스팅 및 협업 기능 지원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그래픽 유저 인터페이스 </a:t>
            </a:r>
            <a:r>
              <a:rPr lang="en-US" altLang="ko-KR" sz="1200" dirty="0">
                <a:latin typeface="+mj-ea"/>
                <a:ea typeface="+mj-ea"/>
              </a:rPr>
              <a:t>(GUI)</a:t>
            </a:r>
            <a:r>
              <a:rPr lang="ko-KR" altLang="en-US" sz="1200" dirty="0">
                <a:latin typeface="+mj-ea"/>
                <a:ea typeface="+mj-ea"/>
              </a:rPr>
              <a:t>를 통해 명령어 입력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EE0C0DB-4AD5-495C-92D9-0C4B01B0FEB4}"/>
              </a:ext>
            </a:extLst>
          </p:cNvPr>
          <p:cNvSpPr/>
          <p:nvPr/>
        </p:nvSpPr>
        <p:spPr>
          <a:xfrm>
            <a:off x="8481697" y="2434296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종류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8794E4-8C8A-78A7-0698-E09FF2231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189" y="2065791"/>
            <a:ext cx="2794328" cy="288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48157EC-A956-0748-E36A-38E1E9151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44" y="5105487"/>
            <a:ext cx="3681097" cy="104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92CA8A1-4EA0-08A4-A867-E57F2A7E0C7E}"/>
              </a:ext>
            </a:extLst>
          </p:cNvPr>
          <p:cNvSpPr/>
          <p:nvPr/>
        </p:nvSpPr>
        <p:spPr>
          <a:xfrm>
            <a:off x="6356236" y="3771572"/>
            <a:ext cx="1026242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pc="-150" dirty="0"/>
              <a:t>선정 이유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A3AA7-2AA9-3E54-79C4-8974BFB3384A}"/>
              </a:ext>
            </a:extLst>
          </p:cNvPr>
          <p:cNvSpPr txBox="1"/>
          <p:nvPr/>
        </p:nvSpPr>
        <p:spPr>
          <a:xfrm>
            <a:off x="7099186" y="4004501"/>
            <a:ext cx="4693752" cy="261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편리한 </a:t>
            </a:r>
            <a:r>
              <a:rPr lang="en-US" altLang="ko-KR" sz="1200" dirty="0">
                <a:latin typeface="+mj-ea"/>
                <a:ea typeface="+mj-ea"/>
              </a:rPr>
              <a:t>GUI</a:t>
            </a:r>
            <a:r>
              <a:rPr lang="ko-KR" altLang="en-US" sz="1200" dirty="0">
                <a:latin typeface="+mj-ea"/>
                <a:ea typeface="+mj-ea"/>
              </a:rPr>
              <a:t>로  </a:t>
            </a:r>
            <a:r>
              <a:rPr lang="ko-KR" altLang="en-US" sz="1200" dirty="0" err="1">
                <a:latin typeface="+mj-ea"/>
                <a:ea typeface="+mj-ea"/>
              </a:rPr>
              <a:t>분산식</a:t>
            </a:r>
            <a:r>
              <a:rPr lang="ko-KR" altLang="en-US" sz="1200" dirty="0">
                <a:latin typeface="+mj-ea"/>
                <a:ea typeface="+mj-ea"/>
              </a:rPr>
              <a:t> 버전 관리 기술인 깃 사용에 있어 편리함을 제공해 많은 사용자들이 분산 버전 관리 서비스 사용 진입장벽을 낮춰준 서비스라고 판단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개발 및 유지보수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뿐만 아니라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협업에 있어 효과적인 환경 제공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버전 관리를 넘어서 오픈소스와 개인 </a:t>
            </a:r>
            <a:r>
              <a:rPr lang="ko-KR" altLang="en-US" sz="1200" dirty="0" err="1">
                <a:latin typeface="+mj-ea"/>
                <a:ea typeface="+mj-ea"/>
              </a:rPr>
              <a:t>포토폴리오로서</a:t>
            </a:r>
            <a:r>
              <a:rPr lang="ko-KR" altLang="en-US" sz="1200" dirty="0">
                <a:latin typeface="+mj-ea"/>
                <a:ea typeface="+mj-ea"/>
              </a:rPr>
              <a:t> 기여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latin typeface="+mj-ea"/>
                <a:ea typeface="+mj-ea"/>
              </a:rPr>
              <a:t>깃허브의</a:t>
            </a:r>
            <a:r>
              <a:rPr lang="ko-KR" altLang="en-US" sz="1200" dirty="0">
                <a:latin typeface="+mj-ea"/>
                <a:ea typeface="+mj-ea"/>
              </a:rPr>
              <a:t> 등장으로 구글코드 및 </a:t>
            </a:r>
            <a:r>
              <a:rPr lang="ko-KR" altLang="en-US" sz="1200" dirty="0" err="1">
                <a:latin typeface="+mj-ea"/>
                <a:ea typeface="+mj-ea"/>
              </a:rPr>
              <a:t>코드플렉스</a:t>
            </a:r>
            <a:r>
              <a:rPr lang="ko-KR" altLang="en-US" sz="1200" dirty="0">
                <a:latin typeface="+mj-ea"/>
                <a:ea typeface="+mj-ea"/>
              </a:rPr>
              <a:t> 같은 코드 저장소 폐쇄</a:t>
            </a:r>
            <a:endParaRPr lang="en-US" altLang="ko-KR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697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309512" y="3105834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기술 혁신 요소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566488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566488" y="2823130"/>
            <a:ext cx="513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566488" y="4011850"/>
            <a:ext cx="51999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1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기술 혁신 요소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22A060-9A25-4DFB-B3A8-DB9E9CE64455}"/>
              </a:ext>
            </a:extLst>
          </p:cNvPr>
          <p:cNvSpPr/>
          <p:nvPr/>
        </p:nvSpPr>
        <p:spPr>
          <a:xfrm>
            <a:off x="5510809" y="2228157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834F69E-84F5-425C-BFFA-ECBD89D4C281}"/>
              </a:ext>
            </a:extLst>
          </p:cNvPr>
          <p:cNvSpPr/>
          <p:nvPr/>
        </p:nvSpPr>
        <p:spPr>
          <a:xfrm>
            <a:off x="3234325" y="2235452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43E9A-11AD-4550-B9BC-9661472E5078}"/>
              </a:ext>
            </a:extLst>
          </p:cNvPr>
          <p:cNvSpPr txBox="1"/>
          <p:nvPr/>
        </p:nvSpPr>
        <p:spPr>
          <a:xfrm>
            <a:off x="3614135" y="3457561"/>
            <a:ext cx="189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>
                <a:solidFill>
                  <a:schemeClr val="bg1"/>
                </a:solidFill>
                <a:latin typeface="+mj-ea"/>
                <a:ea typeface="+mj-ea"/>
              </a:rPr>
              <a:t>분산  버전 관리 기술</a:t>
            </a:r>
            <a:endParaRPr lang="en-US" altLang="ko-KR" sz="20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814B5-8AAB-42E2-AFFE-798B7BC7A244}"/>
              </a:ext>
            </a:extLst>
          </p:cNvPr>
          <p:cNvSpPr txBox="1"/>
          <p:nvPr/>
        </p:nvSpPr>
        <p:spPr>
          <a:xfrm>
            <a:off x="6352343" y="3457561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  <a:latin typeface="+mj-ea"/>
                <a:ea typeface="+mj-ea"/>
              </a:rPr>
              <a:t>G U I</a:t>
            </a:r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 기술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0AD75-0537-43C9-A65B-2285F22132BD}"/>
              </a:ext>
            </a:extLst>
          </p:cNvPr>
          <p:cNvSpPr txBox="1"/>
          <p:nvPr/>
        </p:nvSpPr>
        <p:spPr>
          <a:xfrm>
            <a:off x="339536" y="126466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rgbClr val="393939"/>
                </a:solidFill>
                <a:latin typeface="+mn-ea"/>
              </a:rPr>
              <a:t>혁신의 원천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D3AA9-BF5D-40A5-B588-4C1902D3B67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A8DA8-2BBD-298C-94BD-7E2C90AC39BF}"/>
              </a:ext>
            </a:extLst>
          </p:cNvPr>
          <p:cNvSpPr txBox="1"/>
          <p:nvPr/>
        </p:nvSpPr>
        <p:spPr>
          <a:xfrm>
            <a:off x="5528297" y="3349839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  <a:latin typeface="+mj-ea"/>
                <a:ea typeface="+mj-ea"/>
              </a:rPr>
              <a:t>+</a:t>
            </a:r>
            <a:endParaRPr lang="ko-KR" altLang="en-US" sz="32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BC39EF9-B6B8-348D-1E2A-1F080CF0CEC9}"/>
              </a:ext>
            </a:extLst>
          </p:cNvPr>
          <p:cNvSpPr/>
          <p:nvPr/>
        </p:nvSpPr>
        <p:spPr>
          <a:xfrm>
            <a:off x="5558360" y="4756613"/>
            <a:ext cx="474606" cy="584775"/>
          </a:xfrm>
          <a:prstGeom prst="downArrow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315BA-0574-220E-8820-322D0C1A09E4}"/>
              </a:ext>
            </a:extLst>
          </p:cNvPr>
          <p:cNvSpPr txBox="1"/>
          <p:nvPr/>
        </p:nvSpPr>
        <p:spPr>
          <a:xfrm>
            <a:off x="4963703" y="547190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rgbClr val="393939"/>
                </a:solidFill>
                <a:latin typeface="+mn-ea"/>
              </a:rPr>
              <a:t>기술의 융합</a:t>
            </a:r>
          </a:p>
        </p:txBody>
      </p:sp>
    </p:spTree>
    <p:extLst>
      <p:ext uri="{BB962C8B-B14F-4D97-AF65-F5344CB8AC3E}">
        <p14:creationId xmlns:p14="http://schemas.microsoft.com/office/powerpoint/2010/main" val="3954024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EDB016-1A7D-4CFE-8B09-0BB5750390DC}"/>
              </a:ext>
            </a:extLst>
          </p:cNvPr>
          <p:cNvCxnSpPr/>
          <p:nvPr/>
        </p:nvCxnSpPr>
        <p:spPr>
          <a:xfrm>
            <a:off x="5860552" y="3343919"/>
            <a:ext cx="0" cy="1192863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6DE677-431B-4304-8964-3223A3EC3B97}"/>
              </a:ext>
            </a:extLst>
          </p:cNvPr>
          <p:cNvCxnSpPr/>
          <p:nvPr/>
        </p:nvCxnSpPr>
        <p:spPr>
          <a:xfrm flipH="1">
            <a:off x="4554515" y="4544085"/>
            <a:ext cx="1288010" cy="77449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FB3306-45CC-4EBA-A7D3-6A0A8E232752}"/>
              </a:ext>
            </a:extLst>
          </p:cNvPr>
          <p:cNvCxnSpPr/>
          <p:nvPr/>
        </p:nvCxnSpPr>
        <p:spPr>
          <a:xfrm>
            <a:off x="5889576" y="4544082"/>
            <a:ext cx="1072693" cy="67924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7A206AA7-8B52-488D-AE30-1911CE51A2A1}"/>
              </a:ext>
            </a:extLst>
          </p:cNvPr>
          <p:cNvSpPr/>
          <p:nvPr/>
        </p:nvSpPr>
        <p:spPr>
          <a:xfrm>
            <a:off x="3322461" y="47504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0664BC1-7305-4514-8404-6D157679DBAA}"/>
              </a:ext>
            </a:extLst>
          </p:cNvPr>
          <p:cNvSpPr/>
          <p:nvPr/>
        </p:nvSpPr>
        <p:spPr>
          <a:xfrm>
            <a:off x="4978729" y="159430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5A9E54-7F89-4835-BE88-CE26EEDFBA8F}"/>
              </a:ext>
            </a:extLst>
          </p:cNvPr>
          <p:cNvSpPr/>
          <p:nvPr/>
        </p:nvSpPr>
        <p:spPr>
          <a:xfrm>
            <a:off x="6737495" y="47504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41C5FA3-4A3D-401D-8710-D55F89AB1809}"/>
              </a:ext>
            </a:extLst>
          </p:cNvPr>
          <p:cNvGrpSpPr/>
          <p:nvPr/>
        </p:nvGrpSpPr>
        <p:grpSpPr>
          <a:xfrm>
            <a:off x="6962269" y="1815615"/>
            <a:ext cx="2499978" cy="982088"/>
            <a:chOff x="7200899" y="1678634"/>
            <a:chExt cx="2499978" cy="9820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892FD6-4F10-4957-A5EF-455D60B194A5}"/>
                </a:ext>
              </a:extLst>
            </p:cNvPr>
            <p:cNvSpPr txBox="1"/>
            <p:nvPr/>
          </p:nvSpPr>
          <p:spPr>
            <a:xfrm>
              <a:off x="7200899" y="167863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급진성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084FD6-8602-42A3-B2BA-735C1C452190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dirty="0"/>
                <a:t>기존에 존재하지 </a:t>
              </a:r>
              <a:r>
                <a:rPr lang="ko-KR" altLang="en-US" sz="1000" dirty="0" err="1"/>
                <a:t>않았전</a:t>
              </a:r>
              <a:r>
                <a:rPr lang="ko-KR" altLang="en-US" sz="1000" dirty="0"/>
                <a:t> 버전 관리 </a:t>
              </a:r>
              <a:r>
                <a:rPr lang="en-US" altLang="ko-KR" sz="1000" dirty="0"/>
                <a:t>‘</a:t>
              </a:r>
              <a:r>
                <a:rPr lang="ko-KR" altLang="en-US" sz="1000" dirty="0"/>
                <a:t>웹서비스</a:t>
              </a:r>
              <a:r>
                <a:rPr lang="en-US" altLang="ko-KR" sz="1000" dirty="0"/>
                <a:t>‘ </a:t>
              </a:r>
              <a:r>
                <a:rPr lang="ko-KR" altLang="en-US" sz="1000" dirty="0"/>
                <a:t>기술을 제공하여 편리성 증대와 사용자 급증에 많은 기여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23F504-8D95-4E4B-9C74-80B9E7722A59}"/>
              </a:ext>
            </a:extLst>
          </p:cNvPr>
          <p:cNvGrpSpPr/>
          <p:nvPr/>
        </p:nvGrpSpPr>
        <p:grpSpPr>
          <a:xfrm>
            <a:off x="710640" y="5177342"/>
            <a:ext cx="2520322" cy="982682"/>
            <a:chOff x="7180555" y="1678040"/>
            <a:chExt cx="2520322" cy="98268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C25F85-2541-4CA0-97C7-CD8834373637}"/>
                </a:ext>
              </a:extLst>
            </p:cNvPr>
            <p:cNvSpPr txBox="1"/>
            <p:nvPr/>
          </p:nvSpPr>
          <p:spPr>
            <a:xfrm>
              <a:off x="7180555" y="1678040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강화 혁신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1EE00D-815D-4A77-AC78-8C3D83E85F2B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dirty="0"/>
                <a:t>기존에 존재하는 깃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분산 버전 관리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기술과 지식을 기반으로 하여 새로운 기술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제품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을 도출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E1D07-8AA3-4AE2-9B58-7A9695DA339D}"/>
              </a:ext>
            </a:extLst>
          </p:cNvPr>
          <p:cNvGrpSpPr/>
          <p:nvPr/>
        </p:nvGrpSpPr>
        <p:grpSpPr>
          <a:xfrm>
            <a:off x="8647950" y="5118525"/>
            <a:ext cx="3009157" cy="1195387"/>
            <a:chOff x="7110407" y="1619223"/>
            <a:chExt cx="3009157" cy="11953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0F71E4-2510-42E7-9960-74E752DA3FC5}"/>
                </a:ext>
              </a:extLst>
            </p:cNvPr>
            <p:cNvSpPr txBox="1"/>
            <p:nvPr/>
          </p:nvSpPr>
          <p:spPr>
            <a:xfrm>
              <a:off x="7110407" y="1619223"/>
              <a:ext cx="3009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dirty="0"/>
                <a:t>틈새시장</a:t>
              </a:r>
              <a:r>
                <a:rPr lang="en-US" altLang="ko-KR" sz="2000" dirty="0"/>
                <a:t>(+</a:t>
              </a:r>
              <a:r>
                <a:rPr lang="ko-KR" altLang="en-US" sz="2000" dirty="0"/>
                <a:t>일상적</a:t>
              </a:r>
              <a:r>
                <a:rPr lang="en-US" altLang="ko-KR" sz="2000" dirty="0"/>
                <a:t>) </a:t>
              </a:r>
              <a:r>
                <a:rPr lang="ko-KR" altLang="en-US" sz="2000" dirty="0"/>
                <a:t>혁신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8F3953-E7A4-4D8C-AD56-384801E622FA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깃이라는 분산 버전 관리 시스템 기술을 활용하여 새로운 시장 기회를 창출하면서도 기존 시장에 점유하고 있는 고객들에게도 편리성을 제공하여 고객 확보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5221107" y="2225193"/>
            <a:ext cx="126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급진성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1825FC-DA57-4698-B7FD-75E57CE5170C}"/>
              </a:ext>
            </a:extLst>
          </p:cNvPr>
          <p:cNvSpPr txBox="1"/>
          <p:nvPr/>
        </p:nvSpPr>
        <p:spPr>
          <a:xfrm>
            <a:off x="3687119" y="5390673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강화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42B282-B34C-4F29-BB08-A2A31881FCD1}"/>
              </a:ext>
            </a:extLst>
          </p:cNvPr>
          <p:cNvSpPr txBox="1"/>
          <p:nvPr/>
        </p:nvSpPr>
        <p:spPr>
          <a:xfrm>
            <a:off x="7156320" y="537739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틈새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기술 혁신 요소 분석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ffectLst/>
              </a:rPr>
              <a:t>혁신의 유형과 패턴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04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기술 혁신 요소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22A060-9A25-4DFB-B3A8-DB9E9CE64455}"/>
              </a:ext>
            </a:extLst>
          </p:cNvPr>
          <p:cNvSpPr/>
          <p:nvPr/>
        </p:nvSpPr>
        <p:spPr>
          <a:xfrm>
            <a:off x="5751098" y="360266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834F69E-84F5-425C-BFFA-ECBD89D4C281}"/>
              </a:ext>
            </a:extLst>
          </p:cNvPr>
          <p:cNvSpPr/>
          <p:nvPr/>
        </p:nvSpPr>
        <p:spPr>
          <a:xfrm>
            <a:off x="3669656" y="3602664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18AA9DA-8513-4FC6-907C-82912F7DDFC9}"/>
              </a:ext>
            </a:extLst>
          </p:cNvPr>
          <p:cNvSpPr/>
          <p:nvPr/>
        </p:nvSpPr>
        <p:spPr>
          <a:xfrm>
            <a:off x="4745741" y="1753056"/>
            <a:ext cx="2738208" cy="2738208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43E9A-11AD-4550-B9BC-9661472E5078}"/>
              </a:ext>
            </a:extLst>
          </p:cNvPr>
          <p:cNvSpPr txBox="1"/>
          <p:nvPr/>
        </p:nvSpPr>
        <p:spPr>
          <a:xfrm>
            <a:off x="4245198" y="4887256"/>
            <a:ext cx="13821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>
                <a:solidFill>
                  <a:schemeClr val="bg1"/>
                </a:solidFill>
                <a:latin typeface="+mj-ea"/>
                <a:ea typeface="+mj-ea"/>
              </a:rPr>
              <a:t>비즈니스 모델</a:t>
            </a:r>
            <a:endParaRPr lang="en-US" altLang="ko-KR" spc="-3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ko-KR" sz="20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814B5-8AAB-42E2-AFFE-798B7BC7A244}"/>
              </a:ext>
            </a:extLst>
          </p:cNvPr>
          <p:cNvSpPr txBox="1"/>
          <p:nvPr/>
        </p:nvSpPr>
        <p:spPr>
          <a:xfrm>
            <a:off x="6549567" y="4887256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선순환 구조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8A733-300A-4730-A394-3E3185E89C0E}"/>
              </a:ext>
            </a:extLst>
          </p:cNvPr>
          <p:cNvSpPr txBox="1"/>
          <p:nvPr/>
        </p:nvSpPr>
        <p:spPr>
          <a:xfrm>
            <a:off x="5426195" y="2768217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급진적  제품</a:t>
            </a:r>
            <a:endParaRPr lang="en-US" altLang="ko-KR" sz="2000" spc="-3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서비스 혁신</a:t>
            </a:r>
            <a:endParaRPr lang="en-US" altLang="ko-KR" sz="20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DD4DD-B221-4DB3-82C9-9714DADA8761}"/>
              </a:ext>
            </a:extLst>
          </p:cNvPr>
          <p:cNvSpPr txBox="1"/>
          <p:nvPr/>
        </p:nvSpPr>
        <p:spPr>
          <a:xfrm>
            <a:off x="590029" y="5087311"/>
            <a:ext cx="314745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700" dirty="0"/>
              <a:t>사용자</a:t>
            </a:r>
            <a:r>
              <a:rPr lang="en-US" altLang="ko-KR" sz="1700" dirty="0"/>
              <a:t>(</a:t>
            </a:r>
            <a:r>
              <a:rPr lang="ko-KR" altLang="en-US" sz="1700" dirty="0"/>
              <a:t>일반</a:t>
            </a:r>
            <a:r>
              <a:rPr lang="en-US" altLang="ko-KR" sz="1700" dirty="0"/>
              <a:t>/</a:t>
            </a:r>
            <a:r>
              <a:rPr lang="ko-KR" altLang="en-US" sz="1700" dirty="0"/>
              <a:t>기업 등</a:t>
            </a:r>
            <a:r>
              <a:rPr lang="en-US" altLang="ko-KR" sz="1700" dirty="0"/>
              <a:t>)</a:t>
            </a:r>
            <a:r>
              <a:rPr lang="ko-KR" altLang="en-US" sz="1700" dirty="0"/>
              <a:t>유형 및 저장소 공개여부에 따른 </a:t>
            </a:r>
            <a:endParaRPr lang="en-US" altLang="ko-KR" sz="1700" dirty="0"/>
          </a:p>
          <a:p>
            <a:pPr algn="just"/>
            <a:r>
              <a:rPr lang="ko-KR" altLang="en-US" sz="1700" dirty="0"/>
              <a:t>유</a:t>
            </a:r>
            <a:r>
              <a:rPr lang="en-US" altLang="ko-KR" sz="1700" dirty="0"/>
              <a:t>/</a:t>
            </a:r>
            <a:r>
              <a:rPr lang="ko-KR" altLang="en-US" sz="1700" dirty="0"/>
              <a:t>무료화로 비즈니스 모델 구축</a:t>
            </a:r>
            <a:endParaRPr lang="en-US" altLang="ko-KR" sz="1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878313-7C82-4070-875A-D7A2F0DAA310}"/>
              </a:ext>
            </a:extLst>
          </p:cNvPr>
          <p:cNvSpPr txBox="1"/>
          <p:nvPr/>
        </p:nvSpPr>
        <p:spPr>
          <a:xfrm>
            <a:off x="8631009" y="4009966"/>
            <a:ext cx="263303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700" dirty="0" err="1"/>
              <a:t>마켓플레이스</a:t>
            </a:r>
            <a:r>
              <a:rPr lang="ko-KR" altLang="en-US" sz="1700" dirty="0"/>
              <a:t> 서비스를 통해 앱스토어처럼 개발자가 개발한 앱을 </a:t>
            </a:r>
            <a:r>
              <a:rPr lang="ko-KR" altLang="en-US" sz="1700" dirty="0" err="1"/>
              <a:t>깃허브</a:t>
            </a:r>
            <a:r>
              <a:rPr lang="ko-KR" altLang="en-US" sz="1700" dirty="0"/>
              <a:t> 플랫폼 통합 지원하며 앱 홍보 및 구매</a:t>
            </a:r>
            <a:r>
              <a:rPr lang="en-US" altLang="ko-KR" sz="1700" dirty="0"/>
              <a:t>/</a:t>
            </a:r>
            <a:r>
              <a:rPr lang="ko-KR" altLang="en-US" sz="1700" dirty="0"/>
              <a:t>설치가 가능해져 다수의 사용자에게 확산 는 선순환 구조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9D5CB-5799-4D8E-BADC-C031F261C033}"/>
              </a:ext>
            </a:extLst>
          </p:cNvPr>
          <p:cNvSpPr txBox="1"/>
          <p:nvPr/>
        </p:nvSpPr>
        <p:spPr>
          <a:xfrm>
            <a:off x="2072164" y="2232894"/>
            <a:ext cx="26330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700" dirty="0"/>
              <a:t>분산 버전 관리 기술의 </a:t>
            </a:r>
            <a:r>
              <a:rPr lang="en-US" altLang="ko-KR" sz="1700" dirty="0"/>
              <a:t>‘</a:t>
            </a:r>
            <a:r>
              <a:rPr lang="ko-KR" altLang="en-US" sz="1700" dirty="0"/>
              <a:t>웹서비스</a:t>
            </a:r>
            <a:r>
              <a:rPr lang="en-US" altLang="ko-KR" sz="1700" dirty="0"/>
              <a:t>’</a:t>
            </a:r>
            <a:r>
              <a:rPr lang="ko-KR" altLang="en-US" sz="1700" dirty="0"/>
              <a:t> 제공이라는 하나의 서비스 혁신</a:t>
            </a:r>
            <a:r>
              <a:rPr lang="en-US" altLang="ko-KR" sz="1700" dirty="0"/>
              <a:t>(</a:t>
            </a:r>
            <a:r>
              <a:rPr lang="ko-KR" altLang="en-US" sz="1700" dirty="0"/>
              <a:t>새로운 서비스 제품</a:t>
            </a:r>
            <a:r>
              <a:rPr lang="en-US" altLang="ko-KR" sz="1700" dirty="0"/>
              <a:t>)</a:t>
            </a:r>
            <a:endParaRPr lang="ko-KR" altLang="en-US" sz="1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0AD75-0537-43C9-A65B-2285F22132BD}"/>
              </a:ext>
            </a:extLst>
          </p:cNvPr>
          <p:cNvSpPr txBox="1"/>
          <p:nvPr/>
        </p:nvSpPr>
        <p:spPr>
          <a:xfrm>
            <a:off x="339536" y="126466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rgbClr val="393939"/>
                </a:solidFill>
                <a:latin typeface="+mn-ea"/>
              </a:rPr>
              <a:t>카테고리 창조자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D3AA9-BF5D-40A5-B588-4C1902D3B67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77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기술 혁신 요소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분산 버전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 라는 제품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카테고리를 지배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7296B0-0A58-4E5B-84C6-1B7686743AD4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다양한 보안적 자산 보유로 부수적인 기능을 제공해 해당 제품에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시너지 창출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깃허브</a:t>
            </a:r>
            <a:r>
              <a:rPr lang="ko-KR" altLang="en-US" dirty="0">
                <a:solidFill>
                  <a:schemeClr val="tx1"/>
                </a:solidFill>
              </a:rPr>
              <a:t> 데스크탑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마켓플레이스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 파일럿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2FE9D9-197F-417D-B2FC-EEA3E6976D08}"/>
              </a:ext>
            </a:extLst>
          </p:cNvPr>
          <p:cNvSpPr/>
          <p:nvPr/>
        </p:nvSpPr>
        <p:spPr>
          <a:xfrm>
            <a:off x="3662796" y="2154871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공식적으로 사용이 강요되지는 않지만 버전 관리를 위해 </a:t>
            </a:r>
            <a:r>
              <a:rPr lang="en-US" altLang="ko-KR" dirty="0">
                <a:solidFill>
                  <a:schemeClr val="tx1"/>
                </a:solidFill>
              </a:rPr>
              <a:t>IT</a:t>
            </a:r>
            <a:r>
              <a:rPr lang="ko-KR" altLang="en-US" dirty="0">
                <a:solidFill>
                  <a:schemeClr val="tx1"/>
                </a:solidFill>
              </a:rPr>
              <a:t> 업계 </a:t>
            </a:r>
            <a:r>
              <a:rPr lang="ko-KR" altLang="en-US" dirty="0" err="1">
                <a:solidFill>
                  <a:schemeClr val="tx1"/>
                </a:solidFill>
              </a:rPr>
              <a:t>에서필수적으로</a:t>
            </a:r>
            <a:r>
              <a:rPr lang="ko-KR" altLang="en-US" dirty="0">
                <a:solidFill>
                  <a:schemeClr val="tx1"/>
                </a:solidFill>
              </a:rPr>
              <a:t> 사용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15D77-986C-4578-B4C3-1995406A87FD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2022</a:t>
            </a:r>
            <a:r>
              <a:rPr lang="ko-KR" altLang="en-US" dirty="0">
                <a:solidFill>
                  <a:schemeClr val="tx1"/>
                </a:solidFill>
              </a:rPr>
              <a:t>년 기준 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 err="1">
                <a:solidFill>
                  <a:schemeClr val="tx1"/>
                </a:solidFill>
              </a:rPr>
              <a:t>천만명</a:t>
            </a:r>
            <a:r>
              <a:rPr lang="ko-KR" altLang="en-US" dirty="0">
                <a:solidFill>
                  <a:schemeClr val="tx1"/>
                </a:solidFill>
              </a:rPr>
              <a:t> 이상의 사용자가 사용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소수보다는 다수를 만족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6E16B7-8F4A-40EC-8A94-87732325C658}"/>
              </a:ext>
            </a:extLst>
          </p:cNvPr>
          <p:cNvSpPr/>
          <p:nvPr/>
        </p:nvSpPr>
        <p:spPr>
          <a:xfrm>
            <a:off x="3662792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692817-7443-4E95-9B0C-FFD278BFB24F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6A1E6F-2CBA-485B-9E68-BC92ECBF5530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30968-735E-4DEA-B1BD-64EA306F9913}"/>
              </a:ext>
            </a:extLst>
          </p:cNvPr>
          <p:cNvSpPr txBox="1"/>
          <p:nvPr/>
        </p:nvSpPr>
        <p:spPr>
          <a:xfrm>
            <a:off x="10108269" y="2316649"/>
            <a:ext cx="1847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ffectLst/>
              </a:rPr>
              <a:t>지배적 디자인</a:t>
            </a:r>
            <a:r>
              <a:rPr lang="en-US" altLang="ko-KR" sz="2400" b="1" dirty="0">
                <a:effectLst/>
              </a:rPr>
              <a:t>/</a:t>
            </a:r>
            <a:r>
              <a:rPr lang="ko-KR" altLang="en-US" sz="2400" b="1" dirty="0">
                <a:effectLst/>
              </a:rPr>
              <a:t>지배적 제품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기술 혁신 요소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0A4140-46C4-4B11-8F9B-A427C857D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54202"/>
              </p:ext>
            </p:extLst>
          </p:nvPr>
        </p:nvGraphicFramePr>
        <p:xfrm>
          <a:off x="517474" y="1657307"/>
          <a:ext cx="11237496" cy="4951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35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1726769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1753752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  <a:gridCol w="1753752">
                  <a:extLst>
                    <a:ext uri="{9D8B030D-6E8A-4147-A177-3AD203B41FA5}">
                      <a16:colId xmlns:a16="http://schemas.microsoft.com/office/drawing/2014/main" val="2545820374"/>
                    </a:ext>
                  </a:extLst>
                </a:gridCol>
                <a:gridCol w="1580624">
                  <a:extLst>
                    <a:ext uri="{9D8B030D-6E8A-4147-A177-3AD203B41FA5}">
                      <a16:colId xmlns:a16="http://schemas.microsoft.com/office/drawing/2014/main" val="119677300"/>
                    </a:ext>
                  </a:extLst>
                </a:gridCol>
                <a:gridCol w="1580624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  <a:gridCol w="1580624">
                  <a:extLst>
                    <a:ext uri="{9D8B030D-6E8A-4147-A177-3AD203B41FA5}">
                      <a16:colId xmlns:a16="http://schemas.microsoft.com/office/drawing/2014/main" val="2006624675"/>
                    </a:ext>
                  </a:extLst>
                </a:gridCol>
              </a:tblGrid>
              <a:tr h="55060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전달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보충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유지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처분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1329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소비자 </a:t>
                      </a:r>
                      <a:endParaRPr lang="en-US" altLang="ko-KR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생산성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사용 유형 및 종류</a:t>
                      </a:r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협업 인원에 따라 금액 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오픈소스 원칙에 따라 </a:t>
                      </a:r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public </a:t>
                      </a:r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저장소는 누구에게나 공개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편리한 버전 관리와 협업 기능 제공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저장소 경우 무한 생성 사용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거의 영구적으로 유지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1063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단순성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메일을 통한 저장소 협업 초대</a:t>
                      </a:r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을 통한 저장소 공유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기본적인 깃의 버전관리 개념을 알지 못한다면 다소 어려움 느낄 수 있음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웹에서 저장소 생성 후 바로 사용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웹에서 바로 가능</a:t>
                      </a:r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파일의 경우 삭제 후 복구 가능</a:t>
                      </a:r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69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편의성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단순성과 동일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단순성과 동일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단순성과 동일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별도의 유지 비용 필요 없음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단순성과 동일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863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위험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저장소 사용시 개인 저작물이 누구에게나 공개될 수 있음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저장소 전체가 영구 삭제될 가능성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342C96-912B-1F09-A5E7-7786A6A8C0BE}"/>
              </a:ext>
            </a:extLst>
          </p:cNvPr>
          <p:cNvSpPr txBox="1"/>
          <p:nvPr/>
        </p:nvSpPr>
        <p:spPr>
          <a:xfrm>
            <a:off x="403036" y="1136301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rgbClr val="393939"/>
                </a:solidFill>
                <a:latin typeface="+mn-ea"/>
              </a:rPr>
              <a:t>보안적 자산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12813A-8461-8978-6EA3-A845F5259A01}"/>
              </a:ext>
            </a:extLst>
          </p:cNvPr>
          <p:cNvSpPr/>
          <p:nvPr/>
        </p:nvSpPr>
        <p:spPr>
          <a:xfrm>
            <a:off x="195580" y="1133102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629</Words>
  <Application>Microsoft Office PowerPoint</Application>
  <PresentationFormat>와이드스크린</PresentationFormat>
  <Paragraphs>129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김경민</cp:lastModifiedBy>
  <cp:revision>47</cp:revision>
  <dcterms:created xsi:type="dcterms:W3CDTF">2020-09-07T02:34:06Z</dcterms:created>
  <dcterms:modified xsi:type="dcterms:W3CDTF">2022-11-02T10:10:24Z</dcterms:modified>
</cp:coreProperties>
</file>