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sldIdLst>
    <p:sldId id="256" r:id="rId2"/>
    <p:sldId id="258" r:id="rId3"/>
    <p:sldId id="283" r:id="rId4"/>
    <p:sldId id="265" r:id="rId5"/>
    <p:sldId id="266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59" r:id="rId14"/>
    <p:sldId id="280" r:id="rId15"/>
    <p:sldId id="281" r:id="rId16"/>
    <p:sldId id="28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5506"/>
    <a:srgbClr val="FF9999"/>
    <a:srgbClr val="B4F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452B3-E733-49EF-9CDA-B5BDE5F40A03}" v="21" dt="2018-03-26T04:00:46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CC5D-EA4C-41F6-9C76-47917DE13BF0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764A-F6A1-4BBA-BFE6-BE054DD863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12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D764A-F6A1-4BBA-BFE6-BE054DD8639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67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D764A-F6A1-4BBA-BFE6-BE054DD8639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35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2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5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234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12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474685" cy="1607359"/>
          </a:xfrm>
        </p:spPr>
        <p:txBody>
          <a:bodyPr>
            <a:normAutofit/>
          </a:bodyPr>
          <a:lstStyle/>
          <a:p>
            <a:r>
              <a:rPr lang="en-US" sz="3800"/>
              <a:t>Fingertip Air-Writing Recognition on 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Group 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3E9C2B-5C4F-44E9-A156-EDBDAEC05F8C}"/>
              </a:ext>
            </a:extLst>
          </p:cNvPr>
          <p:cNvSpPr txBox="1">
            <a:spLocks/>
          </p:cNvSpPr>
          <p:nvPr/>
        </p:nvSpPr>
        <p:spPr>
          <a:xfrm>
            <a:off x="7563775" y="3085766"/>
            <a:ext cx="4128116" cy="3297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err="1">
                <a:solidFill>
                  <a:schemeClr val="bg1"/>
                </a:solidFill>
              </a:rPr>
              <a:t>Yueqi</a:t>
            </a:r>
            <a:r>
              <a:rPr lang="en-US" sz="2400">
                <a:solidFill>
                  <a:schemeClr val="bg1"/>
                </a:solidFill>
              </a:rPr>
              <a:t> (Vicky) Chen</a:t>
            </a:r>
          </a:p>
          <a:p>
            <a:pPr algn="r"/>
            <a:r>
              <a:rPr lang="en-US" sz="2400">
                <a:solidFill>
                  <a:schemeClr val="bg1"/>
                </a:solidFill>
              </a:rPr>
              <a:t>Gujiang (Mike) Lin</a:t>
            </a:r>
          </a:p>
          <a:p>
            <a:pPr algn="r"/>
            <a:r>
              <a:rPr lang="en-US" sz="2400" err="1">
                <a:solidFill>
                  <a:schemeClr val="bg1"/>
                </a:solidFill>
              </a:rPr>
              <a:t>Qingnan</a:t>
            </a:r>
            <a:r>
              <a:rPr lang="en-US" sz="2400">
                <a:solidFill>
                  <a:schemeClr val="bg1"/>
                </a:solidFill>
              </a:rPr>
              <a:t> (Richard) Yu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sz="3600"/>
              <a:t>Final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10</a:t>
            </a:fld>
            <a:endParaRPr lang="en-US" sz="200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C41FD-229C-4736-B002-D8D6D716842B}"/>
              </a:ext>
            </a:extLst>
          </p:cNvPr>
          <p:cNvCxnSpPr>
            <a:cxnSpLocks/>
          </p:cNvCxnSpPr>
          <p:nvPr/>
        </p:nvCxnSpPr>
        <p:spPr>
          <a:xfrm>
            <a:off x="1485900" y="4419834"/>
            <a:ext cx="6492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7B147-9EA0-4259-AD1A-884D687D87A3}"/>
              </a:ext>
            </a:extLst>
          </p:cNvPr>
          <p:cNvGrpSpPr/>
          <p:nvPr/>
        </p:nvGrpSpPr>
        <p:grpSpPr>
          <a:xfrm>
            <a:off x="1048575" y="2613504"/>
            <a:ext cx="6982906" cy="3390249"/>
            <a:chOff x="1246909" y="820882"/>
            <a:chExt cx="9892146" cy="5257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371BB-0B21-424F-A0B6-2A2E5AC98826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09F67D-78D1-4895-9B95-FC4744C961B9}"/>
                </a:ext>
              </a:extLst>
            </p:cNvPr>
            <p:cNvSpPr txBox="1"/>
            <p:nvPr/>
          </p:nvSpPr>
          <p:spPr>
            <a:xfrm>
              <a:off x="1246909" y="820882"/>
              <a:ext cx="131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FPGA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8BE69-8645-4FEC-A89C-512FB5C851F6}"/>
              </a:ext>
            </a:extLst>
          </p:cNvPr>
          <p:cNvSpPr/>
          <p:nvPr/>
        </p:nvSpPr>
        <p:spPr>
          <a:xfrm>
            <a:off x="9506121" y="2209800"/>
            <a:ext cx="1373605" cy="723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Python Server Code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(Display, search and etc.)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A6512-BDA5-4472-A5DC-2F6BA9A348DB}"/>
              </a:ext>
            </a:extLst>
          </p:cNvPr>
          <p:cNvSpPr/>
          <p:nvPr/>
        </p:nvSpPr>
        <p:spPr>
          <a:xfrm>
            <a:off x="8206456" y="273768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F5D2F-EA81-4CE4-82EB-F52D1AB48725}"/>
              </a:ext>
            </a:extLst>
          </p:cNvPr>
          <p:cNvSpPr/>
          <p:nvPr/>
        </p:nvSpPr>
        <p:spPr>
          <a:xfrm>
            <a:off x="5851143" y="275949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MII-to-RMII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3A21E-A6A2-4240-A3A4-03CB03080D63}"/>
              </a:ext>
            </a:extLst>
          </p:cNvPr>
          <p:cNvSpPr/>
          <p:nvPr/>
        </p:nvSpPr>
        <p:spPr>
          <a:xfrm>
            <a:off x="5851143" y="360544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Lite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AXI 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9379BA-219D-486E-8357-56D113495108}"/>
              </a:ext>
            </a:extLst>
          </p:cNvPr>
          <p:cNvSpPr/>
          <p:nvPr/>
        </p:nvSpPr>
        <p:spPr>
          <a:xfrm>
            <a:off x="3107312" y="358801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MicroBlaze AXI 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83660-BE44-45DE-803B-749EE601A514}"/>
              </a:ext>
            </a:extLst>
          </p:cNvPr>
          <p:cNvSpPr/>
          <p:nvPr/>
        </p:nvSpPr>
        <p:spPr>
          <a:xfrm>
            <a:off x="4311568" y="3594706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3310A-8564-4724-BCB4-48D377EF28E4}"/>
              </a:ext>
            </a:extLst>
          </p:cNvPr>
          <p:cNvSpPr/>
          <p:nvPr/>
        </p:nvSpPr>
        <p:spPr>
          <a:xfrm>
            <a:off x="4311568" y="184601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Display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64CCB-2B6E-46EC-9A4F-4416EDA8F2DB}"/>
              </a:ext>
            </a:extLst>
          </p:cNvPr>
          <p:cNvSpPr/>
          <p:nvPr/>
        </p:nvSpPr>
        <p:spPr>
          <a:xfrm>
            <a:off x="1556400" y="4666145"/>
            <a:ext cx="1028700" cy="5946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10C9A-55A1-4009-B3D6-9706FEEC8401}"/>
              </a:ext>
            </a:extLst>
          </p:cNvPr>
          <p:cNvSpPr/>
          <p:nvPr/>
        </p:nvSpPr>
        <p:spPr>
          <a:xfrm>
            <a:off x="1545564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Kit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5D826-9594-45D5-936E-30260CA75C10}"/>
              </a:ext>
            </a:extLst>
          </p:cNvPr>
          <p:cNvSpPr/>
          <p:nvPr/>
        </p:nvSpPr>
        <p:spPr>
          <a:xfrm>
            <a:off x="3088085" y="4673530"/>
            <a:ext cx="1253759" cy="579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Frame Average Buffer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B5084-8766-4698-A12F-B4CA8AC89A91}"/>
              </a:ext>
            </a:extLst>
          </p:cNvPr>
          <p:cNvSpPr/>
          <p:nvPr/>
        </p:nvSpPr>
        <p:spPr>
          <a:xfrm>
            <a:off x="3183162" y="5437392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Buffer BRAM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D8558-6976-496E-8BE5-6F107ABCF579}"/>
              </a:ext>
            </a:extLst>
          </p:cNvPr>
          <p:cNvSpPr/>
          <p:nvPr/>
        </p:nvSpPr>
        <p:spPr>
          <a:xfrm>
            <a:off x="4618763" y="4680176"/>
            <a:ext cx="1591470" cy="565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Locator 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F3B2F-CE92-4965-854F-48F9DF46BAB8}"/>
              </a:ext>
            </a:extLst>
          </p:cNvPr>
          <p:cNvSpPr/>
          <p:nvPr/>
        </p:nvSpPr>
        <p:spPr>
          <a:xfrm>
            <a:off x="6365493" y="4689071"/>
            <a:ext cx="1253756" cy="5554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location data GPIO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3EBBFD-3DBA-438F-B095-F806FF57564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21662" y="425777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E7BE0-49AC-4FC6-8572-3388D69CF8D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825918" y="4264465"/>
            <a:ext cx="0" cy="152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9A9B6D-A0E4-4284-97CC-E0010D3A663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714964" y="5253411"/>
            <a:ext cx="1" cy="183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9A8889-7CC7-4005-93A9-B7B3C517A3ED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4341844" y="4962922"/>
            <a:ext cx="276919" cy="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58C10-1F6C-4F7E-BE17-7DBC26D92A5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059914" y="5260797"/>
            <a:ext cx="10836" cy="851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C45E3-4AF7-46C5-BC84-7AC68AD2DF63}"/>
              </a:ext>
            </a:extLst>
          </p:cNvPr>
          <p:cNvCxnSpPr>
            <a:cxnSpLocks/>
          </p:cNvCxnSpPr>
          <p:nvPr/>
        </p:nvCxnSpPr>
        <p:spPr>
          <a:xfrm flipV="1">
            <a:off x="6977131" y="4402082"/>
            <a:ext cx="0" cy="27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9A232D-F900-465B-9B25-DD7F3516F02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365493" y="427520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76F1A-18DC-4251-A766-40E135DE339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65493" y="3429249"/>
            <a:ext cx="0" cy="176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73B398-E920-4161-9B76-75316B32395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879843" y="3094370"/>
            <a:ext cx="1326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BE7220-647F-4FA4-A4F3-E58FB2B2A566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825918" y="2515771"/>
            <a:ext cx="0" cy="1078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1DDFF-FEBA-47D3-AD47-94F6F8DFA388}"/>
              </a:ext>
            </a:extLst>
          </p:cNvPr>
          <p:cNvGrpSpPr/>
          <p:nvPr/>
        </p:nvGrpSpPr>
        <p:grpSpPr>
          <a:xfrm>
            <a:off x="9411294" y="1906765"/>
            <a:ext cx="1569096" cy="1286016"/>
            <a:chOff x="1246908" y="631960"/>
            <a:chExt cx="9892147" cy="54467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E2FD2B-55DF-4EE9-A4B9-568C3525E2A1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B4227-D094-4C9A-8961-9034EFABC0E9}"/>
                </a:ext>
              </a:extLst>
            </p:cNvPr>
            <p:cNvSpPr txBox="1"/>
            <p:nvPr/>
          </p:nvSpPr>
          <p:spPr>
            <a:xfrm>
              <a:off x="1246908" y="631960"/>
              <a:ext cx="8171044" cy="57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Server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B8DCBF5-C60B-4174-AC4E-0277FBD6068D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9235156" y="2933700"/>
            <a:ext cx="957768" cy="13886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0BDC9-F1FE-4450-8478-97CE84405479}"/>
              </a:ext>
            </a:extLst>
          </p:cNvPr>
          <p:cNvGrpSpPr/>
          <p:nvPr/>
        </p:nvGrpSpPr>
        <p:grpSpPr>
          <a:xfrm>
            <a:off x="8212768" y="3523830"/>
            <a:ext cx="1022387" cy="1817789"/>
            <a:chOff x="5992836" y="1932120"/>
            <a:chExt cx="935034" cy="11189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73DC20-9C77-4335-B7F5-67785ED61DBA}"/>
                </a:ext>
              </a:extLst>
            </p:cNvPr>
            <p:cNvSpPr txBox="1"/>
            <p:nvPr/>
          </p:nvSpPr>
          <p:spPr>
            <a:xfrm>
              <a:off x="5992836" y="193212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Label: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234023-6466-4489-B249-DEA33279CDFE}"/>
                </a:ext>
              </a:extLst>
            </p:cNvPr>
            <p:cNvSpPr/>
            <p:nvPr/>
          </p:nvSpPr>
          <p:spPr>
            <a:xfrm>
              <a:off x="6049259" y="2688515"/>
              <a:ext cx="777067" cy="2535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Exists IP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CF584F-F23C-4E6E-9B9B-BC326B50C50E}"/>
                </a:ext>
              </a:extLst>
            </p:cNvPr>
            <p:cNvSpPr/>
            <p:nvPr/>
          </p:nvSpPr>
          <p:spPr>
            <a:xfrm>
              <a:off x="5992836" y="1932120"/>
              <a:ext cx="935034" cy="1118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7FC8DA-D89B-4ECC-B568-A8E433E085E2}"/>
              </a:ext>
            </a:extLst>
          </p:cNvPr>
          <p:cNvSpPr txBox="1"/>
          <p:nvPr/>
        </p:nvSpPr>
        <p:spPr>
          <a:xfrm>
            <a:off x="1040256" y="4112739"/>
            <a:ext cx="821384" cy="31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AXI4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831CF8-07F3-4C21-B1F0-15B21A7FB4C9}"/>
              </a:ext>
            </a:extLst>
          </p:cNvPr>
          <p:cNvSpPr/>
          <p:nvPr/>
        </p:nvSpPr>
        <p:spPr>
          <a:xfrm>
            <a:off x="5851143" y="5454276"/>
            <a:ext cx="1253756" cy="40241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Controller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A58746-5561-4F30-A383-341C952A0847}"/>
              </a:ext>
            </a:extLst>
          </p:cNvPr>
          <p:cNvSpPr/>
          <p:nvPr/>
        </p:nvSpPr>
        <p:spPr>
          <a:xfrm>
            <a:off x="5963671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Display 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A6FC88-8C29-43C2-A076-476CC617C31B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478021" y="5856694"/>
            <a:ext cx="0" cy="255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3AA057-9545-456A-9141-E2BDA6C92A1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585100" y="4963471"/>
            <a:ext cx="502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D48E0B6-CF1E-4249-B639-1FEA27060846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6210233" y="4962922"/>
            <a:ext cx="155260" cy="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A2013-8A28-4C93-A00A-03A71C459174}"/>
              </a:ext>
            </a:extLst>
          </p:cNvPr>
          <p:cNvSpPr/>
          <p:nvPr/>
        </p:nvSpPr>
        <p:spPr>
          <a:xfrm>
            <a:off x="8273113" y="4257776"/>
            <a:ext cx="849662" cy="41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Own IP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948AD4-8EBA-43F4-9B29-AB93D59929E3}"/>
              </a:ext>
            </a:extLst>
          </p:cNvPr>
          <p:cNvSpPr/>
          <p:nvPr/>
        </p:nvSpPr>
        <p:spPr>
          <a:xfrm>
            <a:off x="8273113" y="3769598"/>
            <a:ext cx="849662" cy="411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Modified IP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ABD8F5E-E89F-4272-A61D-FDF8AB10CB88}"/>
              </a:ext>
            </a:extLst>
          </p:cNvPr>
          <p:cNvSpPr/>
          <p:nvPr/>
        </p:nvSpPr>
        <p:spPr>
          <a:xfrm>
            <a:off x="4673786" y="5454276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BRAM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2A6377-D6BB-460E-A235-38A84484DF14}"/>
              </a:ext>
            </a:extLst>
          </p:cNvPr>
          <p:cNvCxnSpPr>
            <a:cxnSpLocks/>
            <a:stCxn id="52" idx="1"/>
            <a:endCxn id="151" idx="3"/>
          </p:cNvCxnSpPr>
          <p:nvPr/>
        </p:nvCxnSpPr>
        <p:spPr>
          <a:xfrm flipH="1" flipV="1">
            <a:off x="5737390" y="5651904"/>
            <a:ext cx="113753" cy="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8C0CD61-BE17-409C-A9AE-A9ECD36DAE7D}"/>
              </a:ext>
            </a:extLst>
          </p:cNvPr>
          <p:cNvCxnSpPr>
            <a:cxnSpLocks/>
            <a:endCxn id="151" idx="1"/>
          </p:cNvCxnSpPr>
          <p:nvPr/>
        </p:nvCxnSpPr>
        <p:spPr>
          <a:xfrm rot="16200000" flipH="1">
            <a:off x="4224814" y="5202932"/>
            <a:ext cx="694184" cy="2037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93DA2DD-751E-4302-B324-7BB29066F2F0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7734127" y="4409702"/>
            <a:ext cx="1803681" cy="984768"/>
          </a:xfrm>
          <a:prstGeom prst="bentConnector3">
            <a:avLst>
              <a:gd name="adj1" fmla="val 9985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D2D155E-92C8-4498-9713-6070E6EEE6C3}"/>
              </a:ext>
            </a:extLst>
          </p:cNvPr>
          <p:cNvSpPr/>
          <p:nvPr/>
        </p:nvSpPr>
        <p:spPr>
          <a:xfrm>
            <a:off x="9411294" y="3282706"/>
            <a:ext cx="1569096" cy="26936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2088356-CA96-4D15-9E85-180F31D4D38D}"/>
              </a:ext>
            </a:extLst>
          </p:cNvPr>
          <p:cNvSpPr/>
          <p:nvPr/>
        </p:nvSpPr>
        <p:spPr>
          <a:xfrm>
            <a:off x="9445070" y="333916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SDK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3C61B89-BAE6-4271-A982-A289E148978A}"/>
              </a:ext>
            </a:extLst>
          </p:cNvPr>
          <p:cNvSpPr/>
          <p:nvPr/>
        </p:nvSpPr>
        <p:spPr>
          <a:xfrm>
            <a:off x="9537807" y="5032520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Motion Path Reconstruction IP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665F521-B1D0-4220-9305-C17E3B56561F}"/>
              </a:ext>
            </a:extLst>
          </p:cNvPr>
          <p:cNvSpPr/>
          <p:nvPr/>
        </p:nvSpPr>
        <p:spPr>
          <a:xfrm>
            <a:off x="8175861" y="5699310"/>
            <a:ext cx="58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USB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E658D19-6309-46EF-8DD6-3AAA0FB2CEFC}"/>
              </a:ext>
            </a:extLst>
          </p:cNvPr>
          <p:cNvSpPr/>
          <p:nvPr/>
        </p:nvSpPr>
        <p:spPr>
          <a:xfrm>
            <a:off x="9537807" y="3929585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Air-writing Recognition IP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08BFF6A-7BCD-416B-8F7D-245898EFD419}"/>
              </a:ext>
            </a:extLst>
          </p:cNvPr>
          <p:cNvCxnSpPr>
            <a:cxnSpLocks/>
            <a:stCxn id="187" idx="0"/>
            <a:endCxn id="195" idx="2"/>
          </p:cNvCxnSpPr>
          <p:nvPr/>
        </p:nvCxnSpPr>
        <p:spPr>
          <a:xfrm flipV="1">
            <a:off x="10224610" y="4653485"/>
            <a:ext cx="0" cy="379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30C2CC4-8E54-4896-9C86-E623EA49C734}"/>
              </a:ext>
            </a:extLst>
          </p:cNvPr>
          <p:cNvSpPr/>
          <p:nvPr/>
        </p:nvSpPr>
        <p:spPr>
          <a:xfrm>
            <a:off x="1929208" y="3552252"/>
            <a:ext cx="639855" cy="365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Switch GPIOs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F4BF028-32F2-45A3-A9F0-264778A249B9}"/>
              </a:ext>
            </a:extLst>
          </p:cNvPr>
          <p:cNvSpPr/>
          <p:nvPr/>
        </p:nvSpPr>
        <p:spPr>
          <a:xfrm>
            <a:off x="1926871" y="3992979"/>
            <a:ext cx="647385" cy="364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LED GPIOs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0EBE8B9-9A01-48BD-B618-58E7DA7CB4E9}"/>
              </a:ext>
            </a:extLst>
          </p:cNvPr>
          <p:cNvSpPr/>
          <p:nvPr/>
        </p:nvSpPr>
        <p:spPr>
          <a:xfrm>
            <a:off x="1929209" y="3029814"/>
            <a:ext cx="645055" cy="429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Button GPIOs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2C99A047-D13B-4164-8B08-53B83C7956D6}"/>
              </a:ext>
            </a:extLst>
          </p:cNvPr>
          <p:cNvCxnSpPr>
            <a:cxnSpLocks/>
            <a:endCxn id="203" idx="1"/>
          </p:cNvCxnSpPr>
          <p:nvPr/>
        </p:nvCxnSpPr>
        <p:spPr>
          <a:xfrm flipV="1">
            <a:off x="1567738" y="4175066"/>
            <a:ext cx="359133" cy="227016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C0514B3-C146-48EE-91D4-BD4697E02B57}"/>
              </a:ext>
            </a:extLst>
          </p:cNvPr>
          <p:cNvCxnSpPr>
            <a:cxnSpLocks/>
            <a:endCxn id="202" idx="1"/>
          </p:cNvCxnSpPr>
          <p:nvPr/>
        </p:nvCxnSpPr>
        <p:spPr>
          <a:xfrm rot="5400000" flipH="1" flipV="1">
            <a:off x="1518265" y="3784522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BD2E55D0-610A-4800-9143-25E6718306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8263" y="3312934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CBF8010-7E5E-43E6-BF43-E9643FCC0030}"/>
              </a:ext>
            </a:extLst>
          </p:cNvPr>
          <p:cNvSpPr/>
          <p:nvPr/>
        </p:nvSpPr>
        <p:spPr>
          <a:xfrm>
            <a:off x="9461067" y="3708496"/>
            <a:ext cx="1767554" cy="2141036"/>
          </a:xfrm>
          <a:prstGeom prst="rect">
            <a:avLst/>
          </a:prstGeom>
          <a:noFill/>
          <a:ln w="28575">
            <a:solidFill>
              <a:srgbClr val="E455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FE4A9E-AC38-43D6-8B56-1F8972B2F8BA}"/>
              </a:ext>
            </a:extLst>
          </p:cNvPr>
          <p:cNvSpPr txBox="1"/>
          <p:nvPr/>
        </p:nvSpPr>
        <p:spPr>
          <a:xfrm>
            <a:off x="8648184" y="5813657"/>
            <a:ext cx="191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E45506"/>
                </a:solidFill>
              </a:rPr>
              <a:t>Moved:</a:t>
            </a:r>
          </a:p>
          <a:p>
            <a:r>
              <a:rPr lang="en-CA">
                <a:solidFill>
                  <a:srgbClr val="E45506"/>
                </a:solidFill>
              </a:rPr>
              <a:t>Lack of  Time to implement</a:t>
            </a:r>
          </a:p>
        </p:txBody>
      </p:sp>
    </p:spTree>
    <p:extLst>
      <p:ext uri="{BB962C8B-B14F-4D97-AF65-F5344CB8AC3E}">
        <p14:creationId xmlns:p14="http://schemas.microsoft.com/office/powerpoint/2010/main" val="374958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sz="3600"/>
              <a:t>Final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11</a:t>
            </a:fld>
            <a:endParaRPr lang="en-US" sz="200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C41FD-229C-4736-B002-D8D6D716842B}"/>
              </a:ext>
            </a:extLst>
          </p:cNvPr>
          <p:cNvCxnSpPr>
            <a:cxnSpLocks/>
          </p:cNvCxnSpPr>
          <p:nvPr/>
        </p:nvCxnSpPr>
        <p:spPr>
          <a:xfrm>
            <a:off x="1485900" y="4419834"/>
            <a:ext cx="6492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7B147-9EA0-4259-AD1A-884D687D87A3}"/>
              </a:ext>
            </a:extLst>
          </p:cNvPr>
          <p:cNvGrpSpPr/>
          <p:nvPr/>
        </p:nvGrpSpPr>
        <p:grpSpPr>
          <a:xfrm>
            <a:off x="1048575" y="2613504"/>
            <a:ext cx="6982906" cy="3390249"/>
            <a:chOff x="1246909" y="820882"/>
            <a:chExt cx="9892146" cy="5257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371BB-0B21-424F-A0B6-2A2E5AC98826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09F67D-78D1-4895-9B95-FC4744C961B9}"/>
                </a:ext>
              </a:extLst>
            </p:cNvPr>
            <p:cNvSpPr txBox="1"/>
            <p:nvPr/>
          </p:nvSpPr>
          <p:spPr>
            <a:xfrm>
              <a:off x="1246909" y="820882"/>
              <a:ext cx="131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FPGA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8BE69-8645-4FEC-A89C-512FB5C851F6}"/>
              </a:ext>
            </a:extLst>
          </p:cNvPr>
          <p:cNvSpPr/>
          <p:nvPr/>
        </p:nvSpPr>
        <p:spPr>
          <a:xfrm>
            <a:off x="9506121" y="2209800"/>
            <a:ext cx="1373605" cy="723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Python Server Code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(Display, search and etc.)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A6512-BDA5-4472-A5DC-2F6BA9A348DB}"/>
              </a:ext>
            </a:extLst>
          </p:cNvPr>
          <p:cNvSpPr/>
          <p:nvPr/>
        </p:nvSpPr>
        <p:spPr>
          <a:xfrm>
            <a:off x="8206456" y="273768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F5D2F-EA81-4CE4-82EB-F52D1AB48725}"/>
              </a:ext>
            </a:extLst>
          </p:cNvPr>
          <p:cNvSpPr/>
          <p:nvPr/>
        </p:nvSpPr>
        <p:spPr>
          <a:xfrm>
            <a:off x="5851143" y="275949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MII-to-RMII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3A21E-A6A2-4240-A3A4-03CB03080D63}"/>
              </a:ext>
            </a:extLst>
          </p:cNvPr>
          <p:cNvSpPr/>
          <p:nvPr/>
        </p:nvSpPr>
        <p:spPr>
          <a:xfrm>
            <a:off x="5851143" y="360544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Lite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AXI 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9379BA-219D-486E-8357-56D113495108}"/>
              </a:ext>
            </a:extLst>
          </p:cNvPr>
          <p:cNvSpPr/>
          <p:nvPr/>
        </p:nvSpPr>
        <p:spPr>
          <a:xfrm>
            <a:off x="3107312" y="358801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MicroBlaze AXI 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83660-BE44-45DE-803B-749EE601A514}"/>
              </a:ext>
            </a:extLst>
          </p:cNvPr>
          <p:cNvSpPr/>
          <p:nvPr/>
        </p:nvSpPr>
        <p:spPr>
          <a:xfrm>
            <a:off x="4311568" y="3594706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3310A-8564-4724-BCB4-48D377EF28E4}"/>
              </a:ext>
            </a:extLst>
          </p:cNvPr>
          <p:cNvSpPr/>
          <p:nvPr/>
        </p:nvSpPr>
        <p:spPr>
          <a:xfrm>
            <a:off x="4311568" y="184601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Display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64CCB-2B6E-46EC-9A4F-4416EDA8F2DB}"/>
              </a:ext>
            </a:extLst>
          </p:cNvPr>
          <p:cNvSpPr/>
          <p:nvPr/>
        </p:nvSpPr>
        <p:spPr>
          <a:xfrm>
            <a:off x="1556400" y="4666145"/>
            <a:ext cx="1028700" cy="5946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10C9A-55A1-4009-B3D6-9706FEEC8401}"/>
              </a:ext>
            </a:extLst>
          </p:cNvPr>
          <p:cNvSpPr/>
          <p:nvPr/>
        </p:nvSpPr>
        <p:spPr>
          <a:xfrm>
            <a:off x="1545564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Kit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5D826-9594-45D5-936E-30260CA75C10}"/>
              </a:ext>
            </a:extLst>
          </p:cNvPr>
          <p:cNvSpPr/>
          <p:nvPr/>
        </p:nvSpPr>
        <p:spPr>
          <a:xfrm>
            <a:off x="3088085" y="4673530"/>
            <a:ext cx="1253759" cy="579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Frame Average Buffer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B5084-8766-4698-A12F-B4CA8AC89A91}"/>
              </a:ext>
            </a:extLst>
          </p:cNvPr>
          <p:cNvSpPr/>
          <p:nvPr/>
        </p:nvSpPr>
        <p:spPr>
          <a:xfrm>
            <a:off x="3183162" y="5437392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Buffer BRAM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D8558-6976-496E-8BE5-6F107ABCF579}"/>
              </a:ext>
            </a:extLst>
          </p:cNvPr>
          <p:cNvSpPr/>
          <p:nvPr/>
        </p:nvSpPr>
        <p:spPr>
          <a:xfrm>
            <a:off x="4618763" y="4680176"/>
            <a:ext cx="1591470" cy="565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Locator 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F3B2F-CE92-4965-854F-48F9DF46BAB8}"/>
              </a:ext>
            </a:extLst>
          </p:cNvPr>
          <p:cNvSpPr/>
          <p:nvPr/>
        </p:nvSpPr>
        <p:spPr>
          <a:xfrm>
            <a:off x="6365493" y="4689071"/>
            <a:ext cx="1253756" cy="5554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location data GPIO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3EBBFD-3DBA-438F-B095-F806FF57564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21662" y="425777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E7BE0-49AC-4FC6-8572-3388D69CF8D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825918" y="4264465"/>
            <a:ext cx="0" cy="152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9A9B6D-A0E4-4284-97CC-E0010D3A663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714964" y="5253411"/>
            <a:ext cx="1" cy="183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9A8889-7CC7-4005-93A9-B7B3C517A3ED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4341844" y="4962922"/>
            <a:ext cx="276919" cy="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58C10-1F6C-4F7E-BE17-7DBC26D92A5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059914" y="5260797"/>
            <a:ext cx="10836" cy="851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C45E3-4AF7-46C5-BC84-7AC68AD2DF63}"/>
              </a:ext>
            </a:extLst>
          </p:cNvPr>
          <p:cNvCxnSpPr>
            <a:cxnSpLocks/>
          </p:cNvCxnSpPr>
          <p:nvPr/>
        </p:nvCxnSpPr>
        <p:spPr>
          <a:xfrm flipV="1">
            <a:off x="6977131" y="4402082"/>
            <a:ext cx="0" cy="27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9A232D-F900-465B-9B25-DD7F3516F02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365493" y="427520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76F1A-18DC-4251-A766-40E135DE339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65493" y="3429249"/>
            <a:ext cx="0" cy="176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73B398-E920-4161-9B76-75316B32395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879843" y="3094370"/>
            <a:ext cx="1326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BE7220-647F-4FA4-A4F3-E58FB2B2A566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825918" y="2515771"/>
            <a:ext cx="0" cy="1078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1DDFF-FEBA-47D3-AD47-94F6F8DFA388}"/>
              </a:ext>
            </a:extLst>
          </p:cNvPr>
          <p:cNvGrpSpPr/>
          <p:nvPr/>
        </p:nvGrpSpPr>
        <p:grpSpPr>
          <a:xfrm>
            <a:off x="9411294" y="1906765"/>
            <a:ext cx="1569096" cy="1286016"/>
            <a:chOff x="1246908" y="631960"/>
            <a:chExt cx="9892147" cy="54467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E2FD2B-55DF-4EE9-A4B9-568C3525E2A1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B4227-D094-4C9A-8961-9034EFABC0E9}"/>
                </a:ext>
              </a:extLst>
            </p:cNvPr>
            <p:cNvSpPr txBox="1"/>
            <p:nvPr/>
          </p:nvSpPr>
          <p:spPr>
            <a:xfrm>
              <a:off x="1246908" y="631960"/>
              <a:ext cx="8171044" cy="57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Server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B8DCBF5-C60B-4174-AC4E-0277FBD6068D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9235156" y="2933700"/>
            <a:ext cx="957768" cy="13886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0BDC9-F1FE-4450-8478-97CE84405479}"/>
              </a:ext>
            </a:extLst>
          </p:cNvPr>
          <p:cNvGrpSpPr/>
          <p:nvPr/>
        </p:nvGrpSpPr>
        <p:grpSpPr>
          <a:xfrm>
            <a:off x="8212768" y="3523830"/>
            <a:ext cx="1022387" cy="1817789"/>
            <a:chOff x="5992836" y="1932120"/>
            <a:chExt cx="935034" cy="11189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73DC20-9C77-4335-B7F5-67785ED61DBA}"/>
                </a:ext>
              </a:extLst>
            </p:cNvPr>
            <p:cNvSpPr txBox="1"/>
            <p:nvPr/>
          </p:nvSpPr>
          <p:spPr>
            <a:xfrm>
              <a:off x="5992836" y="193212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Label: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234023-6466-4489-B249-DEA33279CDFE}"/>
                </a:ext>
              </a:extLst>
            </p:cNvPr>
            <p:cNvSpPr/>
            <p:nvPr/>
          </p:nvSpPr>
          <p:spPr>
            <a:xfrm>
              <a:off x="6049259" y="2688515"/>
              <a:ext cx="777067" cy="2535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Exists IP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CF584F-F23C-4E6E-9B9B-BC326B50C50E}"/>
                </a:ext>
              </a:extLst>
            </p:cNvPr>
            <p:cNvSpPr/>
            <p:nvPr/>
          </p:nvSpPr>
          <p:spPr>
            <a:xfrm>
              <a:off x="5992836" y="1932120"/>
              <a:ext cx="935034" cy="1118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7FC8DA-D89B-4ECC-B568-A8E433E085E2}"/>
              </a:ext>
            </a:extLst>
          </p:cNvPr>
          <p:cNvSpPr txBox="1"/>
          <p:nvPr/>
        </p:nvSpPr>
        <p:spPr>
          <a:xfrm>
            <a:off x="1040256" y="4112739"/>
            <a:ext cx="821384" cy="31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AXI4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831CF8-07F3-4C21-B1F0-15B21A7FB4C9}"/>
              </a:ext>
            </a:extLst>
          </p:cNvPr>
          <p:cNvSpPr/>
          <p:nvPr/>
        </p:nvSpPr>
        <p:spPr>
          <a:xfrm>
            <a:off x="5851143" y="5454276"/>
            <a:ext cx="1253756" cy="40241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Controller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A58746-5561-4F30-A383-341C952A0847}"/>
              </a:ext>
            </a:extLst>
          </p:cNvPr>
          <p:cNvSpPr/>
          <p:nvPr/>
        </p:nvSpPr>
        <p:spPr>
          <a:xfrm>
            <a:off x="5963671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Display 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A6FC88-8C29-43C2-A076-476CC617C31B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478021" y="5856694"/>
            <a:ext cx="0" cy="255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3AA057-9545-456A-9141-E2BDA6C92A1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585100" y="4963471"/>
            <a:ext cx="502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D48E0B6-CF1E-4249-B639-1FEA27060846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6210233" y="4962922"/>
            <a:ext cx="155260" cy="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A2013-8A28-4C93-A00A-03A71C459174}"/>
              </a:ext>
            </a:extLst>
          </p:cNvPr>
          <p:cNvSpPr/>
          <p:nvPr/>
        </p:nvSpPr>
        <p:spPr>
          <a:xfrm>
            <a:off x="8273113" y="4257776"/>
            <a:ext cx="849662" cy="41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Own IP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948AD4-8EBA-43F4-9B29-AB93D59929E3}"/>
              </a:ext>
            </a:extLst>
          </p:cNvPr>
          <p:cNvSpPr/>
          <p:nvPr/>
        </p:nvSpPr>
        <p:spPr>
          <a:xfrm>
            <a:off x="8273113" y="3769598"/>
            <a:ext cx="849662" cy="411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Modified IP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ABD8F5E-E89F-4272-A61D-FDF8AB10CB88}"/>
              </a:ext>
            </a:extLst>
          </p:cNvPr>
          <p:cNvSpPr/>
          <p:nvPr/>
        </p:nvSpPr>
        <p:spPr>
          <a:xfrm>
            <a:off x="4673786" y="5454276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BRAM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2A6377-D6BB-460E-A235-38A84484DF14}"/>
              </a:ext>
            </a:extLst>
          </p:cNvPr>
          <p:cNvCxnSpPr>
            <a:cxnSpLocks/>
            <a:stCxn id="52" idx="1"/>
            <a:endCxn id="151" idx="3"/>
          </p:cNvCxnSpPr>
          <p:nvPr/>
        </p:nvCxnSpPr>
        <p:spPr>
          <a:xfrm flipH="1" flipV="1">
            <a:off x="5737390" y="5651904"/>
            <a:ext cx="113753" cy="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8C0CD61-BE17-409C-A9AE-A9ECD36DAE7D}"/>
              </a:ext>
            </a:extLst>
          </p:cNvPr>
          <p:cNvCxnSpPr>
            <a:cxnSpLocks/>
            <a:endCxn id="151" idx="1"/>
          </p:cNvCxnSpPr>
          <p:nvPr/>
        </p:nvCxnSpPr>
        <p:spPr>
          <a:xfrm rot="16200000" flipH="1">
            <a:off x="4224814" y="5202932"/>
            <a:ext cx="694184" cy="2037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93DA2DD-751E-4302-B324-7BB29066F2F0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7734127" y="4409702"/>
            <a:ext cx="1803681" cy="984768"/>
          </a:xfrm>
          <a:prstGeom prst="bentConnector3">
            <a:avLst>
              <a:gd name="adj1" fmla="val 9985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D2D155E-92C8-4498-9713-6070E6EEE6C3}"/>
              </a:ext>
            </a:extLst>
          </p:cNvPr>
          <p:cNvSpPr/>
          <p:nvPr/>
        </p:nvSpPr>
        <p:spPr>
          <a:xfrm>
            <a:off x="9411294" y="3282706"/>
            <a:ext cx="1569096" cy="26936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2088356-CA96-4D15-9E85-180F31D4D38D}"/>
              </a:ext>
            </a:extLst>
          </p:cNvPr>
          <p:cNvSpPr/>
          <p:nvPr/>
        </p:nvSpPr>
        <p:spPr>
          <a:xfrm>
            <a:off x="9445070" y="333916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SDK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3C61B89-BAE6-4271-A982-A289E148978A}"/>
              </a:ext>
            </a:extLst>
          </p:cNvPr>
          <p:cNvSpPr/>
          <p:nvPr/>
        </p:nvSpPr>
        <p:spPr>
          <a:xfrm>
            <a:off x="9537807" y="5032520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Motion Path Reconstruction IP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665F521-B1D0-4220-9305-C17E3B56561F}"/>
              </a:ext>
            </a:extLst>
          </p:cNvPr>
          <p:cNvSpPr/>
          <p:nvPr/>
        </p:nvSpPr>
        <p:spPr>
          <a:xfrm>
            <a:off x="8175861" y="5699310"/>
            <a:ext cx="58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USB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E658D19-6309-46EF-8DD6-3AAA0FB2CEFC}"/>
              </a:ext>
            </a:extLst>
          </p:cNvPr>
          <p:cNvSpPr/>
          <p:nvPr/>
        </p:nvSpPr>
        <p:spPr>
          <a:xfrm>
            <a:off x="9537807" y="3929585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Air-writing Recognition IP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08BFF6A-7BCD-416B-8F7D-245898EFD419}"/>
              </a:ext>
            </a:extLst>
          </p:cNvPr>
          <p:cNvCxnSpPr>
            <a:cxnSpLocks/>
            <a:stCxn id="187" idx="0"/>
            <a:endCxn id="195" idx="2"/>
          </p:cNvCxnSpPr>
          <p:nvPr/>
        </p:nvCxnSpPr>
        <p:spPr>
          <a:xfrm flipV="1">
            <a:off x="10224610" y="4653485"/>
            <a:ext cx="0" cy="379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30C2CC4-8E54-4896-9C86-E623EA49C734}"/>
              </a:ext>
            </a:extLst>
          </p:cNvPr>
          <p:cNvSpPr/>
          <p:nvPr/>
        </p:nvSpPr>
        <p:spPr>
          <a:xfrm>
            <a:off x="1929208" y="3552252"/>
            <a:ext cx="639855" cy="3655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Switch GPIOs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F4BF028-32F2-45A3-A9F0-264778A249B9}"/>
              </a:ext>
            </a:extLst>
          </p:cNvPr>
          <p:cNvSpPr/>
          <p:nvPr/>
        </p:nvSpPr>
        <p:spPr>
          <a:xfrm>
            <a:off x="1926871" y="3992979"/>
            <a:ext cx="647385" cy="3641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LED GPIOs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0EBE8B9-9A01-48BD-B618-58E7DA7CB4E9}"/>
              </a:ext>
            </a:extLst>
          </p:cNvPr>
          <p:cNvSpPr/>
          <p:nvPr/>
        </p:nvSpPr>
        <p:spPr>
          <a:xfrm>
            <a:off x="1929209" y="3029814"/>
            <a:ext cx="645055" cy="4297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Button GPIOs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2C99A047-D13B-4164-8B08-53B83C7956D6}"/>
              </a:ext>
            </a:extLst>
          </p:cNvPr>
          <p:cNvCxnSpPr>
            <a:cxnSpLocks/>
            <a:endCxn id="203" idx="1"/>
          </p:cNvCxnSpPr>
          <p:nvPr/>
        </p:nvCxnSpPr>
        <p:spPr>
          <a:xfrm flipV="1">
            <a:off x="1567738" y="4175066"/>
            <a:ext cx="359133" cy="227016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C0514B3-C146-48EE-91D4-BD4697E02B57}"/>
              </a:ext>
            </a:extLst>
          </p:cNvPr>
          <p:cNvCxnSpPr>
            <a:cxnSpLocks/>
            <a:endCxn id="202" idx="1"/>
          </p:cNvCxnSpPr>
          <p:nvPr/>
        </p:nvCxnSpPr>
        <p:spPr>
          <a:xfrm rot="5400000" flipH="1" flipV="1">
            <a:off x="1518265" y="3784522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BD2E55D0-610A-4800-9143-25E6718306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8263" y="3312934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5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sz="3600"/>
              <a:t>Final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12</a:t>
            </a:fld>
            <a:endParaRPr lang="en-US" sz="200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C41FD-229C-4736-B002-D8D6D716842B}"/>
              </a:ext>
            </a:extLst>
          </p:cNvPr>
          <p:cNvCxnSpPr>
            <a:cxnSpLocks/>
          </p:cNvCxnSpPr>
          <p:nvPr/>
        </p:nvCxnSpPr>
        <p:spPr>
          <a:xfrm>
            <a:off x="1485900" y="4419834"/>
            <a:ext cx="6492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7B147-9EA0-4259-AD1A-884D687D87A3}"/>
              </a:ext>
            </a:extLst>
          </p:cNvPr>
          <p:cNvGrpSpPr/>
          <p:nvPr/>
        </p:nvGrpSpPr>
        <p:grpSpPr>
          <a:xfrm>
            <a:off x="1048575" y="2613504"/>
            <a:ext cx="6982906" cy="3390249"/>
            <a:chOff x="1246909" y="820882"/>
            <a:chExt cx="9892146" cy="5257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371BB-0B21-424F-A0B6-2A2E5AC98826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09F67D-78D1-4895-9B95-FC4744C961B9}"/>
                </a:ext>
              </a:extLst>
            </p:cNvPr>
            <p:cNvSpPr txBox="1"/>
            <p:nvPr/>
          </p:nvSpPr>
          <p:spPr>
            <a:xfrm>
              <a:off x="1246909" y="820882"/>
              <a:ext cx="131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FPGA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8BE69-8645-4FEC-A89C-512FB5C851F6}"/>
              </a:ext>
            </a:extLst>
          </p:cNvPr>
          <p:cNvSpPr/>
          <p:nvPr/>
        </p:nvSpPr>
        <p:spPr>
          <a:xfrm>
            <a:off x="9506121" y="2209800"/>
            <a:ext cx="1373605" cy="723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Python Server Code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(Display, search and etc.)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A6512-BDA5-4472-A5DC-2F6BA9A348DB}"/>
              </a:ext>
            </a:extLst>
          </p:cNvPr>
          <p:cNvSpPr/>
          <p:nvPr/>
        </p:nvSpPr>
        <p:spPr>
          <a:xfrm>
            <a:off x="8206456" y="273768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F5D2F-EA81-4CE4-82EB-F52D1AB48725}"/>
              </a:ext>
            </a:extLst>
          </p:cNvPr>
          <p:cNvSpPr/>
          <p:nvPr/>
        </p:nvSpPr>
        <p:spPr>
          <a:xfrm>
            <a:off x="5851143" y="275949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MII-to-RMII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3A21E-A6A2-4240-A3A4-03CB03080D63}"/>
              </a:ext>
            </a:extLst>
          </p:cNvPr>
          <p:cNvSpPr/>
          <p:nvPr/>
        </p:nvSpPr>
        <p:spPr>
          <a:xfrm>
            <a:off x="5851143" y="360544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Lite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AXI 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9379BA-219D-486E-8357-56D113495108}"/>
              </a:ext>
            </a:extLst>
          </p:cNvPr>
          <p:cNvSpPr/>
          <p:nvPr/>
        </p:nvSpPr>
        <p:spPr>
          <a:xfrm>
            <a:off x="3107312" y="358801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MicroBlaze AXI 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83660-BE44-45DE-803B-749EE601A514}"/>
              </a:ext>
            </a:extLst>
          </p:cNvPr>
          <p:cNvSpPr/>
          <p:nvPr/>
        </p:nvSpPr>
        <p:spPr>
          <a:xfrm>
            <a:off x="4311568" y="3594706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3310A-8564-4724-BCB4-48D377EF28E4}"/>
              </a:ext>
            </a:extLst>
          </p:cNvPr>
          <p:cNvSpPr/>
          <p:nvPr/>
        </p:nvSpPr>
        <p:spPr>
          <a:xfrm>
            <a:off x="4311568" y="184601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Display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64CCB-2B6E-46EC-9A4F-4416EDA8F2DB}"/>
              </a:ext>
            </a:extLst>
          </p:cNvPr>
          <p:cNvSpPr/>
          <p:nvPr/>
        </p:nvSpPr>
        <p:spPr>
          <a:xfrm>
            <a:off x="1556400" y="4666145"/>
            <a:ext cx="1028700" cy="5946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10C9A-55A1-4009-B3D6-9706FEEC8401}"/>
              </a:ext>
            </a:extLst>
          </p:cNvPr>
          <p:cNvSpPr/>
          <p:nvPr/>
        </p:nvSpPr>
        <p:spPr>
          <a:xfrm>
            <a:off x="1545564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Kit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5D826-9594-45D5-936E-30260CA75C10}"/>
              </a:ext>
            </a:extLst>
          </p:cNvPr>
          <p:cNvSpPr/>
          <p:nvPr/>
        </p:nvSpPr>
        <p:spPr>
          <a:xfrm>
            <a:off x="3088085" y="4673530"/>
            <a:ext cx="1253759" cy="579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Frame Average Buffer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B5084-8766-4698-A12F-B4CA8AC89A91}"/>
              </a:ext>
            </a:extLst>
          </p:cNvPr>
          <p:cNvSpPr/>
          <p:nvPr/>
        </p:nvSpPr>
        <p:spPr>
          <a:xfrm>
            <a:off x="3183162" y="5437392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Buffer BRAM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D8558-6976-496E-8BE5-6F107ABCF579}"/>
              </a:ext>
            </a:extLst>
          </p:cNvPr>
          <p:cNvSpPr/>
          <p:nvPr/>
        </p:nvSpPr>
        <p:spPr>
          <a:xfrm>
            <a:off x="4618763" y="4680176"/>
            <a:ext cx="1591470" cy="565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Locator 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F3B2F-CE92-4965-854F-48F9DF46BAB8}"/>
              </a:ext>
            </a:extLst>
          </p:cNvPr>
          <p:cNvSpPr/>
          <p:nvPr/>
        </p:nvSpPr>
        <p:spPr>
          <a:xfrm>
            <a:off x="6365493" y="4689071"/>
            <a:ext cx="1253756" cy="5554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location data GPIO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3EBBFD-3DBA-438F-B095-F806FF57564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21662" y="425777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E7BE0-49AC-4FC6-8572-3388D69CF8D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825918" y="4264465"/>
            <a:ext cx="0" cy="152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9A9B6D-A0E4-4284-97CC-E0010D3A663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714964" y="5253411"/>
            <a:ext cx="1" cy="183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9A8889-7CC7-4005-93A9-B7B3C517A3ED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4341844" y="4962922"/>
            <a:ext cx="276919" cy="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58C10-1F6C-4F7E-BE17-7DBC26D92A5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059914" y="5260797"/>
            <a:ext cx="10836" cy="851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C45E3-4AF7-46C5-BC84-7AC68AD2DF63}"/>
              </a:ext>
            </a:extLst>
          </p:cNvPr>
          <p:cNvCxnSpPr>
            <a:cxnSpLocks/>
          </p:cNvCxnSpPr>
          <p:nvPr/>
        </p:nvCxnSpPr>
        <p:spPr>
          <a:xfrm flipV="1">
            <a:off x="6977131" y="4402082"/>
            <a:ext cx="0" cy="27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9A232D-F900-465B-9B25-DD7F3516F02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365493" y="427520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76F1A-18DC-4251-A766-40E135DE339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65493" y="3429249"/>
            <a:ext cx="0" cy="176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73B398-E920-4161-9B76-75316B32395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879843" y="3094370"/>
            <a:ext cx="1326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BE7220-647F-4FA4-A4F3-E58FB2B2A566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825918" y="2515771"/>
            <a:ext cx="0" cy="1078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1DDFF-FEBA-47D3-AD47-94F6F8DFA388}"/>
              </a:ext>
            </a:extLst>
          </p:cNvPr>
          <p:cNvGrpSpPr/>
          <p:nvPr/>
        </p:nvGrpSpPr>
        <p:grpSpPr>
          <a:xfrm>
            <a:off x="9411294" y="1906765"/>
            <a:ext cx="1569096" cy="1286016"/>
            <a:chOff x="1246908" y="631960"/>
            <a:chExt cx="9892147" cy="54467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E2FD2B-55DF-4EE9-A4B9-568C3525E2A1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B4227-D094-4C9A-8961-9034EFABC0E9}"/>
                </a:ext>
              </a:extLst>
            </p:cNvPr>
            <p:cNvSpPr txBox="1"/>
            <p:nvPr/>
          </p:nvSpPr>
          <p:spPr>
            <a:xfrm>
              <a:off x="1246908" y="631960"/>
              <a:ext cx="8171044" cy="57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Server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B8DCBF5-C60B-4174-AC4E-0277FBD6068D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9235156" y="2933700"/>
            <a:ext cx="957768" cy="13886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0BDC9-F1FE-4450-8478-97CE84405479}"/>
              </a:ext>
            </a:extLst>
          </p:cNvPr>
          <p:cNvGrpSpPr/>
          <p:nvPr/>
        </p:nvGrpSpPr>
        <p:grpSpPr>
          <a:xfrm>
            <a:off x="8212768" y="3523830"/>
            <a:ext cx="1022387" cy="1817789"/>
            <a:chOff x="5992836" y="1932120"/>
            <a:chExt cx="935034" cy="11189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73DC20-9C77-4335-B7F5-67785ED61DBA}"/>
                </a:ext>
              </a:extLst>
            </p:cNvPr>
            <p:cNvSpPr txBox="1"/>
            <p:nvPr/>
          </p:nvSpPr>
          <p:spPr>
            <a:xfrm>
              <a:off x="5992836" y="193212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Label: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234023-6466-4489-B249-DEA33279CDFE}"/>
                </a:ext>
              </a:extLst>
            </p:cNvPr>
            <p:cNvSpPr/>
            <p:nvPr/>
          </p:nvSpPr>
          <p:spPr>
            <a:xfrm>
              <a:off x="6049259" y="2688515"/>
              <a:ext cx="777067" cy="2535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Exists IP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CF584F-F23C-4E6E-9B9B-BC326B50C50E}"/>
                </a:ext>
              </a:extLst>
            </p:cNvPr>
            <p:cNvSpPr/>
            <p:nvPr/>
          </p:nvSpPr>
          <p:spPr>
            <a:xfrm>
              <a:off x="5992836" y="1932120"/>
              <a:ext cx="935034" cy="1118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7FC8DA-D89B-4ECC-B568-A8E433E085E2}"/>
              </a:ext>
            </a:extLst>
          </p:cNvPr>
          <p:cNvSpPr txBox="1"/>
          <p:nvPr/>
        </p:nvSpPr>
        <p:spPr>
          <a:xfrm>
            <a:off x="1040256" y="4112739"/>
            <a:ext cx="821384" cy="31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AXI4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831CF8-07F3-4C21-B1F0-15B21A7FB4C9}"/>
              </a:ext>
            </a:extLst>
          </p:cNvPr>
          <p:cNvSpPr/>
          <p:nvPr/>
        </p:nvSpPr>
        <p:spPr>
          <a:xfrm>
            <a:off x="5851143" y="5454276"/>
            <a:ext cx="1253756" cy="40241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Controller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A58746-5561-4F30-A383-341C952A0847}"/>
              </a:ext>
            </a:extLst>
          </p:cNvPr>
          <p:cNvSpPr/>
          <p:nvPr/>
        </p:nvSpPr>
        <p:spPr>
          <a:xfrm>
            <a:off x="5963671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Display 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A6FC88-8C29-43C2-A076-476CC617C31B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478021" y="5856694"/>
            <a:ext cx="0" cy="255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3AA057-9545-456A-9141-E2BDA6C92A1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585100" y="4963471"/>
            <a:ext cx="502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D48E0B6-CF1E-4249-B639-1FEA27060846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6210233" y="4962922"/>
            <a:ext cx="155260" cy="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A2013-8A28-4C93-A00A-03A71C459174}"/>
              </a:ext>
            </a:extLst>
          </p:cNvPr>
          <p:cNvSpPr/>
          <p:nvPr/>
        </p:nvSpPr>
        <p:spPr>
          <a:xfrm>
            <a:off x="8273113" y="4257776"/>
            <a:ext cx="849662" cy="41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Own IP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948AD4-8EBA-43F4-9B29-AB93D59929E3}"/>
              </a:ext>
            </a:extLst>
          </p:cNvPr>
          <p:cNvSpPr/>
          <p:nvPr/>
        </p:nvSpPr>
        <p:spPr>
          <a:xfrm>
            <a:off x="8273113" y="3769598"/>
            <a:ext cx="849662" cy="411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Modified IP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ABD8F5E-E89F-4272-A61D-FDF8AB10CB88}"/>
              </a:ext>
            </a:extLst>
          </p:cNvPr>
          <p:cNvSpPr/>
          <p:nvPr/>
        </p:nvSpPr>
        <p:spPr>
          <a:xfrm>
            <a:off x="4673786" y="5454276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BRAM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2A6377-D6BB-460E-A235-38A84484DF14}"/>
              </a:ext>
            </a:extLst>
          </p:cNvPr>
          <p:cNvCxnSpPr>
            <a:cxnSpLocks/>
            <a:stCxn id="52" idx="1"/>
            <a:endCxn id="151" idx="3"/>
          </p:cNvCxnSpPr>
          <p:nvPr/>
        </p:nvCxnSpPr>
        <p:spPr>
          <a:xfrm flipH="1" flipV="1">
            <a:off x="5737390" y="5651904"/>
            <a:ext cx="113753" cy="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8C0CD61-BE17-409C-A9AE-A9ECD36DAE7D}"/>
              </a:ext>
            </a:extLst>
          </p:cNvPr>
          <p:cNvCxnSpPr>
            <a:cxnSpLocks/>
            <a:endCxn id="151" idx="1"/>
          </p:cNvCxnSpPr>
          <p:nvPr/>
        </p:nvCxnSpPr>
        <p:spPr>
          <a:xfrm rot="16200000" flipH="1">
            <a:off x="4224814" y="5202932"/>
            <a:ext cx="694184" cy="2037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93DA2DD-751E-4302-B324-7BB29066F2F0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7734127" y="4409702"/>
            <a:ext cx="1803681" cy="984768"/>
          </a:xfrm>
          <a:prstGeom prst="bentConnector3">
            <a:avLst>
              <a:gd name="adj1" fmla="val 9985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D2D155E-92C8-4498-9713-6070E6EEE6C3}"/>
              </a:ext>
            </a:extLst>
          </p:cNvPr>
          <p:cNvSpPr/>
          <p:nvPr/>
        </p:nvSpPr>
        <p:spPr>
          <a:xfrm>
            <a:off x="9411294" y="3282706"/>
            <a:ext cx="1569096" cy="26936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2088356-CA96-4D15-9E85-180F31D4D38D}"/>
              </a:ext>
            </a:extLst>
          </p:cNvPr>
          <p:cNvSpPr/>
          <p:nvPr/>
        </p:nvSpPr>
        <p:spPr>
          <a:xfrm>
            <a:off x="9445070" y="333916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SDK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3C61B89-BAE6-4271-A982-A289E148978A}"/>
              </a:ext>
            </a:extLst>
          </p:cNvPr>
          <p:cNvSpPr/>
          <p:nvPr/>
        </p:nvSpPr>
        <p:spPr>
          <a:xfrm>
            <a:off x="9537807" y="5032520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Motion Path Reconstruction IP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665F521-B1D0-4220-9305-C17E3B56561F}"/>
              </a:ext>
            </a:extLst>
          </p:cNvPr>
          <p:cNvSpPr/>
          <p:nvPr/>
        </p:nvSpPr>
        <p:spPr>
          <a:xfrm>
            <a:off x="8175861" y="5699310"/>
            <a:ext cx="58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USB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E658D19-6309-46EF-8DD6-3AAA0FB2CEFC}"/>
              </a:ext>
            </a:extLst>
          </p:cNvPr>
          <p:cNvSpPr/>
          <p:nvPr/>
        </p:nvSpPr>
        <p:spPr>
          <a:xfrm>
            <a:off x="9537807" y="3929585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Air-writing Recognition IP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08BFF6A-7BCD-416B-8F7D-245898EFD419}"/>
              </a:ext>
            </a:extLst>
          </p:cNvPr>
          <p:cNvCxnSpPr>
            <a:cxnSpLocks/>
            <a:stCxn id="187" idx="0"/>
            <a:endCxn id="195" idx="2"/>
          </p:cNvCxnSpPr>
          <p:nvPr/>
        </p:nvCxnSpPr>
        <p:spPr>
          <a:xfrm flipV="1">
            <a:off x="10224610" y="4653485"/>
            <a:ext cx="0" cy="379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30C2CC4-8E54-4896-9C86-E623EA49C734}"/>
              </a:ext>
            </a:extLst>
          </p:cNvPr>
          <p:cNvSpPr/>
          <p:nvPr/>
        </p:nvSpPr>
        <p:spPr>
          <a:xfrm>
            <a:off x="1929208" y="3552252"/>
            <a:ext cx="639855" cy="3655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Switch GPIOs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F4BF028-32F2-45A3-A9F0-264778A249B9}"/>
              </a:ext>
            </a:extLst>
          </p:cNvPr>
          <p:cNvSpPr/>
          <p:nvPr/>
        </p:nvSpPr>
        <p:spPr>
          <a:xfrm>
            <a:off x="1926871" y="3992979"/>
            <a:ext cx="647385" cy="3641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LED GPIOs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0EBE8B9-9A01-48BD-B618-58E7DA7CB4E9}"/>
              </a:ext>
            </a:extLst>
          </p:cNvPr>
          <p:cNvSpPr/>
          <p:nvPr/>
        </p:nvSpPr>
        <p:spPr>
          <a:xfrm>
            <a:off x="1929209" y="3029814"/>
            <a:ext cx="645055" cy="4297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Button GPIOs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2C99A047-D13B-4164-8B08-53B83C7956D6}"/>
              </a:ext>
            </a:extLst>
          </p:cNvPr>
          <p:cNvCxnSpPr>
            <a:cxnSpLocks/>
            <a:endCxn id="203" idx="1"/>
          </p:cNvCxnSpPr>
          <p:nvPr/>
        </p:nvCxnSpPr>
        <p:spPr>
          <a:xfrm flipV="1">
            <a:off x="1567738" y="4175066"/>
            <a:ext cx="359133" cy="227016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C0514B3-C146-48EE-91D4-BD4697E02B57}"/>
              </a:ext>
            </a:extLst>
          </p:cNvPr>
          <p:cNvCxnSpPr>
            <a:cxnSpLocks/>
            <a:endCxn id="202" idx="1"/>
          </p:cNvCxnSpPr>
          <p:nvPr/>
        </p:nvCxnSpPr>
        <p:spPr>
          <a:xfrm rot="5400000" flipH="1" flipV="1">
            <a:off x="1518265" y="3784522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BD2E55D0-610A-4800-9143-25E6718306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8263" y="3312934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8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71FF-9495-4404-8776-4602D35C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87958"/>
            <a:ext cx="11029615" cy="3951841"/>
          </a:xfrm>
        </p:spPr>
        <p:txBody>
          <a:bodyPr>
            <a:normAutofit/>
          </a:bodyPr>
          <a:lstStyle/>
          <a:p>
            <a:pPr marL="781685" lvl="1" indent="-457200">
              <a:buAutoNum type="arabicPeriod"/>
            </a:pPr>
            <a:r>
              <a:rPr lang="en-US" sz="2200"/>
              <a:t>Design algorithm in MATLAB (template matching)</a:t>
            </a:r>
            <a:endParaRPr lang="en-US" sz="2200" err="1"/>
          </a:p>
          <a:p>
            <a:pPr marL="781685" lvl="1" indent="-457200">
              <a:buAutoNum type="arabicPeriod"/>
            </a:pPr>
            <a:r>
              <a:rPr lang="en-US" sz="2200"/>
              <a:t>Implement the algorithm in C and integrate it into </a:t>
            </a:r>
            <a:r>
              <a:rPr lang="en-US" sz="2200" err="1"/>
              <a:t>Microblaze</a:t>
            </a:r>
            <a:r>
              <a:rPr lang="en-US" sz="2200"/>
              <a:t> to test system functionality</a:t>
            </a:r>
          </a:p>
          <a:p>
            <a:pPr marL="781685" lvl="1" indent="-457200">
              <a:buAutoNum type="arabicPeriod"/>
            </a:pPr>
            <a:r>
              <a:rPr lang="en-US" sz="2200"/>
              <a:t>Q: Are we limited by speed or accuracy? Where is the bottleneck?</a:t>
            </a:r>
          </a:p>
          <a:p>
            <a:pPr marL="781685" lvl="1" indent="-457200">
              <a:buAutoNum type="arabicPeriod"/>
            </a:pPr>
            <a:r>
              <a:rPr lang="en-US" sz="2200"/>
              <a:t>If accuracy is low, revise algorithm and repeat step 1</a:t>
            </a:r>
          </a:p>
          <a:p>
            <a:pPr marL="781685" lvl="1" indent="-457200">
              <a:buAutoNum type="arabicPeriod"/>
            </a:pPr>
            <a:r>
              <a:rPr lang="en-US" sz="2200"/>
              <a:t>If speed is low, implement algorithm in hardware to take advantage of parallel computation on FPGA</a:t>
            </a:r>
          </a:p>
          <a:p>
            <a:pPr marL="305435" indent="-305435"/>
            <a:endParaRPr lang="en-CA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13</a:t>
            </a:fld>
            <a:endParaRPr 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4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71FF-9495-4404-8776-4602D35C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/>
              <a:t>Mike</a:t>
            </a:r>
            <a:endParaRPr lang="en-US"/>
          </a:p>
          <a:p>
            <a:pPr marL="629920" lvl="1" indent="-305435"/>
            <a:r>
              <a:rPr lang="en-US" sz="2200"/>
              <a:t>Fingertip detection motion path reconstruction</a:t>
            </a:r>
            <a:endParaRPr lang="en-US">
              <a:solidFill>
                <a:schemeClr val="tx1"/>
              </a:solidFill>
            </a:endParaRPr>
          </a:p>
          <a:p>
            <a:pPr marL="305435" indent="-305435"/>
            <a:r>
              <a:rPr lang="en-US" sz="2400"/>
              <a:t>Vicky</a:t>
            </a:r>
          </a:p>
          <a:p>
            <a:pPr marL="629920" lvl="1" indent="-305435"/>
            <a:r>
              <a:rPr lang="en-US" sz="2200"/>
              <a:t>Internet communication and system level integration and testing</a:t>
            </a:r>
          </a:p>
          <a:p>
            <a:pPr marL="305435" indent="-305435"/>
            <a:r>
              <a:rPr lang="en-US" sz="2400"/>
              <a:t>Richard</a:t>
            </a:r>
          </a:p>
          <a:p>
            <a:pPr marL="629920" lvl="1" indent="-305435"/>
            <a:r>
              <a:rPr lang="en-US" sz="2200"/>
              <a:t>Algorithm design for character recognition</a:t>
            </a:r>
          </a:p>
          <a:p>
            <a:pPr marL="629920" lvl="1" indent="-305435"/>
            <a:endParaRPr lang="en-US" sz="2200"/>
          </a:p>
          <a:p>
            <a:pPr marL="305435" indent="-305435"/>
            <a:endParaRPr lang="en-CA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14</a:t>
            </a:fld>
            <a:endParaRPr 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5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71FF-9495-4404-8776-4602D35C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1685" lvl="1" indent="-457200">
              <a:buAutoNum type="arabicPeriod"/>
            </a:pPr>
            <a:r>
              <a:rPr lang="en-US" sz="2200" dirty="0"/>
              <a:t>Use what is available (open source software) and learn from previous groups</a:t>
            </a:r>
          </a:p>
          <a:p>
            <a:pPr marL="781685" lvl="1" indent="-457200">
              <a:buAutoNum type="arabicPeriod"/>
            </a:pPr>
            <a:r>
              <a:rPr lang="en-US" sz="2200" dirty="0"/>
              <a:t>System level debugging is very difficult, test each small block thoroughly</a:t>
            </a:r>
          </a:p>
          <a:p>
            <a:pPr marL="781685" lvl="1" indent="-457200">
              <a:buAutoNum type="arabicPeriod"/>
            </a:pPr>
            <a:r>
              <a:rPr lang="en-US" sz="2200" dirty="0"/>
              <a:t>Estimate memory usage when designing algorithms for embedded processors</a:t>
            </a:r>
          </a:p>
          <a:p>
            <a:pPr marL="305435" indent="-305435"/>
            <a:endParaRPr lang="en-CA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15</a:t>
            </a:fld>
            <a:endParaRPr 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0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16</a:t>
            </a:fld>
            <a:endParaRPr lang="en-US" sz="2000">
              <a:solidFill>
                <a:schemeClr val="accent1"/>
              </a:solidFill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4379BE3-CBAB-448A-9A1C-0F499472F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80873"/>
              </p:ext>
            </p:extLst>
          </p:nvPr>
        </p:nvGraphicFramePr>
        <p:xfrm>
          <a:off x="991240" y="3027026"/>
          <a:ext cx="10283182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001">
                  <a:extLst>
                    <a:ext uri="{9D8B030D-6E8A-4147-A177-3AD203B41FA5}">
                      <a16:colId xmlns:a16="http://schemas.microsoft.com/office/drawing/2014/main" val="1874806527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441982045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258612414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3749744257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3979519757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739957482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218487986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2655913415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261792201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886542485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564863195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2623378912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4225027037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3236091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088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Fail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Fail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760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EEF4DA2-9B92-47FB-834E-0DE2EB8E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59305"/>
              </p:ext>
            </p:extLst>
          </p:nvPr>
        </p:nvGraphicFramePr>
        <p:xfrm>
          <a:off x="974702" y="4429906"/>
          <a:ext cx="10283182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001">
                  <a:extLst>
                    <a:ext uri="{9D8B030D-6E8A-4147-A177-3AD203B41FA5}">
                      <a16:colId xmlns:a16="http://schemas.microsoft.com/office/drawing/2014/main" val="1874806527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441982045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258612414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3749744257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3979519757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739957482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218487986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2655913415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261792201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886542485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564863195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2623378912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4225027037"/>
                    </a:ext>
                  </a:extLst>
                </a:gridCol>
                <a:gridCol w="682937">
                  <a:extLst>
                    <a:ext uri="{9D8B030D-6E8A-4147-A177-3AD203B41FA5}">
                      <a16:colId xmlns:a16="http://schemas.microsoft.com/office/drawing/2014/main" val="115517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088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Gill Sans MT"/>
                        </a:rPr>
                        <a:t>Recognition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Fail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Fail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Fail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Fail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0000"/>
                          </a:solidFill>
                          <a:latin typeface="Gill Sans MT"/>
                        </a:rPr>
                        <a:t>Fail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76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58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2940-AF49-42B9-B34E-D00DB59E4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40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657420-2AD1-4522-8C6E-610BA6282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/>
              <a:t>Any More questions ?</a:t>
            </a:r>
          </a:p>
        </p:txBody>
      </p:sp>
    </p:spTree>
    <p:extLst>
      <p:ext uri="{BB962C8B-B14F-4D97-AF65-F5344CB8AC3E}">
        <p14:creationId xmlns:p14="http://schemas.microsoft.com/office/powerpoint/2010/main" val="311108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 MOTIVATION</a:t>
            </a:r>
            <a:endParaRPr lang="en-CA" sz="36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2</a:t>
            </a:fld>
            <a:endParaRPr lang="en-US" sz="2000">
              <a:solidFill>
                <a:schemeClr val="accent1"/>
              </a:solidFill>
            </a:endParaRPr>
          </a:p>
        </p:txBody>
      </p:sp>
      <p:pic>
        <p:nvPicPr>
          <p:cNvPr id="8" name="Picture 23" descr="A black computer mouse and keyboard&#10;&#10;Description generated with very high confidence">
            <a:extLst>
              <a:ext uri="{FF2B5EF4-FFF2-40B4-BE49-F238E27FC236}">
                <a16:creationId xmlns:a16="http://schemas.microsoft.com/office/drawing/2014/main" id="{742B4AE7-7E03-4322-AFE8-9CEA4921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62" y="2999899"/>
            <a:ext cx="4992067" cy="2980352"/>
          </a:xfrm>
          <a:prstGeom prst="rect">
            <a:avLst/>
          </a:prstGeom>
        </p:spPr>
      </p:pic>
      <p:pic>
        <p:nvPicPr>
          <p:cNvPr id="10" name="Picture 2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C351FA1-EF88-4828-8D5F-B7931BDEB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6"/>
          <a:stretch/>
        </p:blipFill>
        <p:spPr>
          <a:xfrm>
            <a:off x="5893907" y="2582956"/>
            <a:ext cx="5902491" cy="339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5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 Initial </a:t>
            </a:r>
            <a:r>
              <a:rPr lang="en-CA" sz="3600"/>
              <a:t>GOALS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71FF-9495-4404-8776-4602D35C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Recognize and track the position of the fingertip using a camera</a:t>
            </a:r>
            <a:endParaRPr lang="en-US" dirty="0"/>
          </a:p>
          <a:p>
            <a:pPr marL="305435" indent="-305435"/>
            <a:r>
              <a:rPr lang="en-US" sz="2400" dirty="0"/>
              <a:t>Translate fingertip movements in the air into English characters</a:t>
            </a:r>
          </a:p>
          <a:p>
            <a:pPr marL="305435" indent="-305435"/>
            <a:r>
              <a:rPr lang="en-US" sz="2400" dirty="0"/>
              <a:t>Send words to the Internet for further processing and applications, such as spell checking and web browsing, etc.</a:t>
            </a:r>
          </a:p>
          <a:p>
            <a:pPr marL="305435" indent="-305435"/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3</a:t>
            </a:fld>
            <a:endParaRPr 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2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High-level data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4</a:t>
            </a:fld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7F9B72-CD74-4006-A0CE-FB87EBC5DAA7}"/>
              </a:ext>
            </a:extLst>
          </p:cNvPr>
          <p:cNvSpPr/>
          <p:nvPr/>
        </p:nvSpPr>
        <p:spPr>
          <a:xfrm>
            <a:off x="4344825" y="5109076"/>
            <a:ext cx="1461532" cy="60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/>
              <a:t>Ethernet Transmission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033A06-399C-46BB-BDD9-2B199299B52B}"/>
              </a:ext>
            </a:extLst>
          </p:cNvPr>
          <p:cNvGrpSpPr/>
          <p:nvPr/>
        </p:nvGrpSpPr>
        <p:grpSpPr>
          <a:xfrm>
            <a:off x="2860466" y="2506772"/>
            <a:ext cx="6854741" cy="3213906"/>
            <a:chOff x="2444486" y="1003759"/>
            <a:chExt cx="6854741" cy="32139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CA4BE2-D50B-4777-84D5-823F12C39F7D}"/>
                </a:ext>
              </a:extLst>
            </p:cNvPr>
            <p:cNvGrpSpPr/>
            <p:nvPr/>
          </p:nvGrpSpPr>
          <p:grpSpPr>
            <a:xfrm>
              <a:off x="2444486" y="1003759"/>
              <a:ext cx="6854741" cy="3213906"/>
              <a:chOff x="2486431" y="1555461"/>
              <a:chExt cx="6854741" cy="321390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76D5CC1-F36B-4A16-9369-80DD4D9EE46E}"/>
                  </a:ext>
                </a:extLst>
              </p:cNvPr>
              <p:cNvGrpSpPr/>
              <p:nvPr/>
            </p:nvGrpSpPr>
            <p:grpSpPr>
              <a:xfrm>
                <a:off x="2486431" y="1555461"/>
                <a:ext cx="6854741" cy="2641678"/>
                <a:chOff x="163862" y="1697182"/>
                <a:chExt cx="6854741" cy="2641678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260E008D-4F2B-4462-B44D-C12549C30E92}"/>
                    </a:ext>
                  </a:extLst>
                </p:cNvPr>
                <p:cNvSpPr/>
                <p:nvPr/>
              </p:nvSpPr>
              <p:spPr>
                <a:xfrm>
                  <a:off x="176644" y="1697185"/>
                  <a:ext cx="1381991" cy="8104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/>
                    <a:t>Camera Kit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991FDBA-F4B6-47F9-B236-CAD129EA0F0F}"/>
                    </a:ext>
                  </a:extLst>
                </p:cNvPr>
                <p:cNvSpPr/>
                <p:nvPr/>
              </p:nvSpPr>
              <p:spPr>
                <a:xfrm>
                  <a:off x="2497279" y="1697182"/>
                  <a:ext cx="1288474" cy="8104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CA"/>
                    <a:t>Image Processing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04D8B71A-C04A-4F77-BFD6-E490672815A3}"/>
                    </a:ext>
                  </a:extLst>
                </p:cNvPr>
                <p:cNvSpPr/>
                <p:nvPr/>
              </p:nvSpPr>
              <p:spPr>
                <a:xfrm>
                  <a:off x="5184853" y="1697182"/>
                  <a:ext cx="1700647" cy="8104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CA"/>
                    <a:t>Fingertips Motion Path Reconstruction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0396BBD3-F21B-425D-BB09-F280ECCDF472}"/>
                    </a:ext>
                  </a:extLst>
                </p:cNvPr>
                <p:cNvSpPr/>
                <p:nvPr/>
              </p:nvSpPr>
              <p:spPr>
                <a:xfrm>
                  <a:off x="5026187" y="3463866"/>
                  <a:ext cx="1992416" cy="87499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CA"/>
                    <a:t>Data Compressing and Formatting 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7707D6B-D57C-4885-B824-883FFD455CD3}"/>
                    </a:ext>
                  </a:extLst>
                </p:cNvPr>
                <p:cNvSpPr/>
                <p:nvPr/>
              </p:nvSpPr>
              <p:spPr>
                <a:xfrm>
                  <a:off x="3141516" y="3463865"/>
                  <a:ext cx="1558617" cy="87499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CA"/>
                    <a:t>Fingertips Air-writing Recognition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81CD69B6-2DE9-4BE1-B5A0-B6A45ECF5B85}"/>
                    </a:ext>
                  </a:extLst>
                </p:cNvPr>
                <p:cNvSpPr/>
                <p:nvPr/>
              </p:nvSpPr>
              <p:spPr>
                <a:xfrm>
                  <a:off x="163862" y="3061148"/>
                  <a:ext cx="1152332" cy="8104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CA"/>
                    <a:t>OLED Display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37CBD64D-CC4A-4591-8201-F1E1ED4A2592}"/>
                    </a:ext>
                  </a:extLst>
                </p:cNvPr>
                <p:cNvCxnSpPr>
                  <a:stCxn id="13" idx="3"/>
                  <a:endCxn id="14" idx="1"/>
                </p:cNvCxnSpPr>
                <p:nvPr/>
              </p:nvCxnSpPr>
              <p:spPr>
                <a:xfrm flipV="1">
                  <a:off x="1558635" y="2102427"/>
                  <a:ext cx="938644" cy="4"/>
                </a:xfrm>
                <a:prstGeom prst="straightConnector1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00CC3608-C9DB-41D8-8D26-8E7EEEEBAE04}"/>
                    </a:ext>
                  </a:extLst>
                </p:cNvPr>
                <p:cNvCxnSpPr>
                  <a:stCxn id="14" idx="3"/>
                  <a:endCxn id="15" idx="1"/>
                </p:cNvCxnSpPr>
                <p:nvPr/>
              </p:nvCxnSpPr>
              <p:spPr>
                <a:xfrm>
                  <a:off x="3785753" y="2102427"/>
                  <a:ext cx="13991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F97C6F8-5FBB-4168-993E-7F9BDF17F1E1}"/>
                    </a:ext>
                  </a:extLst>
                </p:cNvPr>
                <p:cNvCxnSpPr>
                  <a:cxnSpLocks/>
                  <a:stCxn id="15" idx="2"/>
                  <a:endCxn id="16" idx="0"/>
                </p:cNvCxnSpPr>
                <p:nvPr/>
              </p:nvCxnSpPr>
              <p:spPr>
                <a:xfrm flipH="1">
                  <a:off x="6022395" y="2507672"/>
                  <a:ext cx="12782" cy="95619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01C4B53-EDDC-488E-8C63-4341A6216324}"/>
                    </a:ext>
                  </a:extLst>
                </p:cNvPr>
                <p:cNvCxnSpPr>
                  <a:cxnSpLocks/>
                  <a:stCxn id="16" idx="1"/>
                  <a:endCxn id="17" idx="3"/>
                </p:cNvCxnSpPr>
                <p:nvPr/>
              </p:nvCxnSpPr>
              <p:spPr>
                <a:xfrm flipH="1">
                  <a:off x="4700133" y="3901363"/>
                  <a:ext cx="32605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0F4218E-8FA9-47D4-81F4-A71614EADDFE}"/>
                    </a:ext>
                  </a:extLst>
                </p:cNvPr>
                <p:cNvSpPr txBox="1"/>
                <p:nvPr/>
              </p:nvSpPr>
              <p:spPr>
                <a:xfrm>
                  <a:off x="1619029" y="2256314"/>
                  <a:ext cx="761998" cy="52322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/>
                    <a:t>Video Frame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29D3426-C84E-4F02-A3B7-9ACD55252879}"/>
                    </a:ext>
                  </a:extLst>
                </p:cNvPr>
                <p:cNvSpPr txBox="1"/>
                <p:nvPr/>
              </p:nvSpPr>
              <p:spPr>
                <a:xfrm>
                  <a:off x="3831212" y="2246062"/>
                  <a:ext cx="980209" cy="52322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/>
                    <a:t>Fingertips Position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2BBB2DE-91D1-46AB-85AC-402D6C0525EA}"/>
                    </a:ext>
                  </a:extLst>
                </p:cNvPr>
                <p:cNvSpPr txBox="1"/>
                <p:nvPr/>
              </p:nvSpPr>
              <p:spPr>
                <a:xfrm>
                  <a:off x="6077483" y="2616437"/>
                  <a:ext cx="898813" cy="738664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/>
                    <a:t>Fingertips</a:t>
                  </a:r>
                </a:p>
                <a:p>
                  <a:r>
                    <a:rPr lang="en-CA" sz="1400"/>
                    <a:t>Path</a:t>
                  </a:r>
                </a:p>
                <a:p>
                  <a:r>
                    <a:rPr lang="en-CA" sz="1400"/>
                    <a:t>Frame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1F8F3B-A7A3-491F-B002-90005CF81A9B}"/>
                    </a:ext>
                  </a:extLst>
                </p:cNvPr>
                <p:cNvSpPr txBox="1"/>
                <p:nvPr/>
              </p:nvSpPr>
              <p:spPr>
                <a:xfrm>
                  <a:off x="1975466" y="3075188"/>
                  <a:ext cx="1102523" cy="738664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/>
                    <a:t>Recognized Character </a:t>
                  </a:r>
                </a:p>
                <a:p>
                  <a:r>
                    <a:rPr lang="en-CA" sz="1400"/>
                    <a:t>Text Data </a:t>
                  </a:r>
                </a:p>
              </p:txBody>
            </p:sp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819487-AA49-4FB7-88EA-8873D4BDE206}"/>
                  </a:ext>
                </a:extLst>
              </p:cNvPr>
              <p:cNvSpPr/>
              <p:nvPr/>
            </p:nvSpPr>
            <p:spPr>
              <a:xfrm>
                <a:off x="2499214" y="4164888"/>
                <a:ext cx="1218956" cy="6044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CA"/>
                  <a:t>Computer Server </a:t>
                </a:r>
              </a:p>
            </p:txBody>
          </p: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3B0C90DF-6ABC-4B27-B34D-BCDEBD20FB23}"/>
                </a:ext>
              </a:extLst>
            </p:cNvPr>
            <p:cNvCxnSpPr>
              <a:cxnSpLocks/>
              <a:stCxn id="17" idx="1"/>
              <a:endCxn id="18" idx="3"/>
            </p:cNvCxnSpPr>
            <p:nvPr/>
          </p:nvCxnSpPr>
          <p:spPr>
            <a:xfrm rot="10800000">
              <a:off x="3596818" y="2772970"/>
              <a:ext cx="1825322" cy="434970"/>
            </a:xfrm>
            <a:prstGeom prst="bentConnector3">
              <a:avLst>
                <a:gd name="adj1" fmla="val 6930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4F5BAD-B7CE-4CB6-98F4-35E6B17628C7}"/>
              </a:ext>
            </a:extLst>
          </p:cNvPr>
          <p:cNvCxnSpPr>
            <a:cxnSpLocks/>
          </p:cNvCxnSpPr>
          <p:nvPr/>
        </p:nvCxnSpPr>
        <p:spPr>
          <a:xfrm flipH="1">
            <a:off x="4092205" y="5410458"/>
            <a:ext cx="252620" cy="7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0B8A5C-429B-4010-9639-7E90F51FD31C}"/>
              </a:ext>
            </a:extLst>
          </p:cNvPr>
          <p:cNvCxnSpPr>
            <a:cxnSpLocks/>
          </p:cNvCxnSpPr>
          <p:nvPr/>
        </p:nvCxnSpPr>
        <p:spPr>
          <a:xfrm>
            <a:off x="5084468" y="4706305"/>
            <a:ext cx="0" cy="411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8DFC4E-B0E3-4E81-A92F-53C68413DBF8}"/>
              </a:ext>
            </a:extLst>
          </p:cNvPr>
          <p:cNvSpPr/>
          <p:nvPr/>
        </p:nvSpPr>
        <p:spPr>
          <a:xfrm>
            <a:off x="2780492" y="3857625"/>
            <a:ext cx="1241985" cy="817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Display</a:t>
            </a:r>
          </a:p>
        </p:txBody>
      </p:sp>
    </p:spTree>
    <p:extLst>
      <p:ext uri="{BB962C8B-B14F-4D97-AF65-F5344CB8AC3E}">
        <p14:creationId xmlns:p14="http://schemas.microsoft.com/office/powerpoint/2010/main" val="143237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sz="3600"/>
              <a:t>Original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5</a:t>
            </a:fld>
            <a:endParaRPr lang="en-US" sz="200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C41FD-229C-4736-B002-D8D6D716842B}"/>
              </a:ext>
            </a:extLst>
          </p:cNvPr>
          <p:cNvCxnSpPr>
            <a:cxnSpLocks/>
          </p:cNvCxnSpPr>
          <p:nvPr/>
        </p:nvCxnSpPr>
        <p:spPr>
          <a:xfrm>
            <a:off x="1562649" y="4419833"/>
            <a:ext cx="7148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7B147-9EA0-4259-AD1A-884D687D87A3}"/>
              </a:ext>
            </a:extLst>
          </p:cNvPr>
          <p:cNvGrpSpPr/>
          <p:nvPr/>
        </p:nvGrpSpPr>
        <p:grpSpPr>
          <a:xfrm>
            <a:off x="1048574" y="2613504"/>
            <a:ext cx="7727371" cy="3390249"/>
            <a:chOff x="1246909" y="820882"/>
            <a:chExt cx="9892146" cy="5257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371BB-0B21-424F-A0B6-2A2E5AC98826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09F67D-78D1-4895-9B95-FC4744C961B9}"/>
                </a:ext>
              </a:extLst>
            </p:cNvPr>
            <p:cNvSpPr txBox="1"/>
            <p:nvPr/>
          </p:nvSpPr>
          <p:spPr>
            <a:xfrm>
              <a:off x="1246909" y="820882"/>
              <a:ext cx="131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FPGA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8BE69-8645-4FEC-A89C-512FB5C851F6}"/>
              </a:ext>
            </a:extLst>
          </p:cNvPr>
          <p:cNvSpPr/>
          <p:nvPr/>
        </p:nvSpPr>
        <p:spPr>
          <a:xfrm>
            <a:off x="10238607" y="3383334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Computer Sever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A6512-BDA5-4472-A5DC-2F6BA9A348DB}"/>
              </a:ext>
            </a:extLst>
          </p:cNvPr>
          <p:cNvSpPr/>
          <p:nvPr/>
        </p:nvSpPr>
        <p:spPr>
          <a:xfrm>
            <a:off x="8947673" y="2720069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PHY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EA24F-2D0B-455A-BDAC-EAF03BA4359A}"/>
              </a:ext>
            </a:extLst>
          </p:cNvPr>
          <p:cNvSpPr/>
          <p:nvPr/>
        </p:nvSpPr>
        <p:spPr>
          <a:xfrm>
            <a:off x="10239331" y="4226798"/>
            <a:ext cx="1028700" cy="1629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Recognized English Characters Display and Process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F5D2F-EA81-4CE4-82EB-F52D1AB48725}"/>
              </a:ext>
            </a:extLst>
          </p:cNvPr>
          <p:cNvSpPr/>
          <p:nvPr/>
        </p:nvSpPr>
        <p:spPr>
          <a:xfrm>
            <a:off x="7477083" y="2713575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MII-to-RMII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3A21E-A6A2-4240-A3A4-03CB03080D63}"/>
              </a:ext>
            </a:extLst>
          </p:cNvPr>
          <p:cNvSpPr/>
          <p:nvPr/>
        </p:nvSpPr>
        <p:spPr>
          <a:xfrm>
            <a:off x="7475944" y="360460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Lite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AXI 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9379BA-219D-486E-8357-56D113495108}"/>
              </a:ext>
            </a:extLst>
          </p:cNvPr>
          <p:cNvSpPr/>
          <p:nvPr/>
        </p:nvSpPr>
        <p:spPr>
          <a:xfrm>
            <a:off x="1997610" y="360460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MicroBlaze AXI 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83660-BE44-45DE-803B-749EE601A514}"/>
              </a:ext>
            </a:extLst>
          </p:cNvPr>
          <p:cNvSpPr/>
          <p:nvPr/>
        </p:nvSpPr>
        <p:spPr>
          <a:xfrm>
            <a:off x="4011142" y="360460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PMOD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3310A-8564-4724-BCB4-48D377EF28E4}"/>
              </a:ext>
            </a:extLst>
          </p:cNvPr>
          <p:cNvSpPr/>
          <p:nvPr/>
        </p:nvSpPr>
        <p:spPr>
          <a:xfrm>
            <a:off x="4011142" y="184601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 Display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64CCB-2B6E-46EC-9A4F-4416EDA8F2DB}"/>
              </a:ext>
            </a:extLst>
          </p:cNvPr>
          <p:cNvSpPr/>
          <p:nvPr/>
        </p:nvSpPr>
        <p:spPr>
          <a:xfrm>
            <a:off x="1997610" y="4673227"/>
            <a:ext cx="1028700" cy="5946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PMOD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10C9A-55A1-4009-B3D6-9706FEEC8401}"/>
              </a:ext>
            </a:extLst>
          </p:cNvPr>
          <p:cNvSpPr/>
          <p:nvPr/>
        </p:nvSpPr>
        <p:spPr>
          <a:xfrm>
            <a:off x="1997609" y="607488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Kit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5D826-9594-45D5-936E-30260CA75C10}"/>
              </a:ext>
            </a:extLst>
          </p:cNvPr>
          <p:cNvSpPr/>
          <p:nvPr/>
        </p:nvSpPr>
        <p:spPr>
          <a:xfrm>
            <a:off x="3694519" y="4673226"/>
            <a:ext cx="1661956" cy="594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Image Processing IP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(Fingertips Recognition)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B5084-8766-4698-A12F-B4CA8AC89A91}"/>
              </a:ext>
            </a:extLst>
          </p:cNvPr>
          <p:cNvSpPr/>
          <p:nvPr/>
        </p:nvSpPr>
        <p:spPr>
          <a:xfrm>
            <a:off x="3694519" y="5423372"/>
            <a:ext cx="1661946" cy="4326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Position Buffer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D8558-6976-496E-8BE5-6F107ABCF579}"/>
              </a:ext>
            </a:extLst>
          </p:cNvPr>
          <p:cNvSpPr/>
          <p:nvPr/>
        </p:nvSpPr>
        <p:spPr>
          <a:xfrm>
            <a:off x="5582014" y="4653039"/>
            <a:ext cx="1591470" cy="565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Air-writing Data Formatting 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F3B2F-CE92-4965-854F-48F9DF46BAB8}"/>
              </a:ext>
            </a:extLst>
          </p:cNvPr>
          <p:cNvSpPr/>
          <p:nvPr/>
        </p:nvSpPr>
        <p:spPr>
          <a:xfrm>
            <a:off x="7329441" y="4655548"/>
            <a:ext cx="1326613" cy="556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Data Compress IP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CDAEA7-0CC7-45F1-9A03-C209147B2089}"/>
              </a:ext>
            </a:extLst>
          </p:cNvPr>
          <p:cNvCxnSpPr>
            <a:stCxn id="19" idx="0"/>
          </p:cNvCxnSpPr>
          <p:nvPr/>
        </p:nvCxnSpPr>
        <p:spPr>
          <a:xfrm flipV="1">
            <a:off x="2511960" y="4419833"/>
            <a:ext cx="0" cy="253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3EBBFD-3DBA-438F-B095-F806FF57564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511960" y="4274361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E7BE0-49AC-4FC6-8572-3388D69CF8DD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H="1" flipV="1">
            <a:off x="4525492" y="4274361"/>
            <a:ext cx="5" cy="39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9A9B6D-A0E4-4284-97CC-E0010D3A663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525492" y="5267878"/>
            <a:ext cx="5" cy="155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9A8889-7CC7-4005-93A9-B7B3C517A3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377749" y="4419598"/>
            <a:ext cx="0" cy="233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58C10-1F6C-4F7E-BE17-7DBC26D92A5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511959" y="5267879"/>
            <a:ext cx="1" cy="807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C45E3-4AF7-46C5-BC84-7AC68AD2DF6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992748" y="4419598"/>
            <a:ext cx="0" cy="23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9A232D-F900-465B-9B25-DD7F3516F02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990294" y="4274361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76F1A-18DC-4251-A766-40E135DE339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990294" y="3383334"/>
            <a:ext cx="1139" cy="221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73B398-E920-4161-9B76-75316B32395D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8505783" y="3048455"/>
            <a:ext cx="441890" cy="6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5DF3BB-7C59-424E-934C-981D508BA2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752957" y="4053093"/>
            <a:ext cx="724" cy="173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BE7220-647F-4FA4-A4F3-E58FB2B2A566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525492" y="2515771"/>
            <a:ext cx="0" cy="1088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1DDFF-FEBA-47D3-AD47-94F6F8DFA388}"/>
              </a:ext>
            </a:extLst>
          </p:cNvPr>
          <p:cNvGrpSpPr/>
          <p:nvPr/>
        </p:nvGrpSpPr>
        <p:grpSpPr>
          <a:xfrm>
            <a:off x="10066878" y="2613503"/>
            <a:ext cx="1373606" cy="3390249"/>
            <a:chOff x="1246902" y="820882"/>
            <a:chExt cx="9892153" cy="5257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E2FD2B-55DF-4EE9-A4B9-568C3525E2A1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B4227-D094-4C9A-8961-9034EFABC0E9}"/>
                </a:ext>
              </a:extLst>
            </p:cNvPr>
            <p:cNvSpPr txBox="1"/>
            <p:nvPr/>
          </p:nvSpPr>
          <p:spPr>
            <a:xfrm>
              <a:off x="1246902" y="820882"/>
              <a:ext cx="8171044" cy="50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Software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B8DCBF5-C60B-4174-AC4E-0277FBD6068D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9976373" y="3054949"/>
            <a:ext cx="776584" cy="328385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0BDC9-F1FE-4450-8478-97CE84405479}"/>
              </a:ext>
            </a:extLst>
          </p:cNvPr>
          <p:cNvGrpSpPr/>
          <p:nvPr/>
        </p:nvGrpSpPr>
        <p:grpSpPr>
          <a:xfrm>
            <a:off x="8974391" y="3605447"/>
            <a:ext cx="935034" cy="1118954"/>
            <a:chOff x="5992836" y="1932120"/>
            <a:chExt cx="935034" cy="11189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FCAB4B-5E3E-4BF3-B9B5-AE3191C6913A}"/>
                </a:ext>
              </a:extLst>
            </p:cNvPr>
            <p:cNvSpPr/>
            <p:nvPr/>
          </p:nvSpPr>
          <p:spPr>
            <a:xfrm>
              <a:off x="6061519" y="2239694"/>
              <a:ext cx="777067" cy="2535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Own IP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73DC20-9C77-4335-B7F5-67785ED61DBA}"/>
                </a:ext>
              </a:extLst>
            </p:cNvPr>
            <p:cNvSpPr txBox="1"/>
            <p:nvPr/>
          </p:nvSpPr>
          <p:spPr>
            <a:xfrm>
              <a:off x="5992836" y="193212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Label: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234023-6466-4489-B249-DEA33279CDFE}"/>
                </a:ext>
              </a:extLst>
            </p:cNvPr>
            <p:cNvSpPr/>
            <p:nvPr/>
          </p:nvSpPr>
          <p:spPr>
            <a:xfrm>
              <a:off x="6049259" y="2599395"/>
              <a:ext cx="777067" cy="2535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Exists IP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CF584F-F23C-4E6E-9B9B-BC326B50C50E}"/>
                </a:ext>
              </a:extLst>
            </p:cNvPr>
            <p:cNvSpPr/>
            <p:nvPr/>
          </p:nvSpPr>
          <p:spPr>
            <a:xfrm>
              <a:off x="5992836" y="1932120"/>
              <a:ext cx="935034" cy="1118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B3F844C-4917-4C8A-985A-6E1071F8AEE3}"/>
              </a:ext>
            </a:extLst>
          </p:cNvPr>
          <p:cNvSpPr/>
          <p:nvPr/>
        </p:nvSpPr>
        <p:spPr>
          <a:xfrm>
            <a:off x="5582014" y="5423372"/>
            <a:ext cx="1591470" cy="432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Motion Path Reconstruction IP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A5EAA7-1C3E-4D1D-9914-B17DD6771E29}"/>
              </a:ext>
            </a:extLst>
          </p:cNvPr>
          <p:cNvCxnSpPr>
            <a:cxnSpLocks/>
            <a:stCxn id="46" idx="1"/>
            <a:endCxn id="22" idx="3"/>
          </p:cNvCxnSpPr>
          <p:nvPr/>
        </p:nvCxnSpPr>
        <p:spPr>
          <a:xfrm flipH="1">
            <a:off x="5356465" y="5639667"/>
            <a:ext cx="225549" cy="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DC678A7-04A4-414A-B364-5B8B8434C93F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6377749" y="5218530"/>
            <a:ext cx="0" cy="204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0792C03-C80D-401B-9D69-CB38467C2AB6}"/>
              </a:ext>
            </a:extLst>
          </p:cNvPr>
          <p:cNvSpPr/>
          <p:nvPr/>
        </p:nvSpPr>
        <p:spPr>
          <a:xfrm>
            <a:off x="5568913" y="3602050"/>
            <a:ext cx="1609581" cy="669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Air-writing Recognition IP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D93244-A839-47DE-955C-D297176F086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373704" y="4271808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7FC8DA-D89B-4ECC-B568-A8E433E085E2}"/>
              </a:ext>
            </a:extLst>
          </p:cNvPr>
          <p:cNvSpPr txBox="1"/>
          <p:nvPr/>
        </p:nvSpPr>
        <p:spPr>
          <a:xfrm>
            <a:off x="1353286" y="4093280"/>
            <a:ext cx="64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AXI4</a:t>
            </a:r>
          </a:p>
        </p:txBody>
      </p:sp>
    </p:spTree>
    <p:extLst>
      <p:ext uri="{BB962C8B-B14F-4D97-AF65-F5344CB8AC3E}">
        <p14:creationId xmlns:p14="http://schemas.microsoft.com/office/powerpoint/2010/main" val="235302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sz="3600"/>
              <a:t>Final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6</a:t>
            </a:fld>
            <a:endParaRPr lang="en-US" sz="200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C41FD-229C-4736-B002-D8D6D716842B}"/>
              </a:ext>
            </a:extLst>
          </p:cNvPr>
          <p:cNvCxnSpPr>
            <a:cxnSpLocks/>
          </p:cNvCxnSpPr>
          <p:nvPr/>
        </p:nvCxnSpPr>
        <p:spPr>
          <a:xfrm>
            <a:off x="1485900" y="4419834"/>
            <a:ext cx="6492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7B147-9EA0-4259-AD1A-884D687D87A3}"/>
              </a:ext>
            </a:extLst>
          </p:cNvPr>
          <p:cNvGrpSpPr/>
          <p:nvPr/>
        </p:nvGrpSpPr>
        <p:grpSpPr>
          <a:xfrm>
            <a:off x="1048575" y="2613504"/>
            <a:ext cx="6982906" cy="3390249"/>
            <a:chOff x="1246909" y="820882"/>
            <a:chExt cx="9892146" cy="5257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371BB-0B21-424F-A0B6-2A2E5AC98826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09F67D-78D1-4895-9B95-FC4744C961B9}"/>
                </a:ext>
              </a:extLst>
            </p:cNvPr>
            <p:cNvSpPr txBox="1"/>
            <p:nvPr/>
          </p:nvSpPr>
          <p:spPr>
            <a:xfrm>
              <a:off x="1246909" y="820882"/>
              <a:ext cx="131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FPGA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8BE69-8645-4FEC-A89C-512FB5C851F6}"/>
              </a:ext>
            </a:extLst>
          </p:cNvPr>
          <p:cNvSpPr/>
          <p:nvPr/>
        </p:nvSpPr>
        <p:spPr>
          <a:xfrm>
            <a:off x="9506121" y="2209800"/>
            <a:ext cx="1373605" cy="723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Python Server Code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(Display, search and etc.)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A6512-BDA5-4472-A5DC-2F6BA9A348DB}"/>
              </a:ext>
            </a:extLst>
          </p:cNvPr>
          <p:cNvSpPr/>
          <p:nvPr/>
        </p:nvSpPr>
        <p:spPr>
          <a:xfrm>
            <a:off x="8206456" y="273768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F5D2F-EA81-4CE4-82EB-F52D1AB48725}"/>
              </a:ext>
            </a:extLst>
          </p:cNvPr>
          <p:cNvSpPr/>
          <p:nvPr/>
        </p:nvSpPr>
        <p:spPr>
          <a:xfrm>
            <a:off x="5851143" y="275949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MII-to-RMII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3A21E-A6A2-4240-A3A4-03CB03080D63}"/>
              </a:ext>
            </a:extLst>
          </p:cNvPr>
          <p:cNvSpPr/>
          <p:nvPr/>
        </p:nvSpPr>
        <p:spPr>
          <a:xfrm>
            <a:off x="5851143" y="360544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Lite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AXI 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9379BA-219D-486E-8357-56D113495108}"/>
              </a:ext>
            </a:extLst>
          </p:cNvPr>
          <p:cNvSpPr/>
          <p:nvPr/>
        </p:nvSpPr>
        <p:spPr>
          <a:xfrm>
            <a:off x="3107312" y="358801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MicroBlaze AXI 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83660-BE44-45DE-803B-749EE601A514}"/>
              </a:ext>
            </a:extLst>
          </p:cNvPr>
          <p:cNvSpPr/>
          <p:nvPr/>
        </p:nvSpPr>
        <p:spPr>
          <a:xfrm>
            <a:off x="4311568" y="3594706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3310A-8564-4724-BCB4-48D377EF28E4}"/>
              </a:ext>
            </a:extLst>
          </p:cNvPr>
          <p:cNvSpPr/>
          <p:nvPr/>
        </p:nvSpPr>
        <p:spPr>
          <a:xfrm>
            <a:off x="4311568" y="184601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Display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64CCB-2B6E-46EC-9A4F-4416EDA8F2DB}"/>
              </a:ext>
            </a:extLst>
          </p:cNvPr>
          <p:cNvSpPr/>
          <p:nvPr/>
        </p:nvSpPr>
        <p:spPr>
          <a:xfrm>
            <a:off x="1556400" y="4666145"/>
            <a:ext cx="1028700" cy="5946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10C9A-55A1-4009-B3D6-9706FEEC8401}"/>
              </a:ext>
            </a:extLst>
          </p:cNvPr>
          <p:cNvSpPr/>
          <p:nvPr/>
        </p:nvSpPr>
        <p:spPr>
          <a:xfrm>
            <a:off x="1545564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Kit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5D826-9594-45D5-936E-30260CA75C10}"/>
              </a:ext>
            </a:extLst>
          </p:cNvPr>
          <p:cNvSpPr/>
          <p:nvPr/>
        </p:nvSpPr>
        <p:spPr>
          <a:xfrm>
            <a:off x="3088085" y="4673530"/>
            <a:ext cx="1253759" cy="579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Frame Average Buffer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B5084-8766-4698-A12F-B4CA8AC89A91}"/>
              </a:ext>
            </a:extLst>
          </p:cNvPr>
          <p:cNvSpPr/>
          <p:nvPr/>
        </p:nvSpPr>
        <p:spPr>
          <a:xfrm>
            <a:off x="3183162" y="5437392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Buffer BRAM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D8558-6976-496E-8BE5-6F107ABCF579}"/>
              </a:ext>
            </a:extLst>
          </p:cNvPr>
          <p:cNvSpPr/>
          <p:nvPr/>
        </p:nvSpPr>
        <p:spPr>
          <a:xfrm>
            <a:off x="4618763" y="4680176"/>
            <a:ext cx="1591470" cy="565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Locator 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F3B2F-CE92-4965-854F-48F9DF46BAB8}"/>
              </a:ext>
            </a:extLst>
          </p:cNvPr>
          <p:cNvSpPr/>
          <p:nvPr/>
        </p:nvSpPr>
        <p:spPr>
          <a:xfrm>
            <a:off x="6365493" y="4689071"/>
            <a:ext cx="1253756" cy="5554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location data GPIO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3EBBFD-3DBA-438F-B095-F806FF57564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21662" y="425777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E7BE0-49AC-4FC6-8572-3388D69CF8D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825918" y="4264465"/>
            <a:ext cx="0" cy="152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9A9B6D-A0E4-4284-97CC-E0010D3A663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714964" y="5253411"/>
            <a:ext cx="1" cy="183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9A8889-7CC7-4005-93A9-B7B3C517A3ED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4341844" y="4962922"/>
            <a:ext cx="276919" cy="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58C10-1F6C-4F7E-BE17-7DBC26D92A5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059914" y="5260797"/>
            <a:ext cx="10836" cy="851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C45E3-4AF7-46C5-BC84-7AC68AD2DF63}"/>
              </a:ext>
            </a:extLst>
          </p:cNvPr>
          <p:cNvCxnSpPr>
            <a:cxnSpLocks/>
          </p:cNvCxnSpPr>
          <p:nvPr/>
        </p:nvCxnSpPr>
        <p:spPr>
          <a:xfrm flipV="1">
            <a:off x="6977131" y="4402082"/>
            <a:ext cx="0" cy="27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9A232D-F900-465B-9B25-DD7F3516F02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365493" y="427520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76F1A-18DC-4251-A766-40E135DE339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65493" y="3429249"/>
            <a:ext cx="0" cy="176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73B398-E920-4161-9B76-75316B32395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879843" y="3094370"/>
            <a:ext cx="1326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BE7220-647F-4FA4-A4F3-E58FB2B2A566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825918" y="2515771"/>
            <a:ext cx="0" cy="1078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1DDFF-FEBA-47D3-AD47-94F6F8DFA388}"/>
              </a:ext>
            </a:extLst>
          </p:cNvPr>
          <p:cNvGrpSpPr/>
          <p:nvPr/>
        </p:nvGrpSpPr>
        <p:grpSpPr>
          <a:xfrm>
            <a:off x="9411294" y="1906765"/>
            <a:ext cx="1569096" cy="1286016"/>
            <a:chOff x="1246908" y="631960"/>
            <a:chExt cx="9892147" cy="54467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E2FD2B-55DF-4EE9-A4B9-568C3525E2A1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B4227-D094-4C9A-8961-9034EFABC0E9}"/>
                </a:ext>
              </a:extLst>
            </p:cNvPr>
            <p:cNvSpPr txBox="1"/>
            <p:nvPr/>
          </p:nvSpPr>
          <p:spPr>
            <a:xfrm>
              <a:off x="1246908" y="631960"/>
              <a:ext cx="8171044" cy="57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Server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B8DCBF5-C60B-4174-AC4E-0277FBD6068D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9235156" y="2933700"/>
            <a:ext cx="957768" cy="13886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0BDC9-F1FE-4450-8478-97CE84405479}"/>
              </a:ext>
            </a:extLst>
          </p:cNvPr>
          <p:cNvGrpSpPr/>
          <p:nvPr/>
        </p:nvGrpSpPr>
        <p:grpSpPr>
          <a:xfrm>
            <a:off x="8212768" y="3523830"/>
            <a:ext cx="1022387" cy="1817789"/>
            <a:chOff x="5992836" y="1932120"/>
            <a:chExt cx="935034" cy="11189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73DC20-9C77-4335-B7F5-67785ED61DBA}"/>
                </a:ext>
              </a:extLst>
            </p:cNvPr>
            <p:cNvSpPr txBox="1"/>
            <p:nvPr/>
          </p:nvSpPr>
          <p:spPr>
            <a:xfrm>
              <a:off x="5992836" y="193212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Label: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234023-6466-4489-B249-DEA33279CDFE}"/>
                </a:ext>
              </a:extLst>
            </p:cNvPr>
            <p:cNvSpPr/>
            <p:nvPr/>
          </p:nvSpPr>
          <p:spPr>
            <a:xfrm>
              <a:off x="6049259" y="2688515"/>
              <a:ext cx="777067" cy="2535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Exists IP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CF584F-F23C-4E6E-9B9B-BC326B50C50E}"/>
                </a:ext>
              </a:extLst>
            </p:cNvPr>
            <p:cNvSpPr/>
            <p:nvPr/>
          </p:nvSpPr>
          <p:spPr>
            <a:xfrm>
              <a:off x="5992836" y="1932120"/>
              <a:ext cx="935034" cy="1118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7FC8DA-D89B-4ECC-B568-A8E433E085E2}"/>
              </a:ext>
            </a:extLst>
          </p:cNvPr>
          <p:cNvSpPr txBox="1"/>
          <p:nvPr/>
        </p:nvSpPr>
        <p:spPr>
          <a:xfrm>
            <a:off x="1040256" y="4112739"/>
            <a:ext cx="821384" cy="31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AXI4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831CF8-07F3-4C21-B1F0-15B21A7FB4C9}"/>
              </a:ext>
            </a:extLst>
          </p:cNvPr>
          <p:cNvSpPr/>
          <p:nvPr/>
        </p:nvSpPr>
        <p:spPr>
          <a:xfrm>
            <a:off x="5851143" y="5454276"/>
            <a:ext cx="1253756" cy="40241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Controller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A58746-5561-4F30-A383-341C952A0847}"/>
              </a:ext>
            </a:extLst>
          </p:cNvPr>
          <p:cNvSpPr/>
          <p:nvPr/>
        </p:nvSpPr>
        <p:spPr>
          <a:xfrm>
            <a:off x="5963671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Display 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A6FC88-8C29-43C2-A076-476CC617C31B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478021" y="5856694"/>
            <a:ext cx="0" cy="255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3AA057-9545-456A-9141-E2BDA6C92A1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585100" y="4963471"/>
            <a:ext cx="502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D48E0B6-CF1E-4249-B639-1FEA27060846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6210233" y="4962922"/>
            <a:ext cx="155260" cy="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A2013-8A28-4C93-A00A-03A71C459174}"/>
              </a:ext>
            </a:extLst>
          </p:cNvPr>
          <p:cNvSpPr/>
          <p:nvPr/>
        </p:nvSpPr>
        <p:spPr>
          <a:xfrm>
            <a:off x="8273113" y="4257776"/>
            <a:ext cx="849662" cy="41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Own IP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948AD4-8EBA-43F4-9B29-AB93D59929E3}"/>
              </a:ext>
            </a:extLst>
          </p:cNvPr>
          <p:cNvSpPr/>
          <p:nvPr/>
        </p:nvSpPr>
        <p:spPr>
          <a:xfrm>
            <a:off x="8273113" y="3769598"/>
            <a:ext cx="849662" cy="411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Modified IP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ABD8F5E-E89F-4272-A61D-FDF8AB10CB88}"/>
              </a:ext>
            </a:extLst>
          </p:cNvPr>
          <p:cNvSpPr/>
          <p:nvPr/>
        </p:nvSpPr>
        <p:spPr>
          <a:xfrm>
            <a:off x="4673786" y="5454276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BRAM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2A6377-D6BB-460E-A235-38A84484DF14}"/>
              </a:ext>
            </a:extLst>
          </p:cNvPr>
          <p:cNvCxnSpPr>
            <a:cxnSpLocks/>
            <a:stCxn id="52" idx="1"/>
            <a:endCxn id="151" idx="3"/>
          </p:cNvCxnSpPr>
          <p:nvPr/>
        </p:nvCxnSpPr>
        <p:spPr>
          <a:xfrm flipH="1" flipV="1">
            <a:off x="5737390" y="5651904"/>
            <a:ext cx="113753" cy="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8C0CD61-BE17-409C-A9AE-A9ECD36DAE7D}"/>
              </a:ext>
            </a:extLst>
          </p:cNvPr>
          <p:cNvCxnSpPr>
            <a:cxnSpLocks/>
            <a:endCxn id="151" idx="1"/>
          </p:cNvCxnSpPr>
          <p:nvPr/>
        </p:nvCxnSpPr>
        <p:spPr>
          <a:xfrm rot="16200000" flipH="1">
            <a:off x="4224814" y="5202932"/>
            <a:ext cx="694184" cy="2037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93DA2DD-751E-4302-B324-7BB29066F2F0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7734127" y="4409702"/>
            <a:ext cx="1803681" cy="984768"/>
          </a:xfrm>
          <a:prstGeom prst="bentConnector3">
            <a:avLst>
              <a:gd name="adj1" fmla="val 9985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D2D155E-92C8-4498-9713-6070E6EEE6C3}"/>
              </a:ext>
            </a:extLst>
          </p:cNvPr>
          <p:cNvSpPr/>
          <p:nvPr/>
        </p:nvSpPr>
        <p:spPr>
          <a:xfrm>
            <a:off x="9411294" y="3282706"/>
            <a:ext cx="1569096" cy="26936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2088356-CA96-4D15-9E85-180F31D4D38D}"/>
              </a:ext>
            </a:extLst>
          </p:cNvPr>
          <p:cNvSpPr/>
          <p:nvPr/>
        </p:nvSpPr>
        <p:spPr>
          <a:xfrm>
            <a:off x="9445070" y="333916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SDK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3C61B89-BAE6-4271-A982-A289E148978A}"/>
              </a:ext>
            </a:extLst>
          </p:cNvPr>
          <p:cNvSpPr/>
          <p:nvPr/>
        </p:nvSpPr>
        <p:spPr>
          <a:xfrm>
            <a:off x="9537807" y="5032520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Motion Path Reconstruction IP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665F521-B1D0-4220-9305-C17E3B56561F}"/>
              </a:ext>
            </a:extLst>
          </p:cNvPr>
          <p:cNvSpPr/>
          <p:nvPr/>
        </p:nvSpPr>
        <p:spPr>
          <a:xfrm>
            <a:off x="8175861" y="5699310"/>
            <a:ext cx="58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USB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E658D19-6309-46EF-8DD6-3AAA0FB2CEFC}"/>
              </a:ext>
            </a:extLst>
          </p:cNvPr>
          <p:cNvSpPr/>
          <p:nvPr/>
        </p:nvSpPr>
        <p:spPr>
          <a:xfrm>
            <a:off x="9537807" y="3929585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Air-writing Recognition IP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08BFF6A-7BCD-416B-8F7D-245898EFD419}"/>
              </a:ext>
            </a:extLst>
          </p:cNvPr>
          <p:cNvCxnSpPr>
            <a:cxnSpLocks/>
            <a:stCxn id="187" idx="0"/>
            <a:endCxn id="195" idx="2"/>
          </p:cNvCxnSpPr>
          <p:nvPr/>
        </p:nvCxnSpPr>
        <p:spPr>
          <a:xfrm flipV="1">
            <a:off x="10224610" y="4653485"/>
            <a:ext cx="0" cy="379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30C2CC4-8E54-4896-9C86-E623EA49C734}"/>
              </a:ext>
            </a:extLst>
          </p:cNvPr>
          <p:cNvSpPr/>
          <p:nvPr/>
        </p:nvSpPr>
        <p:spPr>
          <a:xfrm>
            <a:off x="1929208" y="3552252"/>
            <a:ext cx="639855" cy="3655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Switch GPIOs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F4BF028-32F2-45A3-A9F0-264778A249B9}"/>
              </a:ext>
            </a:extLst>
          </p:cNvPr>
          <p:cNvSpPr/>
          <p:nvPr/>
        </p:nvSpPr>
        <p:spPr>
          <a:xfrm>
            <a:off x="1926871" y="3992979"/>
            <a:ext cx="647385" cy="3641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LED GPIOs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0EBE8B9-9A01-48BD-B618-58E7DA7CB4E9}"/>
              </a:ext>
            </a:extLst>
          </p:cNvPr>
          <p:cNvSpPr/>
          <p:nvPr/>
        </p:nvSpPr>
        <p:spPr>
          <a:xfrm>
            <a:off x="1929209" y="3029814"/>
            <a:ext cx="645055" cy="4297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Button GPIOs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2C99A047-D13B-4164-8B08-53B83C7956D6}"/>
              </a:ext>
            </a:extLst>
          </p:cNvPr>
          <p:cNvCxnSpPr>
            <a:cxnSpLocks/>
            <a:endCxn id="203" idx="1"/>
          </p:cNvCxnSpPr>
          <p:nvPr/>
        </p:nvCxnSpPr>
        <p:spPr>
          <a:xfrm flipV="1">
            <a:off x="1567738" y="4175066"/>
            <a:ext cx="359133" cy="227016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C0514B3-C146-48EE-91D4-BD4697E02B57}"/>
              </a:ext>
            </a:extLst>
          </p:cNvPr>
          <p:cNvCxnSpPr>
            <a:cxnSpLocks/>
            <a:endCxn id="202" idx="1"/>
          </p:cNvCxnSpPr>
          <p:nvPr/>
        </p:nvCxnSpPr>
        <p:spPr>
          <a:xfrm rot="5400000" flipH="1" flipV="1">
            <a:off x="1518265" y="3784522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BD2E55D0-610A-4800-9143-25E6718306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8263" y="3312934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1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sz="3600"/>
              <a:t>Final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7</a:t>
            </a:fld>
            <a:endParaRPr lang="en-US" sz="200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C41FD-229C-4736-B002-D8D6D716842B}"/>
              </a:ext>
            </a:extLst>
          </p:cNvPr>
          <p:cNvCxnSpPr>
            <a:cxnSpLocks/>
          </p:cNvCxnSpPr>
          <p:nvPr/>
        </p:nvCxnSpPr>
        <p:spPr>
          <a:xfrm>
            <a:off x="1485900" y="4419834"/>
            <a:ext cx="6492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7B147-9EA0-4259-AD1A-884D687D87A3}"/>
              </a:ext>
            </a:extLst>
          </p:cNvPr>
          <p:cNvGrpSpPr/>
          <p:nvPr/>
        </p:nvGrpSpPr>
        <p:grpSpPr>
          <a:xfrm>
            <a:off x="1048575" y="2613504"/>
            <a:ext cx="6982906" cy="3390249"/>
            <a:chOff x="1246909" y="820882"/>
            <a:chExt cx="9892146" cy="5257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371BB-0B21-424F-A0B6-2A2E5AC98826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09F67D-78D1-4895-9B95-FC4744C961B9}"/>
                </a:ext>
              </a:extLst>
            </p:cNvPr>
            <p:cNvSpPr txBox="1"/>
            <p:nvPr/>
          </p:nvSpPr>
          <p:spPr>
            <a:xfrm>
              <a:off x="1246909" y="820882"/>
              <a:ext cx="131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FPGA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8BE69-8645-4FEC-A89C-512FB5C851F6}"/>
              </a:ext>
            </a:extLst>
          </p:cNvPr>
          <p:cNvSpPr/>
          <p:nvPr/>
        </p:nvSpPr>
        <p:spPr>
          <a:xfrm>
            <a:off x="9506121" y="2209800"/>
            <a:ext cx="1373605" cy="723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Python Server Code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(Display, search and etc.)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A6512-BDA5-4472-A5DC-2F6BA9A348DB}"/>
              </a:ext>
            </a:extLst>
          </p:cNvPr>
          <p:cNvSpPr/>
          <p:nvPr/>
        </p:nvSpPr>
        <p:spPr>
          <a:xfrm>
            <a:off x="8206456" y="273768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F5D2F-EA81-4CE4-82EB-F52D1AB48725}"/>
              </a:ext>
            </a:extLst>
          </p:cNvPr>
          <p:cNvSpPr/>
          <p:nvPr/>
        </p:nvSpPr>
        <p:spPr>
          <a:xfrm>
            <a:off x="5851143" y="275949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MII-to-RMII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3A21E-A6A2-4240-A3A4-03CB03080D63}"/>
              </a:ext>
            </a:extLst>
          </p:cNvPr>
          <p:cNvSpPr/>
          <p:nvPr/>
        </p:nvSpPr>
        <p:spPr>
          <a:xfrm>
            <a:off x="5851143" y="360544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Lite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AXI 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9379BA-219D-486E-8357-56D113495108}"/>
              </a:ext>
            </a:extLst>
          </p:cNvPr>
          <p:cNvSpPr/>
          <p:nvPr/>
        </p:nvSpPr>
        <p:spPr>
          <a:xfrm>
            <a:off x="3107312" y="358801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MicroBlaze AXI 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83660-BE44-45DE-803B-749EE601A514}"/>
              </a:ext>
            </a:extLst>
          </p:cNvPr>
          <p:cNvSpPr/>
          <p:nvPr/>
        </p:nvSpPr>
        <p:spPr>
          <a:xfrm>
            <a:off x="4311568" y="3594706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3310A-8564-4724-BCB4-48D377EF28E4}"/>
              </a:ext>
            </a:extLst>
          </p:cNvPr>
          <p:cNvSpPr/>
          <p:nvPr/>
        </p:nvSpPr>
        <p:spPr>
          <a:xfrm>
            <a:off x="4311568" y="184601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Display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64CCB-2B6E-46EC-9A4F-4416EDA8F2DB}"/>
              </a:ext>
            </a:extLst>
          </p:cNvPr>
          <p:cNvSpPr/>
          <p:nvPr/>
        </p:nvSpPr>
        <p:spPr>
          <a:xfrm>
            <a:off x="1556400" y="4666145"/>
            <a:ext cx="1028700" cy="5946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10C9A-55A1-4009-B3D6-9706FEEC8401}"/>
              </a:ext>
            </a:extLst>
          </p:cNvPr>
          <p:cNvSpPr/>
          <p:nvPr/>
        </p:nvSpPr>
        <p:spPr>
          <a:xfrm>
            <a:off x="1545564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Kit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5D826-9594-45D5-936E-30260CA75C10}"/>
              </a:ext>
            </a:extLst>
          </p:cNvPr>
          <p:cNvSpPr/>
          <p:nvPr/>
        </p:nvSpPr>
        <p:spPr>
          <a:xfrm>
            <a:off x="3088085" y="4673530"/>
            <a:ext cx="1253759" cy="579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Frame Average Buffer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B5084-8766-4698-A12F-B4CA8AC89A91}"/>
              </a:ext>
            </a:extLst>
          </p:cNvPr>
          <p:cNvSpPr/>
          <p:nvPr/>
        </p:nvSpPr>
        <p:spPr>
          <a:xfrm>
            <a:off x="3183162" y="5437392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Buffer BRAM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D8558-6976-496E-8BE5-6F107ABCF579}"/>
              </a:ext>
            </a:extLst>
          </p:cNvPr>
          <p:cNvSpPr/>
          <p:nvPr/>
        </p:nvSpPr>
        <p:spPr>
          <a:xfrm>
            <a:off x="4618763" y="4680176"/>
            <a:ext cx="1591470" cy="565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Locator 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F3B2F-CE92-4965-854F-48F9DF46BAB8}"/>
              </a:ext>
            </a:extLst>
          </p:cNvPr>
          <p:cNvSpPr/>
          <p:nvPr/>
        </p:nvSpPr>
        <p:spPr>
          <a:xfrm>
            <a:off x="6365493" y="4689071"/>
            <a:ext cx="1253756" cy="5554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location data GPIO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3EBBFD-3DBA-438F-B095-F806FF57564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21662" y="425777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E7BE0-49AC-4FC6-8572-3388D69CF8D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825918" y="4264465"/>
            <a:ext cx="0" cy="152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9A9B6D-A0E4-4284-97CC-E0010D3A663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714964" y="5253411"/>
            <a:ext cx="1" cy="183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9A8889-7CC7-4005-93A9-B7B3C517A3ED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4341844" y="4962922"/>
            <a:ext cx="276919" cy="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58C10-1F6C-4F7E-BE17-7DBC26D92A5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059914" y="5260797"/>
            <a:ext cx="10836" cy="851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C45E3-4AF7-46C5-BC84-7AC68AD2DF63}"/>
              </a:ext>
            </a:extLst>
          </p:cNvPr>
          <p:cNvCxnSpPr>
            <a:cxnSpLocks/>
          </p:cNvCxnSpPr>
          <p:nvPr/>
        </p:nvCxnSpPr>
        <p:spPr>
          <a:xfrm flipV="1">
            <a:off x="6977131" y="4402082"/>
            <a:ext cx="0" cy="27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9A232D-F900-465B-9B25-DD7F3516F02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365493" y="427520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76F1A-18DC-4251-A766-40E135DE339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65493" y="3429249"/>
            <a:ext cx="0" cy="176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73B398-E920-4161-9B76-75316B32395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879843" y="3094370"/>
            <a:ext cx="1326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BE7220-647F-4FA4-A4F3-E58FB2B2A566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825918" y="2515771"/>
            <a:ext cx="0" cy="1078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1DDFF-FEBA-47D3-AD47-94F6F8DFA388}"/>
              </a:ext>
            </a:extLst>
          </p:cNvPr>
          <p:cNvGrpSpPr/>
          <p:nvPr/>
        </p:nvGrpSpPr>
        <p:grpSpPr>
          <a:xfrm>
            <a:off x="9411294" y="1906765"/>
            <a:ext cx="1569096" cy="1286016"/>
            <a:chOff x="1246908" y="631960"/>
            <a:chExt cx="9892147" cy="54467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E2FD2B-55DF-4EE9-A4B9-568C3525E2A1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B4227-D094-4C9A-8961-9034EFABC0E9}"/>
                </a:ext>
              </a:extLst>
            </p:cNvPr>
            <p:cNvSpPr txBox="1"/>
            <p:nvPr/>
          </p:nvSpPr>
          <p:spPr>
            <a:xfrm>
              <a:off x="1246908" y="631960"/>
              <a:ext cx="8171044" cy="57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Server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B8DCBF5-C60B-4174-AC4E-0277FBD6068D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9235156" y="2933700"/>
            <a:ext cx="957768" cy="13886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0BDC9-F1FE-4450-8478-97CE84405479}"/>
              </a:ext>
            </a:extLst>
          </p:cNvPr>
          <p:cNvGrpSpPr/>
          <p:nvPr/>
        </p:nvGrpSpPr>
        <p:grpSpPr>
          <a:xfrm>
            <a:off x="8212768" y="3523830"/>
            <a:ext cx="1022387" cy="1817789"/>
            <a:chOff x="5992836" y="1932120"/>
            <a:chExt cx="935034" cy="11189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73DC20-9C77-4335-B7F5-67785ED61DBA}"/>
                </a:ext>
              </a:extLst>
            </p:cNvPr>
            <p:cNvSpPr txBox="1"/>
            <p:nvPr/>
          </p:nvSpPr>
          <p:spPr>
            <a:xfrm>
              <a:off x="5992836" y="193212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Label: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234023-6466-4489-B249-DEA33279CDFE}"/>
                </a:ext>
              </a:extLst>
            </p:cNvPr>
            <p:cNvSpPr/>
            <p:nvPr/>
          </p:nvSpPr>
          <p:spPr>
            <a:xfrm>
              <a:off x="6049259" y="2688515"/>
              <a:ext cx="777067" cy="2535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Exists IP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CF584F-F23C-4E6E-9B9B-BC326B50C50E}"/>
                </a:ext>
              </a:extLst>
            </p:cNvPr>
            <p:cNvSpPr/>
            <p:nvPr/>
          </p:nvSpPr>
          <p:spPr>
            <a:xfrm>
              <a:off x="5992836" y="1932120"/>
              <a:ext cx="935034" cy="1118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7FC8DA-D89B-4ECC-B568-A8E433E085E2}"/>
              </a:ext>
            </a:extLst>
          </p:cNvPr>
          <p:cNvSpPr txBox="1"/>
          <p:nvPr/>
        </p:nvSpPr>
        <p:spPr>
          <a:xfrm>
            <a:off x="1040256" y="4112739"/>
            <a:ext cx="821384" cy="31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AXI4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831CF8-07F3-4C21-B1F0-15B21A7FB4C9}"/>
              </a:ext>
            </a:extLst>
          </p:cNvPr>
          <p:cNvSpPr/>
          <p:nvPr/>
        </p:nvSpPr>
        <p:spPr>
          <a:xfrm>
            <a:off x="5851143" y="5454276"/>
            <a:ext cx="1253756" cy="40241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Controller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A58746-5561-4F30-A383-341C952A0847}"/>
              </a:ext>
            </a:extLst>
          </p:cNvPr>
          <p:cNvSpPr/>
          <p:nvPr/>
        </p:nvSpPr>
        <p:spPr>
          <a:xfrm>
            <a:off x="5963671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Display 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A6FC88-8C29-43C2-A076-476CC617C31B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478021" y="5856694"/>
            <a:ext cx="0" cy="255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3AA057-9545-456A-9141-E2BDA6C92A1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585100" y="4963471"/>
            <a:ext cx="502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D48E0B6-CF1E-4249-B639-1FEA27060846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6210233" y="4962922"/>
            <a:ext cx="155260" cy="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A2013-8A28-4C93-A00A-03A71C459174}"/>
              </a:ext>
            </a:extLst>
          </p:cNvPr>
          <p:cNvSpPr/>
          <p:nvPr/>
        </p:nvSpPr>
        <p:spPr>
          <a:xfrm>
            <a:off x="8273113" y="4257776"/>
            <a:ext cx="849662" cy="41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Own IP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948AD4-8EBA-43F4-9B29-AB93D59929E3}"/>
              </a:ext>
            </a:extLst>
          </p:cNvPr>
          <p:cNvSpPr/>
          <p:nvPr/>
        </p:nvSpPr>
        <p:spPr>
          <a:xfrm>
            <a:off x="8273113" y="3769598"/>
            <a:ext cx="849662" cy="411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Modified IP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ABD8F5E-E89F-4272-A61D-FDF8AB10CB88}"/>
              </a:ext>
            </a:extLst>
          </p:cNvPr>
          <p:cNvSpPr/>
          <p:nvPr/>
        </p:nvSpPr>
        <p:spPr>
          <a:xfrm>
            <a:off x="4673786" y="5454276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BRAM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2A6377-D6BB-460E-A235-38A84484DF14}"/>
              </a:ext>
            </a:extLst>
          </p:cNvPr>
          <p:cNvCxnSpPr>
            <a:cxnSpLocks/>
            <a:stCxn id="52" idx="1"/>
            <a:endCxn id="151" idx="3"/>
          </p:cNvCxnSpPr>
          <p:nvPr/>
        </p:nvCxnSpPr>
        <p:spPr>
          <a:xfrm flipH="1" flipV="1">
            <a:off x="5737390" y="5651904"/>
            <a:ext cx="113753" cy="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8C0CD61-BE17-409C-A9AE-A9ECD36DAE7D}"/>
              </a:ext>
            </a:extLst>
          </p:cNvPr>
          <p:cNvCxnSpPr>
            <a:cxnSpLocks/>
            <a:endCxn id="151" idx="1"/>
          </p:cNvCxnSpPr>
          <p:nvPr/>
        </p:nvCxnSpPr>
        <p:spPr>
          <a:xfrm rot="16200000" flipH="1">
            <a:off x="4224814" y="5202932"/>
            <a:ext cx="694184" cy="2037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93DA2DD-751E-4302-B324-7BB29066F2F0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7734127" y="4409702"/>
            <a:ext cx="1803681" cy="984768"/>
          </a:xfrm>
          <a:prstGeom prst="bentConnector3">
            <a:avLst>
              <a:gd name="adj1" fmla="val 9985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D2D155E-92C8-4498-9713-6070E6EEE6C3}"/>
              </a:ext>
            </a:extLst>
          </p:cNvPr>
          <p:cNvSpPr/>
          <p:nvPr/>
        </p:nvSpPr>
        <p:spPr>
          <a:xfrm>
            <a:off x="9411294" y="3282706"/>
            <a:ext cx="1569096" cy="26936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2088356-CA96-4D15-9E85-180F31D4D38D}"/>
              </a:ext>
            </a:extLst>
          </p:cNvPr>
          <p:cNvSpPr/>
          <p:nvPr/>
        </p:nvSpPr>
        <p:spPr>
          <a:xfrm>
            <a:off x="9445070" y="333916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SDK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3C61B89-BAE6-4271-A982-A289E148978A}"/>
              </a:ext>
            </a:extLst>
          </p:cNvPr>
          <p:cNvSpPr/>
          <p:nvPr/>
        </p:nvSpPr>
        <p:spPr>
          <a:xfrm>
            <a:off x="9537807" y="5032520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Motion Path Reconstruction IP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665F521-B1D0-4220-9305-C17E3B56561F}"/>
              </a:ext>
            </a:extLst>
          </p:cNvPr>
          <p:cNvSpPr/>
          <p:nvPr/>
        </p:nvSpPr>
        <p:spPr>
          <a:xfrm>
            <a:off x="8175861" y="5699310"/>
            <a:ext cx="58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USB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E658D19-6309-46EF-8DD6-3AAA0FB2CEFC}"/>
              </a:ext>
            </a:extLst>
          </p:cNvPr>
          <p:cNvSpPr/>
          <p:nvPr/>
        </p:nvSpPr>
        <p:spPr>
          <a:xfrm>
            <a:off x="9537807" y="3929585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Air-writing Recognition IP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08BFF6A-7BCD-416B-8F7D-245898EFD419}"/>
              </a:ext>
            </a:extLst>
          </p:cNvPr>
          <p:cNvCxnSpPr>
            <a:cxnSpLocks/>
            <a:stCxn id="187" idx="0"/>
            <a:endCxn id="195" idx="2"/>
          </p:cNvCxnSpPr>
          <p:nvPr/>
        </p:nvCxnSpPr>
        <p:spPr>
          <a:xfrm flipV="1">
            <a:off x="10224610" y="4653485"/>
            <a:ext cx="0" cy="379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30C2CC4-8E54-4896-9C86-E623EA49C734}"/>
              </a:ext>
            </a:extLst>
          </p:cNvPr>
          <p:cNvSpPr/>
          <p:nvPr/>
        </p:nvSpPr>
        <p:spPr>
          <a:xfrm>
            <a:off x="1929208" y="3552252"/>
            <a:ext cx="639855" cy="365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Switch GPIOs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F4BF028-32F2-45A3-A9F0-264778A249B9}"/>
              </a:ext>
            </a:extLst>
          </p:cNvPr>
          <p:cNvSpPr/>
          <p:nvPr/>
        </p:nvSpPr>
        <p:spPr>
          <a:xfrm>
            <a:off x="1926871" y="3992979"/>
            <a:ext cx="647385" cy="364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LED GPIOs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0EBE8B9-9A01-48BD-B618-58E7DA7CB4E9}"/>
              </a:ext>
            </a:extLst>
          </p:cNvPr>
          <p:cNvSpPr/>
          <p:nvPr/>
        </p:nvSpPr>
        <p:spPr>
          <a:xfrm>
            <a:off x="1929209" y="3029814"/>
            <a:ext cx="645055" cy="429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Button GPIOs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2C99A047-D13B-4164-8B08-53B83C7956D6}"/>
              </a:ext>
            </a:extLst>
          </p:cNvPr>
          <p:cNvCxnSpPr>
            <a:cxnSpLocks/>
            <a:endCxn id="203" idx="1"/>
          </p:cNvCxnSpPr>
          <p:nvPr/>
        </p:nvCxnSpPr>
        <p:spPr>
          <a:xfrm flipV="1">
            <a:off x="1567738" y="4175066"/>
            <a:ext cx="359133" cy="227016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C0514B3-C146-48EE-91D4-BD4697E02B57}"/>
              </a:ext>
            </a:extLst>
          </p:cNvPr>
          <p:cNvCxnSpPr>
            <a:cxnSpLocks/>
            <a:endCxn id="202" idx="1"/>
          </p:cNvCxnSpPr>
          <p:nvPr/>
        </p:nvCxnSpPr>
        <p:spPr>
          <a:xfrm rot="5400000" flipH="1" flipV="1">
            <a:off x="1518265" y="3784522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BD2E55D0-610A-4800-9143-25E6718306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8263" y="3312934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A973166-6001-496B-8F0C-4FCEAFC5DE20}"/>
              </a:ext>
            </a:extLst>
          </p:cNvPr>
          <p:cNvSpPr/>
          <p:nvPr/>
        </p:nvSpPr>
        <p:spPr>
          <a:xfrm>
            <a:off x="1736114" y="2845764"/>
            <a:ext cx="1035875" cy="1712080"/>
          </a:xfrm>
          <a:prstGeom prst="rect">
            <a:avLst/>
          </a:prstGeom>
          <a:noFill/>
          <a:ln w="28575">
            <a:solidFill>
              <a:srgbClr val="E455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DE01C-F9C0-49AC-B062-B28C41CE1054}"/>
              </a:ext>
            </a:extLst>
          </p:cNvPr>
          <p:cNvSpPr txBox="1"/>
          <p:nvPr/>
        </p:nvSpPr>
        <p:spPr>
          <a:xfrm>
            <a:off x="2764005" y="2503994"/>
            <a:ext cx="1997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>
                <a:solidFill>
                  <a:srgbClr val="E45506"/>
                </a:solidFill>
              </a:rPr>
              <a:t>NEW</a:t>
            </a:r>
          </a:p>
          <a:p>
            <a:r>
              <a:rPr lang="en-CA" sz="2000">
                <a:solidFill>
                  <a:srgbClr val="E45506"/>
                </a:solidFill>
              </a:rPr>
              <a:t>- Indication</a:t>
            </a:r>
          </a:p>
          <a:p>
            <a:r>
              <a:rPr lang="en-CA" sz="2000">
                <a:solidFill>
                  <a:srgbClr val="E45506"/>
                </a:solidFill>
              </a:rPr>
              <a:t>- General control</a:t>
            </a:r>
          </a:p>
        </p:txBody>
      </p:sp>
    </p:spTree>
    <p:extLst>
      <p:ext uri="{BB962C8B-B14F-4D97-AF65-F5344CB8AC3E}">
        <p14:creationId xmlns:p14="http://schemas.microsoft.com/office/powerpoint/2010/main" val="328342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sz="3600"/>
              <a:t>Final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8</a:t>
            </a:fld>
            <a:endParaRPr lang="en-US" sz="200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C41FD-229C-4736-B002-D8D6D716842B}"/>
              </a:ext>
            </a:extLst>
          </p:cNvPr>
          <p:cNvCxnSpPr>
            <a:cxnSpLocks/>
          </p:cNvCxnSpPr>
          <p:nvPr/>
        </p:nvCxnSpPr>
        <p:spPr>
          <a:xfrm>
            <a:off x="1485900" y="4419834"/>
            <a:ext cx="6492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7B147-9EA0-4259-AD1A-884D687D87A3}"/>
              </a:ext>
            </a:extLst>
          </p:cNvPr>
          <p:cNvGrpSpPr/>
          <p:nvPr/>
        </p:nvGrpSpPr>
        <p:grpSpPr>
          <a:xfrm>
            <a:off x="1048575" y="2613504"/>
            <a:ext cx="6982906" cy="3390249"/>
            <a:chOff x="1246909" y="820882"/>
            <a:chExt cx="9892146" cy="5257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371BB-0B21-424F-A0B6-2A2E5AC98826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09F67D-78D1-4895-9B95-FC4744C961B9}"/>
                </a:ext>
              </a:extLst>
            </p:cNvPr>
            <p:cNvSpPr txBox="1"/>
            <p:nvPr/>
          </p:nvSpPr>
          <p:spPr>
            <a:xfrm>
              <a:off x="1246909" y="820882"/>
              <a:ext cx="131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FPGA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8BE69-8645-4FEC-A89C-512FB5C851F6}"/>
              </a:ext>
            </a:extLst>
          </p:cNvPr>
          <p:cNvSpPr/>
          <p:nvPr/>
        </p:nvSpPr>
        <p:spPr>
          <a:xfrm>
            <a:off x="9506121" y="2209800"/>
            <a:ext cx="1373605" cy="723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Python Server Code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(Display, search and etc.)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A6512-BDA5-4472-A5DC-2F6BA9A348DB}"/>
              </a:ext>
            </a:extLst>
          </p:cNvPr>
          <p:cNvSpPr/>
          <p:nvPr/>
        </p:nvSpPr>
        <p:spPr>
          <a:xfrm>
            <a:off x="8206456" y="273768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F5D2F-EA81-4CE4-82EB-F52D1AB48725}"/>
              </a:ext>
            </a:extLst>
          </p:cNvPr>
          <p:cNvSpPr/>
          <p:nvPr/>
        </p:nvSpPr>
        <p:spPr>
          <a:xfrm>
            <a:off x="5851143" y="275949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MII-to-RMII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3A21E-A6A2-4240-A3A4-03CB03080D63}"/>
              </a:ext>
            </a:extLst>
          </p:cNvPr>
          <p:cNvSpPr/>
          <p:nvPr/>
        </p:nvSpPr>
        <p:spPr>
          <a:xfrm>
            <a:off x="5851143" y="360544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Lite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AXI 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9379BA-219D-486E-8357-56D113495108}"/>
              </a:ext>
            </a:extLst>
          </p:cNvPr>
          <p:cNvSpPr/>
          <p:nvPr/>
        </p:nvSpPr>
        <p:spPr>
          <a:xfrm>
            <a:off x="3107312" y="358801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MicroBlaze AXI 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83660-BE44-45DE-803B-749EE601A514}"/>
              </a:ext>
            </a:extLst>
          </p:cNvPr>
          <p:cNvSpPr/>
          <p:nvPr/>
        </p:nvSpPr>
        <p:spPr>
          <a:xfrm>
            <a:off x="4311568" y="3594706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3310A-8564-4724-BCB4-48D377EF28E4}"/>
              </a:ext>
            </a:extLst>
          </p:cNvPr>
          <p:cNvSpPr/>
          <p:nvPr/>
        </p:nvSpPr>
        <p:spPr>
          <a:xfrm>
            <a:off x="4311568" y="184601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Display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64CCB-2B6E-46EC-9A4F-4416EDA8F2DB}"/>
              </a:ext>
            </a:extLst>
          </p:cNvPr>
          <p:cNvSpPr/>
          <p:nvPr/>
        </p:nvSpPr>
        <p:spPr>
          <a:xfrm>
            <a:off x="1556400" y="4666145"/>
            <a:ext cx="1028700" cy="5946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10C9A-55A1-4009-B3D6-9706FEEC8401}"/>
              </a:ext>
            </a:extLst>
          </p:cNvPr>
          <p:cNvSpPr/>
          <p:nvPr/>
        </p:nvSpPr>
        <p:spPr>
          <a:xfrm>
            <a:off x="1545564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Kit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5D826-9594-45D5-936E-30260CA75C10}"/>
              </a:ext>
            </a:extLst>
          </p:cNvPr>
          <p:cNvSpPr/>
          <p:nvPr/>
        </p:nvSpPr>
        <p:spPr>
          <a:xfrm>
            <a:off x="3088085" y="4673530"/>
            <a:ext cx="1253759" cy="579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Frame Average Buffer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B5084-8766-4698-A12F-B4CA8AC89A91}"/>
              </a:ext>
            </a:extLst>
          </p:cNvPr>
          <p:cNvSpPr/>
          <p:nvPr/>
        </p:nvSpPr>
        <p:spPr>
          <a:xfrm>
            <a:off x="3183162" y="5437392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Buffer BRAM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D8558-6976-496E-8BE5-6F107ABCF579}"/>
              </a:ext>
            </a:extLst>
          </p:cNvPr>
          <p:cNvSpPr/>
          <p:nvPr/>
        </p:nvSpPr>
        <p:spPr>
          <a:xfrm>
            <a:off x="4618763" y="4680176"/>
            <a:ext cx="1591470" cy="565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Locator 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F3B2F-CE92-4965-854F-48F9DF46BAB8}"/>
              </a:ext>
            </a:extLst>
          </p:cNvPr>
          <p:cNvSpPr/>
          <p:nvPr/>
        </p:nvSpPr>
        <p:spPr>
          <a:xfrm>
            <a:off x="6365493" y="4689071"/>
            <a:ext cx="1253756" cy="5554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location data GPIO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3EBBFD-3DBA-438F-B095-F806FF57564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21662" y="425777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E7BE0-49AC-4FC6-8572-3388D69CF8D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825918" y="4264465"/>
            <a:ext cx="0" cy="152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9A9B6D-A0E4-4284-97CC-E0010D3A663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714964" y="5253411"/>
            <a:ext cx="1" cy="183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9A8889-7CC7-4005-93A9-B7B3C517A3ED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4341844" y="4962922"/>
            <a:ext cx="276919" cy="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58C10-1F6C-4F7E-BE17-7DBC26D92A5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059914" y="5260797"/>
            <a:ext cx="10836" cy="851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C45E3-4AF7-46C5-BC84-7AC68AD2DF63}"/>
              </a:ext>
            </a:extLst>
          </p:cNvPr>
          <p:cNvCxnSpPr>
            <a:cxnSpLocks/>
          </p:cNvCxnSpPr>
          <p:nvPr/>
        </p:nvCxnSpPr>
        <p:spPr>
          <a:xfrm flipV="1">
            <a:off x="6977131" y="4402082"/>
            <a:ext cx="0" cy="27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9A232D-F900-465B-9B25-DD7F3516F02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365493" y="427520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76F1A-18DC-4251-A766-40E135DE339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65493" y="3429249"/>
            <a:ext cx="0" cy="176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73B398-E920-4161-9B76-75316B32395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879843" y="3094370"/>
            <a:ext cx="1326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BE7220-647F-4FA4-A4F3-E58FB2B2A566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825918" y="2515771"/>
            <a:ext cx="0" cy="1078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1DDFF-FEBA-47D3-AD47-94F6F8DFA388}"/>
              </a:ext>
            </a:extLst>
          </p:cNvPr>
          <p:cNvGrpSpPr/>
          <p:nvPr/>
        </p:nvGrpSpPr>
        <p:grpSpPr>
          <a:xfrm>
            <a:off x="9411294" y="1906765"/>
            <a:ext cx="1569096" cy="1286016"/>
            <a:chOff x="1246908" y="631960"/>
            <a:chExt cx="9892147" cy="54467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E2FD2B-55DF-4EE9-A4B9-568C3525E2A1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B4227-D094-4C9A-8961-9034EFABC0E9}"/>
                </a:ext>
              </a:extLst>
            </p:cNvPr>
            <p:cNvSpPr txBox="1"/>
            <p:nvPr/>
          </p:nvSpPr>
          <p:spPr>
            <a:xfrm>
              <a:off x="1246908" y="631960"/>
              <a:ext cx="8171044" cy="57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Server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B8DCBF5-C60B-4174-AC4E-0277FBD6068D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9235156" y="2933700"/>
            <a:ext cx="957768" cy="13886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0BDC9-F1FE-4450-8478-97CE84405479}"/>
              </a:ext>
            </a:extLst>
          </p:cNvPr>
          <p:cNvGrpSpPr/>
          <p:nvPr/>
        </p:nvGrpSpPr>
        <p:grpSpPr>
          <a:xfrm>
            <a:off x="8212768" y="3523830"/>
            <a:ext cx="1022387" cy="1817789"/>
            <a:chOff x="5992836" y="1932120"/>
            <a:chExt cx="935034" cy="11189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73DC20-9C77-4335-B7F5-67785ED61DBA}"/>
                </a:ext>
              </a:extLst>
            </p:cNvPr>
            <p:cNvSpPr txBox="1"/>
            <p:nvPr/>
          </p:nvSpPr>
          <p:spPr>
            <a:xfrm>
              <a:off x="5992836" y="193212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Label: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234023-6466-4489-B249-DEA33279CDFE}"/>
                </a:ext>
              </a:extLst>
            </p:cNvPr>
            <p:cNvSpPr/>
            <p:nvPr/>
          </p:nvSpPr>
          <p:spPr>
            <a:xfrm>
              <a:off x="6049259" y="2688515"/>
              <a:ext cx="777067" cy="2535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Exists IP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CF584F-F23C-4E6E-9B9B-BC326B50C50E}"/>
                </a:ext>
              </a:extLst>
            </p:cNvPr>
            <p:cNvSpPr/>
            <p:nvPr/>
          </p:nvSpPr>
          <p:spPr>
            <a:xfrm>
              <a:off x="5992836" y="1932120"/>
              <a:ext cx="935034" cy="1118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7FC8DA-D89B-4ECC-B568-A8E433E085E2}"/>
              </a:ext>
            </a:extLst>
          </p:cNvPr>
          <p:cNvSpPr txBox="1"/>
          <p:nvPr/>
        </p:nvSpPr>
        <p:spPr>
          <a:xfrm>
            <a:off x="1040256" y="4112739"/>
            <a:ext cx="821384" cy="31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AXI4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831CF8-07F3-4C21-B1F0-15B21A7FB4C9}"/>
              </a:ext>
            </a:extLst>
          </p:cNvPr>
          <p:cNvSpPr/>
          <p:nvPr/>
        </p:nvSpPr>
        <p:spPr>
          <a:xfrm>
            <a:off x="5851143" y="5454276"/>
            <a:ext cx="1253756" cy="40241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Controller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A58746-5561-4F30-A383-341C952A0847}"/>
              </a:ext>
            </a:extLst>
          </p:cNvPr>
          <p:cNvSpPr/>
          <p:nvPr/>
        </p:nvSpPr>
        <p:spPr>
          <a:xfrm>
            <a:off x="5963671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Display 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A6FC88-8C29-43C2-A076-476CC617C31B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478021" y="5856694"/>
            <a:ext cx="0" cy="255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3AA057-9545-456A-9141-E2BDA6C92A1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585100" y="4963471"/>
            <a:ext cx="502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D48E0B6-CF1E-4249-B639-1FEA27060846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6210233" y="4962922"/>
            <a:ext cx="155260" cy="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A2013-8A28-4C93-A00A-03A71C459174}"/>
              </a:ext>
            </a:extLst>
          </p:cNvPr>
          <p:cNvSpPr/>
          <p:nvPr/>
        </p:nvSpPr>
        <p:spPr>
          <a:xfrm>
            <a:off x="8273113" y="4257776"/>
            <a:ext cx="849662" cy="41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Own IP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948AD4-8EBA-43F4-9B29-AB93D59929E3}"/>
              </a:ext>
            </a:extLst>
          </p:cNvPr>
          <p:cNvSpPr/>
          <p:nvPr/>
        </p:nvSpPr>
        <p:spPr>
          <a:xfrm>
            <a:off x="8273113" y="3769598"/>
            <a:ext cx="849662" cy="411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Modified IP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ABD8F5E-E89F-4272-A61D-FDF8AB10CB88}"/>
              </a:ext>
            </a:extLst>
          </p:cNvPr>
          <p:cNvSpPr/>
          <p:nvPr/>
        </p:nvSpPr>
        <p:spPr>
          <a:xfrm>
            <a:off x="4673786" y="5454276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BRAM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2A6377-D6BB-460E-A235-38A84484DF14}"/>
              </a:ext>
            </a:extLst>
          </p:cNvPr>
          <p:cNvCxnSpPr>
            <a:cxnSpLocks/>
            <a:stCxn id="52" idx="1"/>
            <a:endCxn id="151" idx="3"/>
          </p:cNvCxnSpPr>
          <p:nvPr/>
        </p:nvCxnSpPr>
        <p:spPr>
          <a:xfrm flipH="1" flipV="1">
            <a:off x="5737390" y="5651904"/>
            <a:ext cx="113753" cy="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8C0CD61-BE17-409C-A9AE-A9ECD36DAE7D}"/>
              </a:ext>
            </a:extLst>
          </p:cNvPr>
          <p:cNvCxnSpPr>
            <a:cxnSpLocks/>
            <a:endCxn id="151" idx="1"/>
          </p:cNvCxnSpPr>
          <p:nvPr/>
        </p:nvCxnSpPr>
        <p:spPr>
          <a:xfrm rot="16200000" flipH="1">
            <a:off x="4224814" y="5202932"/>
            <a:ext cx="694184" cy="2037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93DA2DD-751E-4302-B324-7BB29066F2F0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7734127" y="4409702"/>
            <a:ext cx="1803681" cy="984768"/>
          </a:xfrm>
          <a:prstGeom prst="bentConnector3">
            <a:avLst>
              <a:gd name="adj1" fmla="val 9985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D2D155E-92C8-4498-9713-6070E6EEE6C3}"/>
              </a:ext>
            </a:extLst>
          </p:cNvPr>
          <p:cNvSpPr/>
          <p:nvPr/>
        </p:nvSpPr>
        <p:spPr>
          <a:xfrm>
            <a:off x="9411294" y="3282706"/>
            <a:ext cx="1569096" cy="26936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2088356-CA96-4D15-9E85-180F31D4D38D}"/>
              </a:ext>
            </a:extLst>
          </p:cNvPr>
          <p:cNvSpPr/>
          <p:nvPr/>
        </p:nvSpPr>
        <p:spPr>
          <a:xfrm>
            <a:off x="9445070" y="333916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SDK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3C61B89-BAE6-4271-A982-A289E148978A}"/>
              </a:ext>
            </a:extLst>
          </p:cNvPr>
          <p:cNvSpPr/>
          <p:nvPr/>
        </p:nvSpPr>
        <p:spPr>
          <a:xfrm>
            <a:off x="9537807" y="5032520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Motion Path Reconstruction IP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665F521-B1D0-4220-9305-C17E3B56561F}"/>
              </a:ext>
            </a:extLst>
          </p:cNvPr>
          <p:cNvSpPr/>
          <p:nvPr/>
        </p:nvSpPr>
        <p:spPr>
          <a:xfrm>
            <a:off x="8175861" y="5699310"/>
            <a:ext cx="58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USB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E658D19-6309-46EF-8DD6-3AAA0FB2CEFC}"/>
              </a:ext>
            </a:extLst>
          </p:cNvPr>
          <p:cNvSpPr/>
          <p:nvPr/>
        </p:nvSpPr>
        <p:spPr>
          <a:xfrm>
            <a:off x="9537807" y="3929585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Air-writing Recognition IP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08BFF6A-7BCD-416B-8F7D-245898EFD419}"/>
              </a:ext>
            </a:extLst>
          </p:cNvPr>
          <p:cNvCxnSpPr>
            <a:cxnSpLocks/>
            <a:stCxn id="187" idx="0"/>
            <a:endCxn id="195" idx="2"/>
          </p:cNvCxnSpPr>
          <p:nvPr/>
        </p:nvCxnSpPr>
        <p:spPr>
          <a:xfrm flipV="1">
            <a:off x="10224610" y="4653485"/>
            <a:ext cx="0" cy="379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30C2CC4-8E54-4896-9C86-E623EA49C734}"/>
              </a:ext>
            </a:extLst>
          </p:cNvPr>
          <p:cNvSpPr/>
          <p:nvPr/>
        </p:nvSpPr>
        <p:spPr>
          <a:xfrm>
            <a:off x="1929208" y="3552252"/>
            <a:ext cx="639855" cy="365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Switch GPIOs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F4BF028-32F2-45A3-A9F0-264778A249B9}"/>
              </a:ext>
            </a:extLst>
          </p:cNvPr>
          <p:cNvSpPr/>
          <p:nvPr/>
        </p:nvSpPr>
        <p:spPr>
          <a:xfrm>
            <a:off x="1926871" y="3992979"/>
            <a:ext cx="647385" cy="364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LED GPIOs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0EBE8B9-9A01-48BD-B618-58E7DA7CB4E9}"/>
              </a:ext>
            </a:extLst>
          </p:cNvPr>
          <p:cNvSpPr/>
          <p:nvPr/>
        </p:nvSpPr>
        <p:spPr>
          <a:xfrm>
            <a:off x="1929209" y="3029814"/>
            <a:ext cx="645055" cy="429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Button GPIOs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2C99A047-D13B-4164-8B08-53B83C7956D6}"/>
              </a:ext>
            </a:extLst>
          </p:cNvPr>
          <p:cNvCxnSpPr>
            <a:cxnSpLocks/>
            <a:endCxn id="203" idx="1"/>
          </p:cNvCxnSpPr>
          <p:nvPr/>
        </p:nvCxnSpPr>
        <p:spPr>
          <a:xfrm flipV="1">
            <a:off x="1567738" y="4175066"/>
            <a:ext cx="359133" cy="227016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C0514B3-C146-48EE-91D4-BD4697E02B57}"/>
              </a:ext>
            </a:extLst>
          </p:cNvPr>
          <p:cNvCxnSpPr>
            <a:cxnSpLocks/>
            <a:endCxn id="202" idx="1"/>
          </p:cNvCxnSpPr>
          <p:nvPr/>
        </p:nvCxnSpPr>
        <p:spPr>
          <a:xfrm rot="5400000" flipH="1" flipV="1">
            <a:off x="1518265" y="3784522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BD2E55D0-610A-4800-9143-25E6718306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8263" y="3312934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B7EC2C8-CE17-4023-B7E1-44FE98FB1A56}"/>
              </a:ext>
            </a:extLst>
          </p:cNvPr>
          <p:cNvSpPr/>
          <p:nvPr/>
        </p:nvSpPr>
        <p:spPr>
          <a:xfrm>
            <a:off x="5778910" y="5341619"/>
            <a:ext cx="1497912" cy="1504831"/>
          </a:xfrm>
          <a:prstGeom prst="rect">
            <a:avLst/>
          </a:prstGeom>
          <a:noFill/>
          <a:ln w="28575">
            <a:solidFill>
              <a:srgbClr val="E455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D4EBF0-042F-4741-BD81-EBED75DCA8C3}"/>
              </a:ext>
            </a:extLst>
          </p:cNvPr>
          <p:cNvSpPr txBox="1"/>
          <p:nvPr/>
        </p:nvSpPr>
        <p:spPr>
          <a:xfrm>
            <a:off x="7284407" y="5639055"/>
            <a:ext cx="1657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>
                <a:solidFill>
                  <a:srgbClr val="E45506"/>
                </a:solidFill>
              </a:rPr>
              <a:t>NEW</a:t>
            </a:r>
          </a:p>
          <a:p>
            <a:r>
              <a:rPr lang="en-CA" sz="2000">
                <a:solidFill>
                  <a:srgbClr val="E45506"/>
                </a:solidFill>
              </a:rPr>
              <a:t>- Intermediate data display</a:t>
            </a:r>
          </a:p>
        </p:txBody>
      </p:sp>
    </p:spTree>
    <p:extLst>
      <p:ext uri="{BB962C8B-B14F-4D97-AF65-F5344CB8AC3E}">
        <p14:creationId xmlns:p14="http://schemas.microsoft.com/office/powerpoint/2010/main" val="156230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23A-1B8E-4ABF-998A-240602F8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sz="3600"/>
              <a:t>Final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8410-F5A1-44BE-BF0B-B560E30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accent1"/>
                </a:solidFill>
              </a:rPr>
              <a:pPr/>
              <a:t>9</a:t>
            </a:fld>
            <a:endParaRPr lang="en-US" sz="200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C41FD-229C-4736-B002-D8D6D716842B}"/>
              </a:ext>
            </a:extLst>
          </p:cNvPr>
          <p:cNvCxnSpPr>
            <a:cxnSpLocks/>
          </p:cNvCxnSpPr>
          <p:nvPr/>
        </p:nvCxnSpPr>
        <p:spPr>
          <a:xfrm>
            <a:off x="1485900" y="4419834"/>
            <a:ext cx="6492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7B147-9EA0-4259-AD1A-884D687D87A3}"/>
              </a:ext>
            </a:extLst>
          </p:cNvPr>
          <p:cNvGrpSpPr/>
          <p:nvPr/>
        </p:nvGrpSpPr>
        <p:grpSpPr>
          <a:xfrm>
            <a:off x="1048575" y="2613504"/>
            <a:ext cx="6982906" cy="3390249"/>
            <a:chOff x="1246909" y="820882"/>
            <a:chExt cx="9892146" cy="5257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371BB-0B21-424F-A0B6-2A2E5AC98826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09F67D-78D1-4895-9B95-FC4744C961B9}"/>
                </a:ext>
              </a:extLst>
            </p:cNvPr>
            <p:cNvSpPr txBox="1"/>
            <p:nvPr/>
          </p:nvSpPr>
          <p:spPr>
            <a:xfrm>
              <a:off x="1246909" y="820882"/>
              <a:ext cx="1316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FPGA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8BE69-8645-4FEC-A89C-512FB5C851F6}"/>
              </a:ext>
            </a:extLst>
          </p:cNvPr>
          <p:cNvSpPr/>
          <p:nvPr/>
        </p:nvSpPr>
        <p:spPr>
          <a:xfrm>
            <a:off x="9506121" y="2209800"/>
            <a:ext cx="1373605" cy="723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Python Server Code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(Display, search and etc.)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A6512-BDA5-4472-A5DC-2F6BA9A348DB}"/>
              </a:ext>
            </a:extLst>
          </p:cNvPr>
          <p:cNvSpPr/>
          <p:nvPr/>
        </p:nvSpPr>
        <p:spPr>
          <a:xfrm>
            <a:off x="8206456" y="273768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F5D2F-EA81-4CE4-82EB-F52D1AB48725}"/>
              </a:ext>
            </a:extLst>
          </p:cNvPr>
          <p:cNvSpPr/>
          <p:nvPr/>
        </p:nvSpPr>
        <p:spPr>
          <a:xfrm>
            <a:off x="5851143" y="2759490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MII-to-RMII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3A21E-A6A2-4240-A3A4-03CB03080D63}"/>
              </a:ext>
            </a:extLst>
          </p:cNvPr>
          <p:cNvSpPr/>
          <p:nvPr/>
        </p:nvSpPr>
        <p:spPr>
          <a:xfrm>
            <a:off x="5851143" y="360544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Ethernet Lite</a:t>
            </a:r>
          </a:p>
          <a:p>
            <a:pPr algn="ctr"/>
            <a:r>
              <a:rPr lang="en-CA" sz="1200">
                <a:solidFill>
                  <a:schemeClr val="tx1"/>
                </a:solidFill>
              </a:rPr>
              <a:t>AXI 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9379BA-219D-486E-8357-56D113495108}"/>
              </a:ext>
            </a:extLst>
          </p:cNvPr>
          <p:cNvSpPr/>
          <p:nvPr/>
        </p:nvSpPr>
        <p:spPr>
          <a:xfrm>
            <a:off x="3107312" y="3588017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MicroBlaze AXI 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83660-BE44-45DE-803B-749EE601A514}"/>
              </a:ext>
            </a:extLst>
          </p:cNvPr>
          <p:cNvSpPr/>
          <p:nvPr/>
        </p:nvSpPr>
        <p:spPr>
          <a:xfrm>
            <a:off x="4311568" y="3594706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3310A-8564-4724-BCB4-48D377EF28E4}"/>
              </a:ext>
            </a:extLst>
          </p:cNvPr>
          <p:cNvSpPr/>
          <p:nvPr/>
        </p:nvSpPr>
        <p:spPr>
          <a:xfrm>
            <a:off x="4311568" y="1846012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OLED Display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64CCB-2B6E-46EC-9A4F-4416EDA8F2DB}"/>
              </a:ext>
            </a:extLst>
          </p:cNvPr>
          <p:cNvSpPr/>
          <p:nvPr/>
        </p:nvSpPr>
        <p:spPr>
          <a:xfrm>
            <a:off x="1556400" y="4666145"/>
            <a:ext cx="1028700" cy="59465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10C9A-55A1-4009-B3D6-9706FEEC8401}"/>
              </a:ext>
            </a:extLst>
          </p:cNvPr>
          <p:cNvSpPr/>
          <p:nvPr/>
        </p:nvSpPr>
        <p:spPr>
          <a:xfrm>
            <a:off x="1545564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Camera Kit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5D826-9594-45D5-936E-30260CA75C10}"/>
              </a:ext>
            </a:extLst>
          </p:cNvPr>
          <p:cNvSpPr/>
          <p:nvPr/>
        </p:nvSpPr>
        <p:spPr>
          <a:xfrm>
            <a:off x="3088085" y="4673530"/>
            <a:ext cx="1253759" cy="579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Frame Average Buffer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B5084-8766-4698-A12F-B4CA8AC89A91}"/>
              </a:ext>
            </a:extLst>
          </p:cNvPr>
          <p:cNvSpPr/>
          <p:nvPr/>
        </p:nvSpPr>
        <p:spPr>
          <a:xfrm>
            <a:off x="3183162" y="5437392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Buffer BRAM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DD8558-6976-496E-8BE5-6F107ABCF579}"/>
              </a:ext>
            </a:extLst>
          </p:cNvPr>
          <p:cNvSpPr/>
          <p:nvPr/>
        </p:nvSpPr>
        <p:spPr>
          <a:xfrm>
            <a:off x="4618763" y="4680176"/>
            <a:ext cx="1591470" cy="5654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Locator 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F3B2F-CE92-4965-854F-48F9DF46BAB8}"/>
              </a:ext>
            </a:extLst>
          </p:cNvPr>
          <p:cNvSpPr/>
          <p:nvPr/>
        </p:nvSpPr>
        <p:spPr>
          <a:xfrm>
            <a:off x="6365493" y="4689071"/>
            <a:ext cx="1253756" cy="5554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location data GPIO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3EBBFD-3DBA-438F-B095-F806FF57564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21662" y="425777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E7BE0-49AC-4FC6-8572-3388D69CF8D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825918" y="4264465"/>
            <a:ext cx="0" cy="152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9A9B6D-A0E4-4284-97CC-E0010D3A663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714964" y="5253411"/>
            <a:ext cx="1" cy="183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9A8889-7CC7-4005-93A9-B7B3C517A3ED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4341844" y="4962922"/>
            <a:ext cx="276919" cy="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58C10-1F6C-4F7E-BE17-7DBC26D92A5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059914" y="5260797"/>
            <a:ext cx="10836" cy="851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C45E3-4AF7-46C5-BC84-7AC68AD2DF63}"/>
              </a:ext>
            </a:extLst>
          </p:cNvPr>
          <p:cNvCxnSpPr>
            <a:cxnSpLocks/>
          </p:cNvCxnSpPr>
          <p:nvPr/>
        </p:nvCxnSpPr>
        <p:spPr>
          <a:xfrm flipV="1">
            <a:off x="6977131" y="4402082"/>
            <a:ext cx="0" cy="27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9A232D-F900-465B-9B25-DD7F3516F02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365493" y="4275206"/>
            <a:ext cx="0" cy="145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76F1A-18DC-4251-A766-40E135DE339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65493" y="3429249"/>
            <a:ext cx="0" cy="176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73B398-E920-4161-9B76-75316B32395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879843" y="3094370"/>
            <a:ext cx="1326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BE7220-647F-4FA4-A4F3-E58FB2B2A566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825918" y="2515771"/>
            <a:ext cx="0" cy="1078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1DDFF-FEBA-47D3-AD47-94F6F8DFA388}"/>
              </a:ext>
            </a:extLst>
          </p:cNvPr>
          <p:cNvGrpSpPr/>
          <p:nvPr/>
        </p:nvGrpSpPr>
        <p:grpSpPr>
          <a:xfrm>
            <a:off x="9411294" y="1906765"/>
            <a:ext cx="1569096" cy="1286016"/>
            <a:chOff x="1246908" y="631960"/>
            <a:chExt cx="9892147" cy="54467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E2FD2B-55DF-4EE9-A4B9-568C3525E2A1}"/>
                </a:ext>
              </a:extLst>
            </p:cNvPr>
            <p:cNvSpPr/>
            <p:nvPr/>
          </p:nvSpPr>
          <p:spPr>
            <a:xfrm>
              <a:off x="1246909" y="820882"/>
              <a:ext cx="9892146" cy="5257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B4227-D094-4C9A-8961-9034EFABC0E9}"/>
                </a:ext>
              </a:extLst>
            </p:cNvPr>
            <p:cNvSpPr txBox="1"/>
            <p:nvPr/>
          </p:nvSpPr>
          <p:spPr>
            <a:xfrm>
              <a:off x="1246908" y="631960"/>
              <a:ext cx="8171044" cy="57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Server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B8DCBF5-C60B-4174-AC4E-0277FBD6068D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9235156" y="2933700"/>
            <a:ext cx="957768" cy="13886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0BDC9-F1FE-4450-8478-97CE84405479}"/>
              </a:ext>
            </a:extLst>
          </p:cNvPr>
          <p:cNvGrpSpPr/>
          <p:nvPr/>
        </p:nvGrpSpPr>
        <p:grpSpPr>
          <a:xfrm>
            <a:off x="8212768" y="3523830"/>
            <a:ext cx="1022387" cy="1817789"/>
            <a:chOff x="5992836" y="1932120"/>
            <a:chExt cx="935034" cy="11189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73DC20-9C77-4335-B7F5-67785ED61DBA}"/>
                </a:ext>
              </a:extLst>
            </p:cNvPr>
            <p:cNvSpPr txBox="1"/>
            <p:nvPr/>
          </p:nvSpPr>
          <p:spPr>
            <a:xfrm>
              <a:off x="5992836" y="193212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Label: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234023-6466-4489-B249-DEA33279CDFE}"/>
                </a:ext>
              </a:extLst>
            </p:cNvPr>
            <p:cNvSpPr/>
            <p:nvPr/>
          </p:nvSpPr>
          <p:spPr>
            <a:xfrm>
              <a:off x="6049259" y="2688515"/>
              <a:ext cx="777067" cy="2535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Exists IP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CF584F-F23C-4E6E-9B9B-BC326B50C50E}"/>
                </a:ext>
              </a:extLst>
            </p:cNvPr>
            <p:cNvSpPr/>
            <p:nvPr/>
          </p:nvSpPr>
          <p:spPr>
            <a:xfrm>
              <a:off x="5992836" y="1932120"/>
              <a:ext cx="935034" cy="1118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7FC8DA-D89B-4ECC-B568-A8E433E085E2}"/>
              </a:ext>
            </a:extLst>
          </p:cNvPr>
          <p:cNvSpPr txBox="1"/>
          <p:nvPr/>
        </p:nvSpPr>
        <p:spPr>
          <a:xfrm>
            <a:off x="1040256" y="4112739"/>
            <a:ext cx="821384" cy="31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AXI4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831CF8-07F3-4C21-B1F0-15B21A7FB4C9}"/>
              </a:ext>
            </a:extLst>
          </p:cNvPr>
          <p:cNvSpPr/>
          <p:nvPr/>
        </p:nvSpPr>
        <p:spPr>
          <a:xfrm>
            <a:off x="5851143" y="5454276"/>
            <a:ext cx="1253756" cy="40241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Controller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A58746-5561-4F30-A383-341C952A0847}"/>
              </a:ext>
            </a:extLst>
          </p:cNvPr>
          <p:cNvSpPr/>
          <p:nvPr/>
        </p:nvSpPr>
        <p:spPr>
          <a:xfrm>
            <a:off x="5963671" y="6112053"/>
            <a:ext cx="1028700" cy="6697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Display 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A6FC88-8C29-43C2-A076-476CC617C31B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478021" y="5856694"/>
            <a:ext cx="0" cy="255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3AA057-9545-456A-9141-E2BDA6C92A1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585100" y="4963471"/>
            <a:ext cx="502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D48E0B6-CF1E-4249-B639-1FEA27060846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 flipV="1">
            <a:off x="6210233" y="4962922"/>
            <a:ext cx="155260" cy="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A2013-8A28-4C93-A00A-03A71C459174}"/>
              </a:ext>
            </a:extLst>
          </p:cNvPr>
          <p:cNvSpPr/>
          <p:nvPr/>
        </p:nvSpPr>
        <p:spPr>
          <a:xfrm>
            <a:off x="8273113" y="4257776"/>
            <a:ext cx="849662" cy="4119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Own IP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1948AD4-8EBA-43F4-9B29-AB93D59929E3}"/>
              </a:ext>
            </a:extLst>
          </p:cNvPr>
          <p:cNvSpPr/>
          <p:nvPr/>
        </p:nvSpPr>
        <p:spPr>
          <a:xfrm>
            <a:off x="8273113" y="3769598"/>
            <a:ext cx="849662" cy="411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Modified IP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ABD8F5E-E89F-4272-A61D-FDF8AB10CB88}"/>
              </a:ext>
            </a:extLst>
          </p:cNvPr>
          <p:cNvSpPr/>
          <p:nvPr/>
        </p:nvSpPr>
        <p:spPr>
          <a:xfrm>
            <a:off x="4673786" y="5454276"/>
            <a:ext cx="1063604" cy="3952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VGA BRAM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2A6377-D6BB-460E-A235-38A84484DF14}"/>
              </a:ext>
            </a:extLst>
          </p:cNvPr>
          <p:cNvCxnSpPr>
            <a:cxnSpLocks/>
            <a:stCxn id="52" idx="1"/>
            <a:endCxn id="151" idx="3"/>
          </p:cNvCxnSpPr>
          <p:nvPr/>
        </p:nvCxnSpPr>
        <p:spPr>
          <a:xfrm flipH="1" flipV="1">
            <a:off x="5737390" y="5651904"/>
            <a:ext cx="113753" cy="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8C0CD61-BE17-409C-A9AE-A9ECD36DAE7D}"/>
              </a:ext>
            </a:extLst>
          </p:cNvPr>
          <p:cNvCxnSpPr>
            <a:cxnSpLocks/>
            <a:endCxn id="151" idx="1"/>
          </p:cNvCxnSpPr>
          <p:nvPr/>
        </p:nvCxnSpPr>
        <p:spPr>
          <a:xfrm rot="16200000" flipH="1">
            <a:off x="4224814" y="5202932"/>
            <a:ext cx="694184" cy="2037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93DA2DD-751E-4302-B324-7BB29066F2F0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7734127" y="4409702"/>
            <a:ext cx="1803681" cy="984768"/>
          </a:xfrm>
          <a:prstGeom prst="bentConnector3">
            <a:avLst>
              <a:gd name="adj1" fmla="val 9985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D2D155E-92C8-4498-9713-6070E6EEE6C3}"/>
              </a:ext>
            </a:extLst>
          </p:cNvPr>
          <p:cNvSpPr/>
          <p:nvPr/>
        </p:nvSpPr>
        <p:spPr>
          <a:xfrm>
            <a:off x="9411294" y="3282706"/>
            <a:ext cx="1569096" cy="26936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2088356-CA96-4D15-9E85-180F31D4D38D}"/>
              </a:ext>
            </a:extLst>
          </p:cNvPr>
          <p:cNvSpPr/>
          <p:nvPr/>
        </p:nvSpPr>
        <p:spPr>
          <a:xfrm>
            <a:off x="9445070" y="333916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SDK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3C61B89-BAE6-4271-A982-A289E148978A}"/>
              </a:ext>
            </a:extLst>
          </p:cNvPr>
          <p:cNvSpPr/>
          <p:nvPr/>
        </p:nvSpPr>
        <p:spPr>
          <a:xfrm>
            <a:off x="9537807" y="5032520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Motion Path Reconstruction IP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665F521-B1D0-4220-9305-C17E3B56561F}"/>
              </a:ext>
            </a:extLst>
          </p:cNvPr>
          <p:cNvSpPr/>
          <p:nvPr/>
        </p:nvSpPr>
        <p:spPr>
          <a:xfrm>
            <a:off x="8175861" y="5699310"/>
            <a:ext cx="58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USB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E658D19-6309-46EF-8DD6-3AAA0FB2CEFC}"/>
              </a:ext>
            </a:extLst>
          </p:cNvPr>
          <p:cNvSpPr/>
          <p:nvPr/>
        </p:nvSpPr>
        <p:spPr>
          <a:xfrm>
            <a:off x="9537807" y="3929585"/>
            <a:ext cx="1373605" cy="723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Fingertips Air-writing Recognition IP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08BFF6A-7BCD-416B-8F7D-245898EFD419}"/>
              </a:ext>
            </a:extLst>
          </p:cNvPr>
          <p:cNvCxnSpPr>
            <a:cxnSpLocks/>
            <a:stCxn id="187" idx="0"/>
            <a:endCxn id="195" idx="2"/>
          </p:cNvCxnSpPr>
          <p:nvPr/>
        </p:nvCxnSpPr>
        <p:spPr>
          <a:xfrm flipV="1">
            <a:off x="10224610" y="4653485"/>
            <a:ext cx="0" cy="379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30C2CC4-8E54-4896-9C86-E623EA49C734}"/>
              </a:ext>
            </a:extLst>
          </p:cNvPr>
          <p:cNvSpPr/>
          <p:nvPr/>
        </p:nvSpPr>
        <p:spPr>
          <a:xfrm>
            <a:off x="1929208" y="3552252"/>
            <a:ext cx="639855" cy="365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Switch GPIOs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F4BF028-32F2-45A3-A9F0-264778A249B9}"/>
              </a:ext>
            </a:extLst>
          </p:cNvPr>
          <p:cNvSpPr/>
          <p:nvPr/>
        </p:nvSpPr>
        <p:spPr>
          <a:xfrm>
            <a:off x="1926871" y="3992979"/>
            <a:ext cx="647385" cy="3641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LED GPIOs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0EBE8B9-9A01-48BD-B618-58E7DA7CB4E9}"/>
              </a:ext>
            </a:extLst>
          </p:cNvPr>
          <p:cNvSpPr/>
          <p:nvPr/>
        </p:nvSpPr>
        <p:spPr>
          <a:xfrm>
            <a:off x="1929209" y="3029814"/>
            <a:ext cx="645055" cy="429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Button GPIOs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2C99A047-D13B-4164-8B08-53B83C7956D6}"/>
              </a:ext>
            </a:extLst>
          </p:cNvPr>
          <p:cNvCxnSpPr>
            <a:cxnSpLocks/>
            <a:endCxn id="203" idx="1"/>
          </p:cNvCxnSpPr>
          <p:nvPr/>
        </p:nvCxnSpPr>
        <p:spPr>
          <a:xfrm flipV="1">
            <a:off x="1567738" y="4175066"/>
            <a:ext cx="359133" cy="227016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C0514B3-C146-48EE-91D4-BD4697E02B57}"/>
              </a:ext>
            </a:extLst>
          </p:cNvPr>
          <p:cNvCxnSpPr>
            <a:cxnSpLocks/>
            <a:endCxn id="202" idx="1"/>
          </p:cNvCxnSpPr>
          <p:nvPr/>
        </p:nvCxnSpPr>
        <p:spPr>
          <a:xfrm rot="5400000" flipH="1" flipV="1">
            <a:off x="1518265" y="3784522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BD2E55D0-610A-4800-9143-25E6718306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8263" y="3312934"/>
            <a:ext cx="460419" cy="361468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B7EC2C8-CE17-4023-B7E1-44FE98FB1A56}"/>
              </a:ext>
            </a:extLst>
          </p:cNvPr>
          <p:cNvSpPr/>
          <p:nvPr/>
        </p:nvSpPr>
        <p:spPr>
          <a:xfrm>
            <a:off x="2906172" y="4619195"/>
            <a:ext cx="1457607" cy="1336942"/>
          </a:xfrm>
          <a:prstGeom prst="rect">
            <a:avLst/>
          </a:prstGeom>
          <a:noFill/>
          <a:ln w="28575">
            <a:solidFill>
              <a:srgbClr val="E4550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D4EBF0-042F-4741-BD81-EBED75DCA8C3}"/>
              </a:ext>
            </a:extLst>
          </p:cNvPr>
          <p:cNvSpPr txBox="1"/>
          <p:nvPr/>
        </p:nvSpPr>
        <p:spPr>
          <a:xfrm>
            <a:off x="3408721" y="5938827"/>
            <a:ext cx="191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E45506"/>
                </a:solidFill>
              </a:rPr>
              <a:t>NEW:</a:t>
            </a:r>
          </a:p>
          <a:p>
            <a:r>
              <a:rPr lang="en-CA">
                <a:solidFill>
                  <a:srgbClr val="E45506"/>
                </a:solidFill>
              </a:rPr>
              <a:t>Improve Frame data quality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599553-A1B4-4C76-9127-8904E2D80A15}"/>
              </a:ext>
            </a:extLst>
          </p:cNvPr>
          <p:cNvSpPr/>
          <p:nvPr/>
        </p:nvSpPr>
        <p:spPr>
          <a:xfrm>
            <a:off x="1315505" y="4628086"/>
            <a:ext cx="1457607" cy="133694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E58880-9075-418F-8539-2F4F4E1C2D30}"/>
              </a:ext>
            </a:extLst>
          </p:cNvPr>
          <p:cNvSpPr txBox="1"/>
          <p:nvPr/>
        </p:nvSpPr>
        <p:spPr>
          <a:xfrm>
            <a:off x="85107" y="5755769"/>
            <a:ext cx="191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Problem:</a:t>
            </a:r>
          </a:p>
          <a:p>
            <a:r>
              <a:rPr lang="en-CA">
                <a:solidFill>
                  <a:srgbClr val="FF0000"/>
                </a:solidFill>
              </a:rPr>
              <a:t>Bad Frame data quality </a:t>
            </a:r>
          </a:p>
        </p:txBody>
      </p:sp>
    </p:spTree>
    <p:extLst>
      <p:ext uri="{BB962C8B-B14F-4D97-AF65-F5344CB8AC3E}">
        <p14:creationId xmlns:p14="http://schemas.microsoft.com/office/powerpoint/2010/main" val="22128573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</vt:lpstr>
      <vt:lpstr>Fingertip Air-Writing Recognition on FPGA</vt:lpstr>
      <vt:lpstr> MOTIVATION</vt:lpstr>
      <vt:lpstr> Initial GOALS</vt:lpstr>
      <vt:lpstr>High-level data flow</vt:lpstr>
      <vt:lpstr>Original BLOCK DIAGRAM</vt:lpstr>
      <vt:lpstr>Final BLOCK DIAGRAM</vt:lpstr>
      <vt:lpstr>Final BLOCK DIAGRAM</vt:lpstr>
      <vt:lpstr>Final BLOCK DIAGRAM</vt:lpstr>
      <vt:lpstr>Final BLOCK DIAGRAM</vt:lpstr>
      <vt:lpstr>Final BLOCK DIAGRAM</vt:lpstr>
      <vt:lpstr>Final BLOCK DIAGRAM</vt:lpstr>
      <vt:lpstr>Final BLOCK DIAGRAM</vt:lpstr>
      <vt:lpstr>Design process</vt:lpstr>
      <vt:lpstr>ROLES</vt:lpstr>
      <vt:lpstr>What we learned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Fingertip Air-Writing Recognition on FPGA</dc:title>
  <cp:revision>10</cp:revision>
  <dcterms:modified xsi:type="dcterms:W3CDTF">2018-03-26T20:16:08Z</dcterms:modified>
</cp:coreProperties>
</file>