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48ED74-7982-475E-8A50-314719DCCEB6}">
  <a:tblStyle styleId="{D648ED74-7982-475E-8A50-314719DCC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033df155_0_4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2033df155_0_4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3dd62034_3_11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43dd62034_3_11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3dd62034_3_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043dd62034_3_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3dd62034_1_32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43dd62034_1_3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3dd62034_1_1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43dd62034_1_1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2033df155_0_52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2033df155_0_5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3dd62034_1_17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043dd62034_1_17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3dd62034_1_1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3dd62034_1_1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043dd62034_1_10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3dd62034_1_2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3dd62034_1_24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43dd62034_1_2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033df155_0_46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2033df155_0_46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033df155_0_24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2033df155_0_2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3d74d901_0_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33d74d901_0_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1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99" name="Google Shape;99;p14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4"/>
          <p:cNvSpPr txBox="1"/>
          <p:nvPr>
            <p:ph idx="4294967295" type="ctrTitle"/>
          </p:nvPr>
        </p:nvSpPr>
        <p:spPr>
          <a:xfrm>
            <a:off x="1349125" y="2286000"/>
            <a:ext cx="9464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FINAL PROJECT</a:t>
            </a:r>
            <a:endParaRPr sz="2800"/>
          </a:p>
        </p:txBody>
      </p:sp>
      <p:sp>
        <p:nvSpPr>
          <p:cNvPr id="101" name="Google Shape;101;p14"/>
          <p:cNvSpPr txBox="1"/>
          <p:nvPr>
            <p:ph idx="4294967295" type="subTitle"/>
          </p:nvPr>
        </p:nvSpPr>
        <p:spPr>
          <a:xfrm>
            <a:off x="2819400" y="39624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Peter Sanchez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November 24, 2021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68" name="Google Shape;168;p23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MODEL OPTIMIZATION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913" y="1296250"/>
            <a:ext cx="8451681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75" name="Google Shape;175;p24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BEST </a:t>
            </a: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MODEL PERFORMANCE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9525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{D648ED74-7982-475E-8A50-314719DCCEB6}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BAS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Initial Model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</a:t>
                      </a: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6542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0.59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Best Model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0.6584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0.60</a:t>
                      </a:r>
                      <a:endParaRPr sz="3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82" name="Google Shape;182;p25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BEST MODEL - </a:t>
            </a: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CONFUSION MATRIX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902050" y="14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{D648ED74-7982-475E-8A50-314719DCCEB6}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“Good”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“Charge-off”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“Good”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REDUCE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“Charge-off”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MINIMIZE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MAXIMIZE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0" y="2682900"/>
            <a:ext cx="6662778" cy="20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425" y="4509300"/>
            <a:ext cx="6662775" cy="18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50150" y="3712125"/>
            <a:ext cx="159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INITIAL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50150" y="5312325"/>
            <a:ext cx="159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BEST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94" name="Google Shape;194;p26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USER INPUT VERSION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103800" y="1349150"/>
            <a:ext cx="9903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Reduced features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Non-scaled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Balanced Accuracy Score - 0.6313</a:t>
            </a:r>
            <a:endParaRPr sz="3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Recall - 0.61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89" y="4131575"/>
            <a:ext cx="6633625" cy="19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4294967295" type="sldNum"/>
          </p:nvPr>
        </p:nvSpPr>
        <p:spPr>
          <a:xfrm>
            <a:off x="10058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202" name="Google Shape;202;p27"/>
          <p:cNvSpPr txBox="1"/>
          <p:nvPr/>
        </p:nvSpPr>
        <p:spPr>
          <a:xfrm>
            <a:off x="1103800" y="1263525"/>
            <a:ext cx="9903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Database may not include features that may be useful in predicting charge-off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108585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Length of employment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108585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Other life events 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Keeping input simple forced decision to delete some features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10287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Additional code for dropdowns, etc. could allow use of better performing model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Model may improve with more training data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ANALYSIS AND NEXT STEPS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4294967295" type="sldNum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07" name="Google Shape;107;p15"/>
          <p:cNvSpPr txBox="1"/>
          <p:nvPr/>
        </p:nvSpPr>
        <p:spPr>
          <a:xfrm>
            <a:off x="1093600" y="2044225"/>
            <a:ext cx="9903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Build Model to predict whether a loan will be charged off based on features available at loan origination</a:t>
            </a:r>
            <a:endParaRPr sz="4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PROJECT OBJECTIVE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14" name="Google Shape;114;p16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DATA IDENTIFICATION AND GATHERING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03800" y="1517500"/>
            <a:ext cx="990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sources were purposefully limited to readily available datasets in the current work environment.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Desire to repeat and refine the processes developed in the Project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Indirect feedback on the existing data’s integrity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Datasets identified: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Loans Opened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●"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Loans Charged-off 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1572925" y="1633750"/>
            <a:ext cx="6249900" cy="608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Loans made from 11/1/2015 through 10/31/2019</a:t>
            </a:r>
            <a:endParaRPr sz="2200"/>
          </a:p>
        </p:txBody>
      </p:sp>
      <p:sp>
        <p:nvSpPr>
          <p:cNvPr id="122" name="Google Shape;122;p17"/>
          <p:cNvSpPr/>
          <p:nvPr/>
        </p:nvSpPr>
        <p:spPr>
          <a:xfrm>
            <a:off x="1572925" y="2450975"/>
            <a:ext cx="9186000" cy="60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Loans charged-off as of 10/31/2021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093600" y="3420625"/>
            <a:ext cx="992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Joining the two tables (PostgreSQL) produced a population of loans originated over a four-year period where each loan’s charge-off status was known.  The “youngest” loans had at least 24 months to charge off.  This aligned with observations that a large proportion of charge-offs occurred within 24 month of origination. 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DATA GATHERING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1386275" y="1328950"/>
            <a:ext cx="93957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Cleaning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Fill in NaNs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Replace “No Score” with “0”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Reformat numbers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lphaL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Reformat headers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Visualizations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DATA ANALYSIS AND CLEANING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4294967295" type="sldNum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37" name="Google Shape;137;p19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MACHINE LEARNING MODEL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103800" y="1400050"/>
            <a:ext cx="99039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Balanced Random Forest Classifier selected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Performance impressive based on Module 17 Challenge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Outperformed non-ensemble models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Satisfied desire to rank importance of features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Feature selection</a:t>
            </a:r>
            <a:endParaRPr sz="3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Used all features available in dataset obtained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lphaL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Decision on which to ultimately used would be based on performance of model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Data was split and trained using train_test_split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wentieth Century"/>
              <a:buAutoNum type="arabicPeriod"/>
            </a:pPr>
            <a:r>
              <a:rPr lang="en-US" sz="3100">
                <a:latin typeface="Twentieth Century"/>
                <a:ea typeface="Twentieth Century"/>
                <a:cs typeface="Twentieth Century"/>
                <a:sym typeface="Twentieth Century"/>
              </a:rPr>
              <a:t>Data was scaled using StandardScaler</a:t>
            </a:r>
            <a:endParaRPr sz="3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44" name="Google Shape;144;p20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INITIAL MODEL PERFORMANCE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093600" y="1489500"/>
            <a:ext cx="10084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Balanced Accuracy Score - 0.6542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Recall - 0.59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51" name="Google Shape;151;p21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INITIAL MODEL - </a:t>
            </a: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CONFUSION MATRIX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902050" y="12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{D648ED74-7982-475E-8A50-314719DCCEB6}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“Good”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“Charge-off”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“Good”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True “Good”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False “Charge-off”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r>
                        <a:rPr b="1" lang="en-US"/>
                        <a:t> “Charge-off”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False “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Good</a:t>
                      </a:r>
                      <a:r>
                        <a:rPr lang="en-US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True “Charge-off”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1"/>
          <p:cNvGraphicFramePr/>
          <p:nvPr/>
        </p:nvGraphicFramePr>
        <p:xfrm>
          <a:off x="902050" y="25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{D648ED74-7982-475E-8A50-314719DCCEB6}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“Good”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 “Charge-off”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“Good”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MAXIMIZE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REDUCE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 “Charge-off” Loan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MINIMIZE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MAXIMIZE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0" y="3902100"/>
            <a:ext cx="6825600" cy="2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61" name="Google Shape;161;p22"/>
          <p:cNvSpPr txBox="1"/>
          <p:nvPr/>
        </p:nvSpPr>
        <p:spPr>
          <a:xfrm>
            <a:off x="1093600" y="419050"/>
            <a:ext cx="992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wentieth Century"/>
                <a:ea typeface="Twentieth Century"/>
                <a:cs typeface="Twentieth Century"/>
                <a:sym typeface="Twentieth Century"/>
              </a:rPr>
              <a:t>MODEL OPTIMIZATION</a:t>
            </a:r>
            <a:endParaRPr sz="4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103800" y="1349150"/>
            <a:ext cx="990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Changing bin cutoff of loanpurposecode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Changing n_estimators 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wentieth Century"/>
              <a:buAutoNum type="arabicPeriod"/>
            </a:pPr>
            <a:r>
              <a:rPr lang="en-US" sz="3500">
                <a:latin typeface="Twentieth Century"/>
                <a:ea typeface="Twentieth Century"/>
                <a:cs typeface="Twentieth Century"/>
                <a:sym typeface="Twentieth Century"/>
              </a:rPr>
              <a:t>Using various combinations of features based on feature_importances_</a:t>
            </a:r>
            <a:endParaRPr sz="3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