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5.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6.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7.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9.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0.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1.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2.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1"/>
  </p:sldMasterIdLst>
  <p:notesMasterIdLst>
    <p:notesMasterId r:id="rId14"/>
  </p:notesMasterIdLst>
  <p:sldIdLst>
    <p:sldId id="256" r:id="rId2"/>
    <p:sldId id="287" r:id="rId3"/>
    <p:sldId id="288" r:id="rId4"/>
    <p:sldId id="293" r:id="rId5"/>
    <p:sldId id="294" r:id="rId6"/>
    <p:sldId id="291" r:id="rId7"/>
    <p:sldId id="296" r:id="rId8"/>
    <p:sldId id="295" r:id="rId9"/>
    <p:sldId id="297" r:id="rId10"/>
    <p:sldId id="298" r:id="rId11"/>
    <p:sldId id="289" r:id="rId12"/>
    <p:sldId id="29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427" autoAdjust="0"/>
  </p:normalViewPr>
  <p:slideViewPr>
    <p:cSldViewPr>
      <p:cViewPr varScale="1">
        <p:scale>
          <a:sx n="82" d="100"/>
          <a:sy n="82" d="100"/>
        </p:scale>
        <p:origin x="150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5.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7.4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6:10:19.88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trace contextRef="#ctx0" brushRef="#br0" timeOffset="944.1">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0T14:27:24.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D269E-06F5-4AA4-9E2E-2971FFDE17C5}" type="datetimeFigureOut">
              <a:rPr lang="en-US" smtClean="0"/>
              <a:pPr/>
              <a:t>3/9/2022</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5159A-2259-4752-8638-DEC559C976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10</a:t>
            </a:fld>
            <a:endParaRPr lang="en-US"/>
          </a:p>
        </p:txBody>
      </p:sp>
    </p:spTree>
    <p:extLst>
      <p:ext uri="{BB962C8B-B14F-4D97-AF65-F5344CB8AC3E}">
        <p14:creationId xmlns:p14="http://schemas.microsoft.com/office/powerpoint/2010/main" val="143451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11</a:t>
            </a:fld>
            <a:endParaRPr lang="en-US"/>
          </a:p>
        </p:txBody>
      </p:sp>
    </p:spTree>
    <p:extLst>
      <p:ext uri="{BB962C8B-B14F-4D97-AF65-F5344CB8AC3E}">
        <p14:creationId xmlns:p14="http://schemas.microsoft.com/office/powerpoint/2010/main" val="382540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12</a:t>
            </a:fld>
            <a:endParaRPr lang="en-US"/>
          </a:p>
        </p:txBody>
      </p:sp>
    </p:spTree>
    <p:extLst>
      <p:ext uri="{BB962C8B-B14F-4D97-AF65-F5344CB8AC3E}">
        <p14:creationId xmlns:p14="http://schemas.microsoft.com/office/powerpoint/2010/main" val="6255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2</a:t>
            </a:fld>
            <a:endParaRPr lang="en-US"/>
          </a:p>
        </p:txBody>
      </p:sp>
    </p:spTree>
    <p:extLst>
      <p:ext uri="{BB962C8B-B14F-4D97-AF65-F5344CB8AC3E}">
        <p14:creationId xmlns:p14="http://schemas.microsoft.com/office/powerpoint/2010/main" val="57252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3</a:t>
            </a:fld>
            <a:endParaRPr lang="en-US"/>
          </a:p>
        </p:txBody>
      </p:sp>
    </p:spTree>
    <p:extLst>
      <p:ext uri="{BB962C8B-B14F-4D97-AF65-F5344CB8AC3E}">
        <p14:creationId xmlns:p14="http://schemas.microsoft.com/office/powerpoint/2010/main" val="124818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4</a:t>
            </a:fld>
            <a:endParaRPr lang="en-US"/>
          </a:p>
        </p:txBody>
      </p:sp>
    </p:spTree>
    <p:extLst>
      <p:ext uri="{BB962C8B-B14F-4D97-AF65-F5344CB8AC3E}">
        <p14:creationId xmlns:p14="http://schemas.microsoft.com/office/powerpoint/2010/main" val="157246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5</a:t>
            </a:fld>
            <a:endParaRPr lang="en-US"/>
          </a:p>
        </p:txBody>
      </p:sp>
    </p:spTree>
    <p:extLst>
      <p:ext uri="{BB962C8B-B14F-4D97-AF65-F5344CB8AC3E}">
        <p14:creationId xmlns:p14="http://schemas.microsoft.com/office/powerpoint/2010/main" val="107989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6</a:t>
            </a:fld>
            <a:endParaRPr lang="en-US"/>
          </a:p>
        </p:txBody>
      </p:sp>
    </p:spTree>
    <p:extLst>
      <p:ext uri="{BB962C8B-B14F-4D97-AF65-F5344CB8AC3E}">
        <p14:creationId xmlns:p14="http://schemas.microsoft.com/office/powerpoint/2010/main" val="286590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7</a:t>
            </a:fld>
            <a:endParaRPr lang="en-US"/>
          </a:p>
        </p:txBody>
      </p:sp>
    </p:spTree>
    <p:extLst>
      <p:ext uri="{BB962C8B-B14F-4D97-AF65-F5344CB8AC3E}">
        <p14:creationId xmlns:p14="http://schemas.microsoft.com/office/powerpoint/2010/main" val="58866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8</a:t>
            </a:fld>
            <a:endParaRPr lang="en-US"/>
          </a:p>
        </p:txBody>
      </p:sp>
    </p:spTree>
    <p:extLst>
      <p:ext uri="{BB962C8B-B14F-4D97-AF65-F5344CB8AC3E}">
        <p14:creationId xmlns:p14="http://schemas.microsoft.com/office/powerpoint/2010/main" val="237692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195159A-2259-4752-8638-DEC559C976CC}" type="slidenum">
              <a:rPr lang="en-US" smtClean="0"/>
              <a:pPr/>
              <a:t>9</a:t>
            </a:fld>
            <a:endParaRPr lang="en-US"/>
          </a:p>
        </p:txBody>
      </p:sp>
    </p:spTree>
    <p:extLst>
      <p:ext uri="{BB962C8B-B14F-4D97-AF65-F5344CB8AC3E}">
        <p14:creationId xmlns:p14="http://schemas.microsoft.com/office/powerpoint/2010/main" val="404796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13529-EEAA-4C35-9B90-F1FFEC784754}"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BC2-D561-4B8D-BF1F-B950515FAF0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8089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13529-EEAA-4C35-9B90-F1FFEC784754}"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95540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13529-EEAA-4C35-9B90-F1FFEC784754}"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3738757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13529-EEAA-4C35-9B90-F1FFEC784754}"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317565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13529-EEAA-4C35-9B90-F1FFEC784754}"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CEBC2-D561-4B8D-BF1F-B950515FAF0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9262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13529-EEAA-4C35-9B90-F1FFEC784754}"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348127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13529-EEAA-4C35-9B90-F1FFEC784754}"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256959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13529-EEAA-4C35-9B90-F1FFEC784754}"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147850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713529-EEAA-4C35-9B90-F1FFEC784754}" type="datetimeFigureOut">
              <a:rPr lang="en-US" smtClean="0"/>
              <a:pPr/>
              <a:t>3/9/2022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8243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7713529-EEAA-4C35-9B90-F1FFEC784754}" type="datetimeFigureOut">
              <a:rPr lang="en-US" smtClean="0"/>
              <a:pPr/>
              <a:t>3/9/2022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CEBC2-D561-4B8D-BF1F-B950515FAF09}" type="slidenum">
              <a:rPr lang="en-US" smtClean="0"/>
              <a:pPr/>
              <a:t>‹#›</a:t>
            </a:fld>
            <a:endParaRPr lang="en-US"/>
          </a:p>
        </p:txBody>
      </p:sp>
    </p:spTree>
    <p:extLst>
      <p:ext uri="{BB962C8B-B14F-4D97-AF65-F5344CB8AC3E}">
        <p14:creationId xmlns:p14="http://schemas.microsoft.com/office/powerpoint/2010/main" val="117202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13529-EEAA-4C35-9B90-F1FFEC784754}"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CEBC2-D561-4B8D-BF1F-B950515FAF09}" type="slidenum">
              <a:rPr lang="en-US" smtClean="0"/>
              <a:pPr/>
              <a:t>‹#›</a:t>
            </a:fld>
            <a:endParaRPr lang="en-US"/>
          </a:p>
        </p:txBody>
      </p:sp>
    </p:spTree>
    <p:extLst>
      <p:ext uri="{BB962C8B-B14F-4D97-AF65-F5344CB8AC3E}">
        <p14:creationId xmlns:p14="http://schemas.microsoft.com/office/powerpoint/2010/main" val="275244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7713529-EEAA-4C35-9B90-F1FFEC784754}" type="datetimeFigureOut">
              <a:rPr lang="en-US" smtClean="0"/>
              <a:pPr/>
              <a:t>3/9/2022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E8CEBC2-D561-4B8D-BF1F-B950515FAF0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33867"/>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33.xml"/><Relationship Id="rId7" Type="http://schemas.openxmlformats.org/officeDocument/2006/relationships/customXml" Target="../ink/ink3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35.xml"/><Relationship Id="rId5" Type="http://schemas.openxmlformats.org/officeDocument/2006/relationships/customXml" Target="../ink/ink3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customXml" Target="../ink/ink37.xml"/><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10" Type="http://schemas.openxmlformats.org/officeDocument/2006/relationships/customXml" Target="../ink/ink40.xml"/><Relationship Id="rId9" Type="http://schemas.openxmlformats.org/officeDocument/2006/relationships/customXml" Target="../ink/ink39.xml"/><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customXml" Target="../ink/ink41.xml"/><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10" Type="http://schemas.openxmlformats.org/officeDocument/2006/relationships/customXml" Target="../ink/ink44.xml"/><Relationship Id="rId9" Type="http://schemas.openxmlformats.org/officeDocument/2006/relationships/customXml" Target="../ink/ink43.xm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data.montgomerycountymd.gov/"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5.xml"/><Relationship Id="rId7" Type="http://schemas.openxmlformats.org/officeDocument/2006/relationships/image" Target="../media/image5.png"/><Relationship Id="rId17" Type="http://schemas.openxmlformats.org/officeDocument/2006/relationships/image" Target="../media/image4.png"/><Relationship Id="rId2" Type="http://schemas.openxmlformats.org/officeDocument/2006/relationships/notesSlide" Target="../notesSlides/notesSlide3.xml"/><Relationship Id="rId16" Type="http://schemas.openxmlformats.org/officeDocument/2006/relationships/image" Target="../media/image3.png"/><Relationship Id="rId1"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customXml" Target="../ink/ink8.xml"/><Relationship Id="rId9" Type="http://schemas.openxmlformats.org/officeDocument/2006/relationships/customXml" Target="../ink/ink7.xml"/><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9.xml"/><Relationship Id="rId7" Type="http://schemas.openxmlformats.org/officeDocument/2006/relationships/image" Target="../media/image5.png"/><Relationship Id="rId17" Type="http://schemas.openxmlformats.org/officeDocument/2006/relationships/image" Target="../media/image6.png"/><Relationship Id="rId2" Type="http://schemas.openxmlformats.org/officeDocument/2006/relationships/notesSlide" Target="../notesSlides/notesSlide4.xml"/><Relationship Id="rId16" Type="http://schemas.openxmlformats.org/officeDocument/2006/relationships/image" Target="../media/image3.png"/><Relationship Id="rId1"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customXml" Target="../ink/ink12.xml"/><Relationship Id="rId9" Type="http://schemas.openxmlformats.org/officeDocument/2006/relationships/customXml" Target="../ink/ink11.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customXml" Target="../ink/ink13.xml"/><Relationship Id="rId7" Type="http://schemas.openxmlformats.org/officeDocument/2006/relationships/image" Target="../media/image5.png"/><Relationship Id="rId17" Type="http://schemas.openxmlformats.org/officeDocument/2006/relationships/image" Target="../media/image6.png"/><Relationship Id="rId2" Type="http://schemas.openxmlformats.org/officeDocument/2006/relationships/notesSlide" Target="../notesSlides/notesSlide5.xml"/><Relationship Id="rId16" Type="http://schemas.openxmlformats.org/officeDocument/2006/relationships/image" Target="../media/image9.png"/><Relationship Id="rId1" Type="http://schemas.openxmlformats.org/officeDocument/2006/relationships/slideLayout" Target="../slideLayouts/slideLayout7.xml"/><Relationship Id="rId15" Type="http://schemas.openxmlformats.org/officeDocument/2006/relationships/image" Target="../media/image7.png"/><Relationship Id="rId10" Type="http://schemas.openxmlformats.org/officeDocument/2006/relationships/customXml" Target="../ink/ink16.xml"/><Relationship Id="rId9" Type="http://schemas.openxmlformats.org/officeDocument/2006/relationships/customXml" Target="../ink/ink15.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customXml" Target="../ink/ink17.xml"/><Relationship Id="rId7" Type="http://schemas.openxmlformats.org/officeDocument/2006/relationships/image" Target="../media/image5.png"/><Relationship Id="rId17" Type="http://schemas.openxmlformats.org/officeDocument/2006/relationships/image" Target="../media/image12.png"/><Relationship Id="rId2" Type="http://schemas.openxmlformats.org/officeDocument/2006/relationships/notesSlide" Target="../notesSlides/notesSlide6.xml"/><Relationship Id="rId16" Type="http://schemas.openxmlformats.org/officeDocument/2006/relationships/image" Target="../media/image11.png"/><Relationship Id="rId1" Type="http://schemas.openxmlformats.org/officeDocument/2006/relationships/slideLayout" Target="../slideLayouts/slideLayout7.xml"/><Relationship Id="rId15" Type="http://schemas.openxmlformats.org/officeDocument/2006/relationships/image" Target="../media/image10.png"/><Relationship Id="rId10" Type="http://schemas.openxmlformats.org/officeDocument/2006/relationships/customXml" Target="../ink/ink20.xml"/><Relationship Id="rId9" Type="http://schemas.openxmlformats.org/officeDocument/2006/relationships/customXml" Target="../ink/ink19.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customXml" Target="../ink/ink21.xml"/><Relationship Id="rId7"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14.emf"/><Relationship Id="rId1" Type="http://schemas.openxmlformats.org/officeDocument/2006/relationships/slideLayout" Target="../slideLayouts/slideLayout7.xml"/><Relationship Id="rId15" Type="http://schemas.openxmlformats.org/officeDocument/2006/relationships/image" Target="../media/image13.png"/><Relationship Id="rId10" Type="http://schemas.openxmlformats.org/officeDocument/2006/relationships/customXml" Target="../ink/ink24.xml"/><Relationship Id="rId9" Type="http://schemas.openxmlformats.org/officeDocument/2006/relationships/customXml" Target="../ink/ink23.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5.xml"/><Relationship Id="rId7" Type="http://schemas.openxmlformats.org/officeDocument/2006/relationships/image" Target="../media/image5.png"/><Relationship Id="rId2" Type="http://schemas.openxmlformats.org/officeDocument/2006/relationships/notesSlide" Target="../notesSlides/notesSlide8.xml"/><Relationship Id="rId16" Type="http://schemas.openxmlformats.org/officeDocument/2006/relationships/image" Target="../media/image16.png"/><Relationship Id="rId1" Type="http://schemas.openxmlformats.org/officeDocument/2006/relationships/slideLayout" Target="../slideLayouts/slideLayout7.xml"/><Relationship Id="rId15" Type="http://schemas.openxmlformats.org/officeDocument/2006/relationships/image" Target="../media/image15.png"/><Relationship Id="rId10" Type="http://schemas.openxmlformats.org/officeDocument/2006/relationships/customXml" Target="../ink/ink28.xml"/><Relationship Id="rId9" Type="http://schemas.openxmlformats.org/officeDocument/2006/relationships/customXml" Target="../ink/ink27.xml"/><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customXml" Target="../ink/ink30.xml"/><Relationship Id="rId3" Type="http://schemas.openxmlformats.org/officeDocument/2006/relationships/customXml" Target="../ink/ink29.xml"/><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10" Type="http://schemas.openxmlformats.org/officeDocument/2006/relationships/customXml" Target="../ink/ink32.xml"/><Relationship Id="rId9" Type="http://schemas.openxmlformats.org/officeDocument/2006/relationships/customXml" Target="../ink/ink3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2658575"/>
            <a:ext cx="9144000" cy="3785652"/>
          </a:xfrm>
          <a:prstGeom prst="rect">
            <a:avLst/>
          </a:prstGeom>
          <a:solidFill>
            <a:schemeClr val="accent6">
              <a:lumMod val="20000"/>
              <a:lumOff val="80000"/>
            </a:schemeClr>
          </a:solidFill>
          <a:ln>
            <a:solidFill>
              <a:schemeClr val="accent1"/>
            </a:solidFill>
          </a:ln>
          <a:effectLst/>
        </p:spPr>
        <p:txBody>
          <a:bodyPr wrap="square" rtlCol="0">
            <a:spAutoFit/>
          </a:bodyPr>
          <a:lstStyle/>
          <a:p>
            <a:pPr algn="ctr"/>
            <a:endParaRPr lang="en-US" sz="3200" dirty="0">
              <a:effectLst>
                <a:outerShdw blurRad="38100" dist="38100" dir="2700000" algn="tl">
                  <a:srgbClr val="000000">
                    <a:alpha val="43137"/>
                  </a:srgbClr>
                </a:outerShdw>
              </a:effectLst>
            </a:endParaRPr>
          </a:p>
          <a:p>
            <a:pPr algn="ctr"/>
            <a:r>
              <a:rPr lang="en-US" sz="3200" b="1" dirty="0">
                <a:solidFill>
                  <a:srgbClr val="002060"/>
                </a:solidFill>
                <a:effectLst>
                  <a:outerShdw blurRad="38100" dist="38100" dir="2700000" algn="tl">
                    <a:srgbClr val="000000">
                      <a:alpha val="43137"/>
                    </a:srgbClr>
                  </a:outerShdw>
                </a:effectLst>
              </a:rPr>
              <a:t>MONTGOMERY COUNTY’S SALARY DISTRIBUTION</a:t>
            </a:r>
          </a:p>
          <a:p>
            <a:pPr algn="ctr"/>
            <a:r>
              <a:rPr lang="en-US" sz="3200" b="1" dirty="0">
                <a:solidFill>
                  <a:srgbClr val="002060"/>
                </a:solidFill>
                <a:effectLst>
                  <a:outerShdw blurRad="38100" dist="38100" dir="2700000" algn="tl">
                    <a:srgbClr val="000000">
                      <a:alpha val="43137"/>
                    </a:srgbClr>
                  </a:outerShdw>
                </a:effectLst>
              </a:rPr>
              <a:t>FINAL REPORT PRESENTATION</a:t>
            </a:r>
          </a:p>
          <a:p>
            <a:pPr algn="ctr"/>
            <a:r>
              <a:rPr lang="en-US" sz="3200" b="1" dirty="0">
                <a:solidFill>
                  <a:srgbClr val="7030A0"/>
                </a:solidFill>
                <a:effectLst>
                  <a:outerShdw blurRad="38100" dist="38100" dir="2700000" algn="tl">
                    <a:srgbClr val="000000">
                      <a:alpha val="43137"/>
                    </a:srgbClr>
                  </a:outerShdw>
                </a:effectLst>
              </a:rPr>
              <a:t>-----------------------------------</a:t>
            </a:r>
          </a:p>
          <a:p>
            <a:pPr algn="ctr"/>
            <a:r>
              <a:rPr lang="en-US" sz="2800" dirty="0">
                <a:solidFill>
                  <a:schemeClr val="tx1">
                    <a:lumMod val="95000"/>
                    <a:lumOff val="5000"/>
                  </a:schemeClr>
                </a:solidFill>
                <a:effectLst>
                  <a:outerShdw blurRad="38100" dist="38100" dir="2700000" algn="tl">
                    <a:srgbClr val="000000">
                      <a:alpha val="43137"/>
                    </a:srgbClr>
                  </a:outerShdw>
                </a:effectLst>
              </a:rPr>
              <a:t>DATA 205: DATA SCIENCE CAPSTONE </a:t>
            </a:r>
          </a:p>
          <a:p>
            <a:pPr algn="ctr"/>
            <a:endParaRPr lang="en-US" sz="2400" dirty="0">
              <a:effectLst>
                <a:outerShdw blurRad="38100" dist="38100" dir="2700000" algn="tl">
                  <a:srgbClr val="000000">
                    <a:alpha val="43137"/>
                  </a:srgbClr>
                </a:outerShdw>
              </a:effectLst>
            </a:endParaRPr>
          </a:p>
          <a:p>
            <a:pPr algn="ctr"/>
            <a:r>
              <a:rPr lang="en-US" sz="2400" dirty="0">
                <a:effectLst>
                  <a:outerShdw blurRad="38100" dist="38100" dir="2700000" algn="tl">
                    <a:srgbClr val="000000">
                      <a:alpha val="43137"/>
                    </a:srgbClr>
                  </a:outerShdw>
                </a:effectLst>
              </a:rPr>
              <a:t>BY: HONORE NGUESSAN</a:t>
            </a:r>
            <a:r>
              <a:rPr lang="en-US" sz="2800" dirty="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WEDNESDAY, MAY 13 2020</a:t>
            </a:r>
            <a:endParaRPr lang="en-US" sz="2800" b="1" dirty="0">
              <a:solidFill>
                <a:srgbClr val="FF0000"/>
              </a:solidFill>
              <a:effectLst>
                <a:outerShdw blurRad="38100" dist="38100" dir="2700000" algn="tl">
                  <a:srgbClr val="000000">
                    <a:alpha val="43137"/>
                  </a:srgbClr>
                </a:outerShdw>
              </a:effectLst>
            </a:endParaRPr>
          </a:p>
          <a:p>
            <a:pPr algn="ctr"/>
            <a:endParaRPr lang="en-US" sz="3200" dirty="0"/>
          </a:p>
        </p:txBody>
      </p:sp>
      <p:pic>
        <p:nvPicPr>
          <p:cNvPr id="4" name="Picture 3">
            <a:extLst>
              <a:ext uri="{FF2B5EF4-FFF2-40B4-BE49-F238E27FC236}">
                <a16:creationId xmlns:a16="http://schemas.microsoft.com/office/drawing/2014/main" id="{4A591808-2677-4732-B4AA-16FCAC88CCF6}"/>
              </a:ext>
            </a:extLst>
          </p:cNvPr>
          <p:cNvPicPr>
            <a:picLocks noChangeAspect="1"/>
          </p:cNvPicPr>
          <p:nvPr/>
        </p:nvPicPr>
        <p:blipFill rotWithShape="1">
          <a:blip r:embed="rId3"/>
          <a:srcRect l="16666" t="66304" r="66667" b="7016"/>
          <a:stretch/>
        </p:blipFill>
        <p:spPr>
          <a:xfrm>
            <a:off x="0" y="-29817"/>
            <a:ext cx="2819400" cy="2648636"/>
          </a:xfrm>
          <a:prstGeom prst="rect">
            <a:avLst/>
          </a:prstGeom>
        </p:spPr>
      </p:pic>
      <p:pic>
        <p:nvPicPr>
          <p:cNvPr id="3" name="Picture 2">
            <a:extLst>
              <a:ext uri="{FF2B5EF4-FFF2-40B4-BE49-F238E27FC236}">
                <a16:creationId xmlns:a16="http://schemas.microsoft.com/office/drawing/2014/main" id="{7D966F24-2FBF-4E70-9D63-2E290EF834F4}"/>
              </a:ext>
            </a:extLst>
          </p:cNvPr>
          <p:cNvPicPr>
            <a:picLocks noChangeAspect="1"/>
          </p:cNvPicPr>
          <p:nvPr/>
        </p:nvPicPr>
        <p:blipFill rotWithShape="1">
          <a:blip r:embed="rId3"/>
          <a:srcRect l="33334" t="27767" r="17500" b="7016"/>
          <a:stretch/>
        </p:blipFill>
        <p:spPr>
          <a:xfrm>
            <a:off x="2743200" y="0"/>
            <a:ext cx="6400800" cy="26486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82441" y="12484"/>
            <a:ext cx="853223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SYNTHESIS OF FINDINGS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p:pic>
            <p:nvPicPr>
              <p:cNvPr id="2" name="Ink 1">
                <a:extLst>
                  <a:ext uri="{FF2B5EF4-FFF2-40B4-BE49-F238E27FC236}">
                    <a16:creationId xmlns:a16="http://schemas.microsoft.com/office/drawing/2014/main" id="{D5B64F45-6DB3-41DE-9EFD-59D37D22BD40}"/>
                  </a:ext>
                </a:extLst>
              </p:cNvPr>
              <p:cNvPicPr/>
              <p:nvPr/>
            </p:nvPicPr>
            <p:blipFill>
              <a:blip r:embed="rId4"/>
              <a:stretch>
                <a:fillRect/>
              </a:stretch>
            </p:blipFill>
            <p:spPr>
              <a:xfrm>
                <a:off x="2894469" y="191549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p:pic>
            <p:nvPicPr>
              <p:cNvPr id="4" name="Ink 3">
                <a:extLst>
                  <a:ext uri="{FF2B5EF4-FFF2-40B4-BE49-F238E27FC236}">
                    <a16:creationId xmlns:a16="http://schemas.microsoft.com/office/drawing/2014/main" id="{2F837728-38EE-46AF-BC1D-700296E8C74D}"/>
                  </a:ext>
                </a:extLst>
              </p:cNvPr>
              <p:cNvPicPr/>
              <p:nvPr/>
            </p:nvPicPr>
            <p:blipFill>
              <a:blip r:embed="rId4"/>
              <a:stretch>
                <a:fillRect/>
              </a:stretch>
            </p:blipFill>
            <p:spPr>
              <a:xfrm>
                <a:off x="8653389" y="125741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p:pic>
            <p:nvPicPr>
              <p:cNvPr id="5" name="Ink 4">
                <a:extLst>
                  <a:ext uri="{FF2B5EF4-FFF2-40B4-BE49-F238E27FC236}">
                    <a16:creationId xmlns:a16="http://schemas.microsoft.com/office/drawing/2014/main" id="{C759C3DC-09B0-42BA-A981-CD511EB30227}"/>
                  </a:ext>
                </a:extLst>
              </p:cNvPr>
              <p:cNvPicPr/>
              <p:nvPr/>
            </p:nvPicPr>
            <p:blipFill>
              <a:blip r:embed="rId4"/>
              <a:stretch>
                <a:fillRect/>
              </a:stretch>
            </p:blipFill>
            <p:spPr>
              <a:xfrm>
                <a:off x="2797989" y="90461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p:pic>
            <p:nvPicPr>
              <p:cNvPr id="13" name="Ink 12">
                <a:extLst>
                  <a:ext uri="{FF2B5EF4-FFF2-40B4-BE49-F238E27FC236}">
                    <a16:creationId xmlns:a16="http://schemas.microsoft.com/office/drawing/2014/main" id="{DD9645A9-066F-4C7A-81D2-7FD631C06482}"/>
                  </a:ext>
                </a:extLst>
              </p:cNvPr>
              <p:cNvPicPr/>
              <p:nvPr/>
            </p:nvPicPr>
            <p:blipFill>
              <a:blip r:embed="rId8"/>
              <a:stretch>
                <a:fillRect/>
              </a:stretch>
            </p:blipFill>
            <p:spPr>
              <a:xfrm>
                <a:off x="1714029" y="1649817"/>
                <a:ext cx="36000" cy="36000"/>
              </a:xfrm>
              <a:prstGeom prst="rect">
                <a:avLst/>
              </a:prstGeom>
            </p:spPr>
          </p:pic>
        </mc:Fallback>
      </mc:AlternateContent>
      <p:sp>
        <p:nvSpPr>
          <p:cNvPr id="6" name="TextBox 5">
            <a:extLst>
              <a:ext uri="{FF2B5EF4-FFF2-40B4-BE49-F238E27FC236}">
                <a16:creationId xmlns:a16="http://schemas.microsoft.com/office/drawing/2014/main" id="{6D1359CC-328D-481D-8A36-0F08BBAE48EF}"/>
              </a:ext>
            </a:extLst>
          </p:cNvPr>
          <p:cNvSpPr txBox="1"/>
          <p:nvPr/>
        </p:nvSpPr>
        <p:spPr>
          <a:xfrm>
            <a:off x="382441" y="766732"/>
            <a:ext cx="8609159" cy="3586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Overtime Pay is mostly dominated by males between 2016 and 2018. As the components of Gross Pay Received are Current Annual Salary and Overtime Pay, the changing in Gross Pay Received is almost influenced by males. By looking at the dataset, police officers and fire and Rescue specialists are dominants in overtime at all. These positions are mostly filled by males. Thus, they have the highest Gross Pay Received every year.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65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297405" y="12484"/>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RECOMMENDATIONS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sp>
        <p:nvSpPr>
          <p:cNvPr id="3" name="TextBox 2">
            <a:extLst>
              <a:ext uri="{FF2B5EF4-FFF2-40B4-BE49-F238E27FC236}">
                <a16:creationId xmlns:a16="http://schemas.microsoft.com/office/drawing/2014/main" id="{37DA53E2-9229-40E9-8FC4-135E2E6148E1}"/>
              </a:ext>
            </a:extLst>
          </p:cNvPr>
          <p:cNvSpPr txBox="1"/>
          <p:nvPr/>
        </p:nvSpPr>
        <p:spPr>
          <a:xfrm>
            <a:off x="838200" y="1266417"/>
            <a:ext cx="7923000" cy="2831544"/>
          </a:xfrm>
          <a:prstGeom prst="rect">
            <a:avLst/>
          </a:prstGeom>
          <a:noFill/>
        </p:spPr>
        <p:txBody>
          <a:bodyPr wrap="square" rtlCol="0">
            <a:spAutoFit/>
          </a:bodyPr>
          <a:lstStyle/>
          <a:p>
            <a:pPr marL="285750" lvl="0" indent="-285750">
              <a:lnSpc>
                <a:spcPct val="200000"/>
              </a:lnSpc>
              <a:buFont typeface="Wingdings" panose="05000000000000000000" pitchFamily="2" charset="2"/>
              <a:buChar char="q"/>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a column as retained tax to explain the gap between gross salary, current salary, and overtime pay;</a:t>
            </a:r>
          </a:p>
          <a:p>
            <a:pPr marL="285750" lvl="0" indent="-285750">
              <a:lnSpc>
                <a:spcPct val="200000"/>
              </a:lnSpc>
              <a:buFont typeface="Wingdings" panose="05000000000000000000" pitchFamily="2" charset="2"/>
              <a:buChar char="q"/>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Update the column of overtime pay; </a:t>
            </a:r>
          </a:p>
          <a:p>
            <a:pPr marL="285750" lvl="0" indent="-285750">
              <a:lnSpc>
                <a:spcPct val="200000"/>
              </a:lnSpc>
              <a:buFont typeface="Wingdings" panose="05000000000000000000" pitchFamily="2" charset="2"/>
              <a:buChar char="q"/>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a column as education (Master, Bs, AA , Certificate, other….) </a:t>
            </a:r>
          </a:p>
          <a:p>
            <a:endParaRPr lang="en-US" dirty="0"/>
          </a:p>
        </p:txBody>
      </p:sp>
    </p:spTree>
    <p:extLst>
      <p:ext uri="{BB962C8B-B14F-4D97-AF65-F5344CB8AC3E}">
        <p14:creationId xmlns:p14="http://schemas.microsoft.com/office/powerpoint/2010/main" val="134794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297405" y="12484"/>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ACKNOWLEDGEMENTS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sp>
        <p:nvSpPr>
          <p:cNvPr id="3" name="TextBox 2">
            <a:extLst>
              <a:ext uri="{FF2B5EF4-FFF2-40B4-BE49-F238E27FC236}">
                <a16:creationId xmlns:a16="http://schemas.microsoft.com/office/drawing/2014/main" id="{37DA53E2-9229-40E9-8FC4-135E2E6148E1}"/>
              </a:ext>
            </a:extLst>
          </p:cNvPr>
          <p:cNvSpPr txBox="1"/>
          <p:nvPr/>
        </p:nvSpPr>
        <p:spPr>
          <a:xfrm>
            <a:off x="419459" y="698405"/>
            <a:ext cx="8305080" cy="6133859"/>
          </a:xfrm>
          <a:prstGeom prst="rect">
            <a:avLst/>
          </a:prstGeom>
          <a:noFill/>
        </p:spPr>
        <p:txBody>
          <a:bodyPr wrap="square" rtlCol="0">
            <a:spAutoFit/>
          </a:bodyPr>
          <a:lstStyle/>
          <a:p>
            <a:pPr>
              <a:lnSpc>
                <a:spcPct val="150000"/>
              </a:lnSpc>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a:p>
            <a:pPr marL="285750" indent="-285750">
              <a:lnSpc>
                <a:spcPct val="150000"/>
              </a:lnSpc>
              <a:buFont typeface="Wingdings" panose="05000000000000000000" pitchFamily="2" charset="2"/>
              <a:buChar char="q"/>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Professor Mohamed </a:t>
            </a:r>
            <a:r>
              <a:rPr lang="en-US" sz="2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Abdirisak</a:t>
            </a: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Rachel </a:t>
            </a:r>
            <a:r>
              <a:rPr lang="en-US" sz="2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Saidi</a:t>
            </a: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guiding our first steps in the use of data analysis tools, such as R, Python, and Tableau to describe data stories;</a:t>
            </a:r>
          </a:p>
          <a:p>
            <a:pPr marL="285750" indent="-285750">
              <a:lnSpc>
                <a:spcPct val="150000"/>
              </a:lnSpc>
              <a:buFont typeface="Wingdings" panose="05000000000000000000" pitchFamily="2" charset="2"/>
              <a:buChar char="q"/>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Hamman, John for supporting us to achieve our final project;</a:t>
            </a:r>
          </a:p>
          <a:p>
            <a:pPr marL="285750" indent="-285750">
              <a:lnSpc>
                <a:spcPct val="150000"/>
              </a:lnSpc>
              <a:buFont typeface="Wingdings" panose="05000000000000000000" pitchFamily="2" charset="2"/>
              <a:buChar char="q"/>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Kathryn Linehan for bringing the greatest professors to the Data Science Certificate Program;</a:t>
            </a:r>
          </a:p>
          <a:p>
            <a:pPr marL="285750" indent="-285750">
              <a:lnSpc>
                <a:spcPct val="150000"/>
              </a:lnSpc>
              <a:buFont typeface="Wingdings" panose="05000000000000000000" pitchFamily="2" charset="2"/>
              <a:buChar char="q"/>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Dennis </a:t>
            </a:r>
            <a:r>
              <a:rPr lang="en-US" sz="2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Linders</a:t>
            </a: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Montgomery County Government, and Victoria Lewis, </a:t>
            </a:r>
            <a:r>
              <a:rPr lang="en-US" sz="2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dataMontgomery</a:t>
            </a: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their support and direction.</a:t>
            </a:r>
          </a:p>
          <a:p>
            <a:pPr marL="285750" indent="-285750">
              <a:lnSpc>
                <a:spcPct val="150000"/>
              </a:lnSpc>
              <a:buFont typeface="Wingdings" panose="05000000000000000000" pitchFamily="2" charset="2"/>
              <a:buChar char="q"/>
            </a:pPr>
            <a:endPar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endParaRPr lang="en-US" sz="2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01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04800" y="580110"/>
            <a:ext cx="8267700" cy="720197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Source: from </a:t>
            </a:r>
            <a:r>
              <a:rPr lang="en-US"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dataMontgomery</a:t>
            </a: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lnSpc>
                <a:spcPct val="150000"/>
              </a:lnSpc>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Website: </a:t>
            </a:r>
            <a:r>
              <a:rPr lang="en-US" sz="21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https://data.montgomerycountymd.gov/</a:t>
            </a:r>
            <a:endParaRPr lang="en-US" sz="21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Datasets Content: </a:t>
            </a:r>
          </a:p>
          <a:p>
            <a:pPr marL="800100" lvl="1" indent="-342900" algn="just">
              <a:lnSpc>
                <a:spcPct val="150000"/>
              </a:lnSpc>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salary 2018: 10,071 Observations with 12 variables.</a:t>
            </a:r>
          </a:p>
          <a:p>
            <a:pPr marL="800100" lvl="1" indent="-342900" algn="just">
              <a:lnSpc>
                <a:spcPct val="150000"/>
              </a:lnSpc>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salary 2017: 9,398 Observations with 12 variables.</a:t>
            </a:r>
          </a:p>
          <a:p>
            <a:pPr marL="800100" lvl="1" indent="-342900" algn="just">
              <a:lnSpc>
                <a:spcPct val="150000"/>
              </a:lnSpc>
              <a:buFont typeface="Arial" panose="020B0604020202020204" pitchFamily="34" charset="0"/>
              <a:buChar char="•"/>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Employee salary 2016: 9,228 Observations with 12 variables.</a:t>
            </a:r>
          </a:p>
          <a:p>
            <a:pPr marL="342900" indent="-342900" algn="just">
              <a:lnSpc>
                <a:spcPct val="150000"/>
              </a:lnSpc>
              <a:buFont typeface="Wingdings" panose="05000000000000000000" pitchFamily="2" charset="2"/>
              <a:buChar char="q"/>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Variables Of Interest: Gender, Assignment Category, Current Annual salary, Gross Pay Received, and Overtime Pay. </a:t>
            </a:r>
          </a:p>
          <a:p>
            <a:pPr marL="342900" indent="-342900" algn="just">
              <a:lnSpc>
                <a:spcPct val="150000"/>
              </a:lnSpc>
              <a:buFont typeface="Wingdings" panose="05000000000000000000" pitchFamily="2" charset="2"/>
              <a:buChar char="q"/>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Research Goals: </a:t>
            </a:r>
          </a:p>
          <a:p>
            <a:pPr marL="800100" lvl="1" indent="-342900" algn="just">
              <a:lnSpc>
                <a:spcPct val="150000"/>
              </a:lnSpc>
              <a:buFont typeface="Wingdings" panose="05000000000000000000" pitchFamily="2" charset="2"/>
              <a:buChar char="Ø"/>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Analyze the trend and variability of salary between 2016 and 2018. </a:t>
            </a:r>
          </a:p>
          <a:p>
            <a:pPr marL="800100" lvl="1" indent="-342900" algn="just">
              <a:lnSpc>
                <a:spcPct val="150000"/>
              </a:lnSpc>
              <a:buFont typeface="Wingdings" panose="05000000000000000000" pitchFamily="2" charset="2"/>
              <a:buChar char="Ø"/>
            </a:pPr>
            <a:r>
              <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Evaluate the relationship between the different component of salary.</a:t>
            </a:r>
          </a:p>
          <a:p>
            <a:pPr algn="just">
              <a:lnSpc>
                <a:spcPct val="150000"/>
              </a:lnSpc>
            </a:pPr>
            <a:endParaRPr lang="en-US" sz="2000" dirty="0">
              <a:effectLst>
                <a:outerShdw blurRad="38100" dist="38100" dir="2700000" algn="tl">
                  <a:srgbClr val="000000">
                    <a:alpha val="43137"/>
                  </a:srgbClr>
                </a:outerShdw>
              </a:effectLst>
            </a:endParaRPr>
          </a:p>
          <a:p>
            <a:pPr algn="just">
              <a:lnSpc>
                <a:spcPct val="150000"/>
              </a:lnSpc>
            </a:pPr>
            <a:endParaRPr lang="en-US" sz="2000" dirty="0">
              <a:effectLst>
                <a:outerShdw blurRad="38100" dist="38100" dir="2700000" algn="tl">
                  <a:srgbClr val="000000">
                    <a:alpha val="43137"/>
                  </a:srgbClr>
                </a:outerShdw>
              </a:effectLst>
            </a:endParaRPr>
          </a:p>
          <a:p>
            <a:pPr algn="just"/>
            <a:endParaRPr lang="en-US" sz="2400" dirty="0"/>
          </a:p>
        </p:txBody>
      </p:sp>
      <p:sp>
        <p:nvSpPr>
          <p:cNvPr id="8" name="ZoneTexte 7"/>
          <p:cNvSpPr txBox="1"/>
          <p:nvPr/>
        </p:nvSpPr>
        <p:spPr>
          <a:xfrm>
            <a:off x="1297405" y="0"/>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OVERVIEW OF THE DATASETS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spTree>
    <p:extLst>
      <p:ext uri="{BB962C8B-B14F-4D97-AF65-F5344CB8AC3E}">
        <p14:creationId xmlns:p14="http://schemas.microsoft.com/office/powerpoint/2010/main" val="263493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297405" y="12484"/>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2018 DESCRIPTIVE STATISTICS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graphicFrame>
        <p:nvGraphicFramePr>
          <p:cNvPr id="9" name="Table 8">
            <a:extLst>
              <a:ext uri="{FF2B5EF4-FFF2-40B4-BE49-F238E27FC236}">
                <a16:creationId xmlns:a16="http://schemas.microsoft.com/office/drawing/2014/main" id="{282B577F-BB83-4A41-9B5E-C162A4FB0AB6}"/>
              </a:ext>
            </a:extLst>
          </p:cNvPr>
          <p:cNvGraphicFramePr>
            <a:graphicFrameLocks noGrp="1"/>
          </p:cNvGraphicFramePr>
          <p:nvPr>
            <p:extLst>
              <p:ext uri="{D42A27DB-BD31-4B8C-83A1-F6EECF244321}">
                <p14:modId xmlns:p14="http://schemas.microsoft.com/office/powerpoint/2010/main" val="632644424"/>
              </p:ext>
            </p:extLst>
          </p:nvPr>
        </p:nvGraphicFramePr>
        <p:xfrm>
          <a:off x="2416904" y="669939"/>
          <a:ext cx="3800330" cy="2674620"/>
        </p:xfrm>
        <a:graphic>
          <a:graphicData uri="http://schemas.openxmlformats.org/drawingml/2006/table">
            <a:tbl>
              <a:tblPr/>
              <a:tblGrid>
                <a:gridCol w="894195">
                  <a:extLst>
                    <a:ext uri="{9D8B030D-6E8A-4147-A177-3AD203B41FA5}">
                      <a16:colId xmlns:a16="http://schemas.microsoft.com/office/drawing/2014/main" val="4031947258"/>
                    </a:ext>
                  </a:extLst>
                </a:gridCol>
                <a:gridCol w="987341">
                  <a:extLst>
                    <a:ext uri="{9D8B030D-6E8A-4147-A177-3AD203B41FA5}">
                      <a16:colId xmlns:a16="http://schemas.microsoft.com/office/drawing/2014/main" val="2886002291"/>
                    </a:ext>
                  </a:extLst>
                </a:gridCol>
                <a:gridCol w="987341">
                  <a:extLst>
                    <a:ext uri="{9D8B030D-6E8A-4147-A177-3AD203B41FA5}">
                      <a16:colId xmlns:a16="http://schemas.microsoft.com/office/drawing/2014/main" val="4046831448"/>
                    </a:ext>
                  </a:extLst>
                </a:gridCol>
                <a:gridCol w="931453">
                  <a:extLst>
                    <a:ext uri="{9D8B030D-6E8A-4147-A177-3AD203B41FA5}">
                      <a16:colId xmlns:a16="http://schemas.microsoft.com/office/drawing/2014/main" val="2547218308"/>
                    </a:ext>
                  </a:extLst>
                </a:gridCol>
              </a:tblGrid>
              <a:tr h="701040">
                <a:tc>
                  <a:txBody>
                    <a:bodyPr/>
                    <a:lstStyle/>
                    <a:p>
                      <a:pPr algn="ctr" fontAlgn="ctr"/>
                      <a:r>
                        <a:rPr lang="en-US" sz="1100" b="1" i="0" u="none" strike="noStrike">
                          <a:solidFill>
                            <a:srgbClr val="000000"/>
                          </a:solidFill>
                          <a:effectLst/>
                          <a:latin typeface="Times New Roman" panose="02020603050405020304" pitchFamily="18" charset="0"/>
                        </a:rPr>
                        <a:t>Variables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 2018 Annual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2018 Gross Pay Received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2018 Overtime Pay</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02817487"/>
                  </a:ext>
                </a:extLst>
              </a:tr>
              <a:tr h="243840">
                <a:tc>
                  <a:txBody>
                    <a:bodyPr/>
                    <a:lstStyle/>
                    <a:p>
                      <a:pPr algn="l" fontAlgn="ctr"/>
                      <a:r>
                        <a:rPr lang="en-US" sz="1100" b="1" i="0" u="none" strike="noStrike">
                          <a:solidFill>
                            <a:srgbClr val="000000"/>
                          </a:solidFill>
                          <a:effectLst/>
                          <a:latin typeface="Times New Roman" panose="02020603050405020304" pitchFamily="18" charset="0"/>
                        </a:rPr>
                        <a:t>Count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10,071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10,071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10,071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0322942"/>
                  </a:ext>
                </a:extLst>
              </a:tr>
              <a:tr h="243840">
                <a:tc>
                  <a:txBody>
                    <a:bodyPr/>
                    <a:lstStyle/>
                    <a:p>
                      <a:pPr algn="l" fontAlgn="ctr"/>
                      <a:r>
                        <a:rPr lang="en-US" sz="1100" b="1" i="0" u="none" strike="noStrike" dirty="0">
                          <a:solidFill>
                            <a:srgbClr val="000000"/>
                          </a:solidFill>
                          <a:effectLst/>
                          <a:latin typeface="Times New Roman" panose="02020603050405020304" pitchFamily="18" charset="0"/>
                        </a:rPr>
                        <a:t>Mean</a:t>
                      </a:r>
                    </a:p>
                  </a:txBody>
                  <a:tcPr marL="7620" marR="7620" marT="7620" marB="0" anchor="ctr">
                    <a:lnL w="12700" cap="flat" cmpd="sng" algn="ctr">
                      <a:solidFill>
                        <a:srgbClr val="F0583E"/>
                      </a:solidFill>
                      <a:prstDash val="solid"/>
                      <a:round/>
                      <a:headEnd type="none" w="med" len="med"/>
                      <a:tailEnd type="none" w="med" len="med"/>
                    </a:lnL>
                    <a:lnR w="6350" cap="flat" cmpd="sng" algn="ctr">
                      <a:solidFill>
                        <a:srgbClr val="50593E"/>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0593E"/>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78,121 </a:t>
                      </a:r>
                    </a:p>
                  </a:txBody>
                  <a:tcPr marL="7620" marR="7620" marT="7620" marB="0" anchor="ctr">
                    <a:lnL w="6350" cap="flat" cmpd="sng" algn="ctr">
                      <a:solidFill>
                        <a:srgbClr val="50593E"/>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79,886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6,084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1347308"/>
                  </a:ext>
                </a:extLst>
              </a:tr>
              <a:tr h="243840">
                <a:tc>
                  <a:txBody>
                    <a:bodyPr/>
                    <a:lstStyle/>
                    <a:p>
                      <a:pPr algn="l" fontAlgn="ctr"/>
                      <a:r>
                        <a:rPr lang="en-US" sz="1100" b="1" i="0" u="none" strike="noStrike">
                          <a:solidFill>
                            <a:srgbClr val="000000"/>
                          </a:solidFill>
                          <a:effectLst/>
                          <a:latin typeface="Times New Roman" panose="02020603050405020304" pitchFamily="18" charset="0"/>
                        </a:rPr>
                        <a:t>Std</a:t>
                      </a:r>
                    </a:p>
                  </a:txBody>
                  <a:tcPr marL="7620" marR="7620" marT="7620" marB="0" anchor="ctr">
                    <a:lnL w="12700" cap="flat" cmpd="sng" algn="ctr">
                      <a:solidFill>
                        <a:srgbClr val="70583E"/>
                      </a:solidFill>
                      <a:prstDash val="solid"/>
                      <a:round/>
                      <a:headEnd type="none" w="med" len="med"/>
                      <a:tailEnd type="none" w="med" len="med"/>
                    </a:lnL>
                    <a:lnR w="6350" cap="flat" cmpd="sng" algn="ctr">
                      <a:solidFill>
                        <a:srgbClr val="50593E"/>
                      </a:solidFill>
                      <a:prstDash val="solid"/>
                      <a:round/>
                      <a:headEnd type="none" w="med" len="med"/>
                      <a:tailEnd type="none" w="med" len="med"/>
                    </a:lnR>
                    <a:lnT w="6350" cap="flat" cmpd="sng" algn="ctr">
                      <a:solidFill>
                        <a:srgbClr val="D0593E"/>
                      </a:solidFill>
                      <a:prstDash val="solid"/>
                      <a:round/>
                      <a:headEnd type="none" w="med" len="med"/>
                      <a:tailEnd type="none" w="med" len="med"/>
                    </a:lnT>
                    <a:lnB w="6350" cap="flat" cmpd="sng" algn="ctr">
                      <a:solidFill>
                        <a:srgbClr val="F0583E"/>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30,807 </a:t>
                      </a:r>
                    </a:p>
                  </a:txBody>
                  <a:tcPr marL="7620" marR="7620" marT="7620" marB="0" anchor="ctr">
                    <a:lnL w="6350" cap="flat" cmpd="sng" algn="ctr">
                      <a:solidFill>
                        <a:srgbClr val="50593E"/>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38,027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11,694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4094647"/>
                  </a:ext>
                </a:extLst>
              </a:tr>
              <a:tr h="243840">
                <a:tc>
                  <a:txBody>
                    <a:bodyPr/>
                    <a:lstStyle/>
                    <a:p>
                      <a:pPr algn="l" fontAlgn="ctr"/>
                      <a:r>
                        <a:rPr lang="en-US" sz="1100" b="1" i="0" u="none" strike="noStrike" dirty="0">
                          <a:solidFill>
                            <a:srgbClr val="000000"/>
                          </a:solidFill>
                          <a:effectLst/>
                          <a:latin typeface="Times New Roman" panose="02020603050405020304" pitchFamily="18" charset="0"/>
                        </a:rPr>
                        <a:t>Min</a:t>
                      </a:r>
                    </a:p>
                  </a:txBody>
                  <a:tcPr marL="7620" marR="7620" marT="7620" marB="0" anchor="ctr">
                    <a:lnL w="12700" cap="flat" cmpd="sng" algn="ctr">
                      <a:solidFill>
                        <a:srgbClr val="50593E"/>
                      </a:solidFill>
                      <a:prstDash val="solid"/>
                      <a:round/>
                      <a:headEnd type="none" w="med" len="med"/>
                      <a:tailEnd type="none" w="med" len="med"/>
                    </a:lnL>
                    <a:lnR w="6350" cap="flat" cmpd="sng" algn="ctr">
                      <a:solidFill>
                        <a:srgbClr val="10533E"/>
                      </a:solidFill>
                      <a:prstDash val="solid"/>
                      <a:round/>
                      <a:headEnd type="none" w="med" len="med"/>
                      <a:tailEnd type="none" w="med" len="med"/>
                    </a:lnR>
                    <a:lnT w="6350" cap="flat" cmpd="sng" algn="ctr">
                      <a:solidFill>
                        <a:srgbClr val="F0583E"/>
                      </a:solidFill>
                      <a:prstDash val="solid"/>
                      <a:round/>
                      <a:headEnd type="none" w="med" len="med"/>
                      <a:tailEnd type="none" w="med" len="med"/>
                    </a:lnT>
                    <a:lnB w="6350" cap="flat" cmpd="sng" algn="ctr">
                      <a:solidFill>
                        <a:srgbClr val="F0583E"/>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11,147 </a:t>
                      </a:r>
                    </a:p>
                  </a:txBody>
                  <a:tcPr marL="7620" marR="7620" marT="7620" marB="0" anchor="ctr">
                    <a:lnL w="6350" cap="flat" cmpd="sng" algn="ctr">
                      <a:solidFill>
                        <a:srgbClr val="10533E"/>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4787280"/>
                  </a:ext>
                </a:extLst>
              </a:tr>
              <a:tr h="243840">
                <a:tc>
                  <a:txBody>
                    <a:bodyPr/>
                    <a:lstStyle/>
                    <a:p>
                      <a:pPr algn="l" fontAlgn="ctr"/>
                      <a:r>
                        <a:rPr lang="en-US" sz="1100" b="1" i="0" u="none" strike="noStrike" dirty="0">
                          <a:solidFill>
                            <a:srgbClr val="000000"/>
                          </a:solidFill>
                          <a:effectLst/>
                          <a:latin typeface="Times New Roman" panose="02020603050405020304" pitchFamily="18" charset="0"/>
                        </a:rPr>
                        <a:t>25%</a:t>
                      </a:r>
                    </a:p>
                  </a:txBody>
                  <a:tcPr marL="7620" marR="7620" marT="7620" marB="0" anchor="ctr">
                    <a:lnL w="12700" cap="flat" cmpd="sng" algn="ctr">
                      <a:solidFill>
                        <a:srgbClr val="705F3E"/>
                      </a:solidFill>
                      <a:prstDash val="solid"/>
                      <a:round/>
                      <a:headEnd type="none" w="med" len="med"/>
                      <a:tailEnd type="none" w="med" len="med"/>
                    </a:lnL>
                    <a:lnR w="6350" cap="flat" cmpd="sng" algn="ctr">
                      <a:solidFill>
                        <a:srgbClr val="905F3E"/>
                      </a:solidFill>
                      <a:prstDash val="solid"/>
                      <a:round/>
                      <a:headEnd type="none" w="med" len="med"/>
                      <a:tailEnd type="none" w="med" len="med"/>
                    </a:lnR>
                    <a:lnT w="6350" cap="flat" cmpd="sng" algn="ctr">
                      <a:solidFill>
                        <a:srgbClr val="F0583E"/>
                      </a:solidFill>
                      <a:prstDash val="solid"/>
                      <a:round/>
                      <a:headEnd type="none" w="med" len="med"/>
                      <a:tailEnd type="none" w="med" len="med"/>
                    </a:lnT>
                    <a:lnB w="6350" cap="flat" cmpd="sng" algn="ctr">
                      <a:solidFill>
                        <a:srgbClr val="705C3E"/>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54,960 </a:t>
                      </a:r>
                    </a:p>
                  </a:txBody>
                  <a:tcPr marL="7620" marR="7620" marT="7620" marB="0" anchor="ctr">
                    <a:lnL w="6350" cap="flat" cmpd="sng" algn="ctr">
                      <a:solidFill>
                        <a:srgbClr val="905F3E"/>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55,702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0741599"/>
                  </a:ext>
                </a:extLst>
              </a:tr>
              <a:tr h="243840">
                <a:tc>
                  <a:txBody>
                    <a:bodyPr/>
                    <a:lstStyle/>
                    <a:p>
                      <a:pPr algn="l" fontAlgn="ctr"/>
                      <a:r>
                        <a:rPr lang="en-US" sz="1100" b="1" i="0" u="none" strike="noStrike" dirty="0">
                          <a:solidFill>
                            <a:srgbClr val="000000"/>
                          </a:solidFill>
                          <a:effectLst/>
                          <a:latin typeface="Times New Roman" panose="02020603050405020304" pitchFamily="18" charset="0"/>
                        </a:rPr>
                        <a:t>50%</a:t>
                      </a:r>
                    </a:p>
                  </a:txBody>
                  <a:tcPr marL="7620" marR="7620" marT="7620" marB="0" anchor="ctr">
                    <a:lnL w="12700" cap="flat" cmpd="sng" algn="ctr">
                      <a:solidFill>
                        <a:srgbClr val="705C3E"/>
                      </a:solidFill>
                      <a:prstDash val="solid"/>
                      <a:round/>
                      <a:headEnd type="none" w="med" len="med"/>
                      <a:tailEnd type="none" w="med" len="med"/>
                    </a:lnL>
                    <a:lnR w="6350" cap="flat" cmpd="sng" algn="ctr">
                      <a:solidFill>
                        <a:srgbClr val="B05C3E"/>
                      </a:solidFill>
                      <a:prstDash val="solid"/>
                      <a:round/>
                      <a:headEnd type="none" w="med" len="med"/>
                      <a:tailEnd type="none" w="med" len="med"/>
                    </a:lnR>
                    <a:lnT w="6350" cap="flat" cmpd="sng" algn="ctr">
                      <a:solidFill>
                        <a:srgbClr val="705C3E"/>
                      </a:solidFill>
                      <a:prstDash val="solid"/>
                      <a:round/>
                      <a:headEnd type="none" w="med" len="med"/>
                      <a:tailEnd type="none" w="med" len="med"/>
                    </a:lnT>
                    <a:lnB w="6350" cap="flat" cmpd="sng" algn="ctr">
                      <a:solidFill>
                        <a:srgbClr val="905E3E"/>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74,460 </a:t>
                      </a:r>
                    </a:p>
                  </a:txBody>
                  <a:tcPr marL="7620" marR="7620" marT="7620" marB="0" anchor="ctr">
                    <a:lnL w="6350" cap="flat" cmpd="sng" algn="ctr">
                      <a:solidFill>
                        <a:srgbClr val="B05C3E"/>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77,614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600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5251611"/>
                  </a:ext>
                </a:extLst>
              </a:tr>
              <a:tr h="243840">
                <a:tc>
                  <a:txBody>
                    <a:bodyPr/>
                    <a:lstStyle/>
                    <a:p>
                      <a:pPr algn="l" fontAlgn="ctr"/>
                      <a:r>
                        <a:rPr lang="en-US" sz="1100" b="1" i="0" u="none" strike="noStrike">
                          <a:solidFill>
                            <a:srgbClr val="000000"/>
                          </a:solidFill>
                          <a:effectLst/>
                          <a:latin typeface="Times New Roman" panose="02020603050405020304" pitchFamily="18" charset="0"/>
                        </a:rPr>
                        <a:t>75%</a:t>
                      </a:r>
                    </a:p>
                  </a:txBody>
                  <a:tcPr marL="7620" marR="7620" marT="7620" marB="0" anchor="ctr">
                    <a:lnL w="12700" cap="flat" cmpd="sng" algn="ctr">
                      <a:solidFill>
                        <a:srgbClr val="50563D"/>
                      </a:solidFill>
                      <a:prstDash val="solid"/>
                      <a:round/>
                      <a:headEnd type="none" w="med" len="med"/>
                      <a:tailEnd type="none" w="med" len="med"/>
                    </a:lnL>
                    <a:lnR w="6350" cap="flat" cmpd="sng" algn="ctr">
                      <a:solidFill>
                        <a:srgbClr val="70573D"/>
                      </a:solidFill>
                      <a:prstDash val="solid"/>
                      <a:round/>
                      <a:headEnd type="none" w="med" len="med"/>
                      <a:tailEnd type="none" w="med" len="med"/>
                    </a:lnR>
                    <a:lnT w="6350" cap="flat" cmpd="sng" algn="ctr">
                      <a:solidFill>
                        <a:srgbClr val="905E3E"/>
                      </a:solidFill>
                      <a:prstDash val="solid"/>
                      <a:round/>
                      <a:headEnd type="none" w="med" len="med"/>
                      <a:tailEnd type="none" w="med" len="med"/>
                    </a:lnT>
                    <a:lnB w="6350" cap="flat" cmpd="sng" algn="ctr">
                      <a:solidFill>
                        <a:srgbClr val="30533D"/>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96,986 </a:t>
                      </a:r>
                    </a:p>
                  </a:txBody>
                  <a:tcPr marL="7620" marR="7620" marT="7620" marB="0" anchor="ctr">
                    <a:lnL w="6350" cap="flat" cmpd="sng" algn="ctr">
                      <a:solidFill>
                        <a:srgbClr val="70573D"/>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101,810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7,627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0343530"/>
                  </a:ext>
                </a:extLst>
              </a:tr>
              <a:tr h="266700">
                <a:tc>
                  <a:txBody>
                    <a:bodyPr/>
                    <a:lstStyle/>
                    <a:p>
                      <a:pPr algn="l" fontAlgn="ctr"/>
                      <a:r>
                        <a:rPr lang="en-US" sz="1100" b="1" i="0" u="none" strike="noStrike">
                          <a:solidFill>
                            <a:srgbClr val="000000"/>
                          </a:solidFill>
                          <a:effectLst/>
                          <a:latin typeface="Times New Roman" panose="02020603050405020304" pitchFamily="18" charset="0"/>
                        </a:rPr>
                        <a:t>Max</a:t>
                      </a:r>
                    </a:p>
                  </a:txBody>
                  <a:tcPr marL="7620" marR="7620" marT="7620" marB="0" anchor="ctr">
                    <a:lnL w="12700" cap="flat" cmpd="sng" algn="ctr">
                      <a:solidFill>
                        <a:srgbClr val="50553D"/>
                      </a:solidFill>
                      <a:prstDash val="solid"/>
                      <a:round/>
                      <a:headEnd type="none" w="med" len="med"/>
                      <a:tailEnd type="none" w="med" len="med"/>
                    </a:lnL>
                    <a:lnR w="6350" cap="flat" cmpd="sng" algn="ctr">
                      <a:solidFill>
                        <a:srgbClr val="50543D"/>
                      </a:solidFill>
                      <a:prstDash val="solid"/>
                      <a:round/>
                      <a:headEnd type="none" w="med" len="med"/>
                      <a:tailEnd type="none" w="med" len="med"/>
                    </a:lnR>
                    <a:lnT w="6350" cap="flat" cmpd="sng" algn="ctr">
                      <a:solidFill>
                        <a:srgbClr val="30533D"/>
                      </a:solidFill>
                      <a:prstDash val="solid"/>
                      <a:round/>
                      <a:headEnd type="none" w="med" len="med"/>
                      <a:tailEnd type="none" w="med" len="med"/>
                    </a:lnT>
                    <a:lnB w="12700" cap="flat" cmpd="sng" algn="ctr">
                      <a:solidFill>
                        <a:srgbClr val="D0573D"/>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303,091 </a:t>
                      </a:r>
                    </a:p>
                  </a:txBody>
                  <a:tcPr marL="7620" marR="7620" marT="7620" marB="0" anchor="ctr">
                    <a:lnL w="6350" cap="flat" cmpd="sng" algn="ctr">
                      <a:solidFill>
                        <a:srgbClr val="50543D"/>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317,531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174,009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8040763"/>
                  </a:ext>
                </a:extLst>
              </a:tr>
            </a:tbl>
          </a:graphicData>
        </a:graphic>
      </p:graphicFrame>
      <p:pic>
        <p:nvPicPr>
          <p:cNvPr id="10" name="Picture 9">
            <a:extLst>
              <a:ext uri="{FF2B5EF4-FFF2-40B4-BE49-F238E27FC236}">
                <a16:creationId xmlns:a16="http://schemas.microsoft.com/office/drawing/2014/main" id="{0BDCCA45-2580-409E-9ED5-279718A2739E}"/>
              </a:ext>
            </a:extLst>
          </p:cNvPr>
          <p:cNvPicPr>
            <a:picLocks noChangeAspect="1"/>
          </p:cNvPicPr>
          <p:nvPr/>
        </p:nvPicPr>
        <p:blipFill rotWithShape="1">
          <a:blip r:embed="rId15"/>
          <a:srcRect l="22524" t="20749" r="52519" b="47257"/>
          <a:stretch/>
        </p:blipFill>
        <p:spPr>
          <a:xfrm>
            <a:off x="340808" y="3586121"/>
            <a:ext cx="2707191" cy="2669580"/>
          </a:xfrm>
          <a:prstGeom prst="rect">
            <a:avLst/>
          </a:prstGeom>
        </p:spPr>
      </p:pic>
      <p:pic>
        <p:nvPicPr>
          <p:cNvPr id="11" name="Picture 10">
            <a:extLst>
              <a:ext uri="{FF2B5EF4-FFF2-40B4-BE49-F238E27FC236}">
                <a16:creationId xmlns:a16="http://schemas.microsoft.com/office/drawing/2014/main" id="{527C6104-44CE-4D0C-AD59-106D0675C8A2}"/>
              </a:ext>
            </a:extLst>
          </p:cNvPr>
          <p:cNvPicPr>
            <a:picLocks noChangeAspect="1"/>
          </p:cNvPicPr>
          <p:nvPr/>
        </p:nvPicPr>
        <p:blipFill rotWithShape="1">
          <a:blip r:embed="rId16"/>
          <a:srcRect l="22610" t="23375" r="52520" b="45556"/>
          <a:stretch/>
        </p:blipFill>
        <p:spPr>
          <a:xfrm>
            <a:off x="3200400" y="3621701"/>
            <a:ext cx="2819400" cy="2598420"/>
          </a:xfrm>
          <a:prstGeom prst="rect">
            <a:avLst/>
          </a:prstGeom>
        </p:spPr>
      </p:pic>
      <p:pic>
        <p:nvPicPr>
          <p:cNvPr id="12" name="Picture 11">
            <a:extLst>
              <a:ext uri="{FF2B5EF4-FFF2-40B4-BE49-F238E27FC236}">
                <a16:creationId xmlns:a16="http://schemas.microsoft.com/office/drawing/2014/main" id="{3B8CDB7A-0AA9-4EA5-AC23-4AD5D87A5063}"/>
              </a:ext>
            </a:extLst>
          </p:cNvPr>
          <p:cNvPicPr>
            <a:picLocks noChangeAspect="1"/>
          </p:cNvPicPr>
          <p:nvPr/>
        </p:nvPicPr>
        <p:blipFill rotWithShape="1">
          <a:blip r:embed="rId17"/>
          <a:srcRect l="22516" t="24906" r="52563" b="44143"/>
          <a:stretch/>
        </p:blipFill>
        <p:spPr>
          <a:xfrm>
            <a:off x="5875494" y="3594259"/>
            <a:ext cx="3115386" cy="2598420"/>
          </a:xfrm>
          <a:prstGeom prst="rect">
            <a:avLst/>
          </a:prstGeom>
        </p:spPr>
      </p:pic>
      <p:sp>
        <p:nvSpPr>
          <p:cNvPr id="3" name="TextBox 2">
            <a:extLst>
              <a:ext uri="{FF2B5EF4-FFF2-40B4-BE49-F238E27FC236}">
                <a16:creationId xmlns:a16="http://schemas.microsoft.com/office/drawing/2014/main" id="{C143CACB-C74A-47B1-A0CF-D520403A53DD}"/>
              </a:ext>
            </a:extLst>
          </p:cNvPr>
          <p:cNvSpPr txBox="1"/>
          <p:nvPr/>
        </p:nvSpPr>
        <p:spPr>
          <a:xfrm>
            <a:off x="152400" y="1524000"/>
            <a:ext cx="2585040" cy="83712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4101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297405" y="12484"/>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2017 DESCRIPTIVE STATISTICS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graphicFrame>
        <p:nvGraphicFramePr>
          <p:cNvPr id="18" name="Table 17">
            <a:extLst>
              <a:ext uri="{FF2B5EF4-FFF2-40B4-BE49-F238E27FC236}">
                <a16:creationId xmlns:a16="http://schemas.microsoft.com/office/drawing/2014/main" id="{974C8244-BCC3-486D-8B22-2E61AA102562}"/>
              </a:ext>
            </a:extLst>
          </p:cNvPr>
          <p:cNvGraphicFramePr>
            <a:graphicFrameLocks noGrp="1"/>
          </p:cNvGraphicFramePr>
          <p:nvPr>
            <p:extLst>
              <p:ext uri="{D42A27DB-BD31-4B8C-83A1-F6EECF244321}">
                <p14:modId xmlns:p14="http://schemas.microsoft.com/office/powerpoint/2010/main" val="366036242"/>
              </p:ext>
            </p:extLst>
          </p:nvPr>
        </p:nvGraphicFramePr>
        <p:xfrm>
          <a:off x="2044124" y="705211"/>
          <a:ext cx="3930761" cy="2674620"/>
        </p:xfrm>
        <a:graphic>
          <a:graphicData uri="http://schemas.openxmlformats.org/drawingml/2006/table">
            <a:tbl>
              <a:tblPr/>
              <a:tblGrid>
                <a:gridCol w="982690">
                  <a:extLst>
                    <a:ext uri="{9D8B030D-6E8A-4147-A177-3AD203B41FA5}">
                      <a16:colId xmlns:a16="http://schemas.microsoft.com/office/drawing/2014/main" val="1598407727"/>
                    </a:ext>
                  </a:extLst>
                </a:gridCol>
                <a:gridCol w="933309">
                  <a:extLst>
                    <a:ext uri="{9D8B030D-6E8A-4147-A177-3AD203B41FA5}">
                      <a16:colId xmlns:a16="http://schemas.microsoft.com/office/drawing/2014/main" val="2185802330"/>
                    </a:ext>
                  </a:extLst>
                </a:gridCol>
                <a:gridCol w="1046886">
                  <a:extLst>
                    <a:ext uri="{9D8B030D-6E8A-4147-A177-3AD203B41FA5}">
                      <a16:colId xmlns:a16="http://schemas.microsoft.com/office/drawing/2014/main" val="301953315"/>
                    </a:ext>
                  </a:extLst>
                </a:gridCol>
                <a:gridCol w="967876">
                  <a:extLst>
                    <a:ext uri="{9D8B030D-6E8A-4147-A177-3AD203B41FA5}">
                      <a16:colId xmlns:a16="http://schemas.microsoft.com/office/drawing/2014/main" val="3780381841"/>
                    </a:ext>
                  </a:extLst>
                </a:gridCol>
              </a:tblGrid>
              <a:tr h="701040">
                <a:tc>
                  <a:txBody>
                    <a:bodyPr/>
                    <a:lstStyle/>
                    <a:p>
                      <a:pPr algn="ctr" fontAlgn="ctr"/>
                      <a:r>
                        <a:rPr lang="en-US" sz="1100" b="1" i="0" u="none" strike="noStrike">
                          <a:solidFill>
                            <a:srgbClr val="000000"/>
                          </a:solidFill>
                          <a:effectLst/>
                          <a:latin typeface="Times New Roman" panose="02020603050405020304" pitchFamily="18" charset="0"/>
                        </a:rPr>
                        <a:t>Variables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a:solidFill>
                            <a:srgbClr val="000000"/>
                          </a:solidFill>
                          <a:effectLst/>
                          <a:latin typeface="Times New Roman" panose="02020603050405020304" pitchFamily="18" charset="0"/>
                        </a:rPr>
                        <a:t> 2017 Annual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2017 Gross Pay Received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2017 Overtime Pay</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9391773"/>
                  </a:ext>
                </a:extLst>
              </a:tr>
              <a:tr h="243840">
                <a:tc>
                  <a:txBody>
                    <a:bodyPr/>
                    <a:lstStyle/>
                    <a:p>
                      <a:pPr algn="l" fontAlgn="ctr"/>
                      <a:r>
                        <a:rPr lang="en-US" sz="1100" b="1" i="0" u="none" strike="noStrike">
                          <a:solidFill>
                            <a:srgbClr val="000000"/>
                          </a:solidFill>
                          <a:effectLst/>
                          <a:latin typeface="Times New Roman" panose="02020603050405020304" pitchFamily="18" charset="0"/>
                        </a:rPr>
                        <a:t>Count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9,398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9,398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9,398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8538621"/>
                  </a:ext>
                </a:extLst>
              </a:tr>
              <a:tr h="243840">
                <a:tc>
                  <a:txBody>
                    <a:bodyPr/>
                    <a:lstStyle/>
                    <a:p>
                      <a:pPr algn="l" fontAlgn="ctr"/>
                      <a:r>
                        <a:rPr lang="en-US" sz="1100" b="1" i="0" u="none" strike="noStrike">
                          <a:solidFill>
                            <a:srgbClr val="000000"/>
                          </a:solidFill>
                          <a:effectLst/>
                          <a:latin typeface="Times New Roman" panose="02020603050405020304" pitchFamily="18" charset="0"/>
                        </a:rPr>
                        <a:t>Mean</a:t>
                      </a:r>
                    </a:p>
                  </a:txBody>
                  <a:tcPr marL="7620" marR="7620" marT="7620" marB="0" anchor="ctr">
                    <a:lnL w="12700" cap="flat" cmpd="sng" algn="ctr">
                      <a:solidFill>
                        <a:srgbClr val="00B7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0BB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75,571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79,651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7,002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0188001"/>
                  </a:ext>
                </a:extLst>
              </a:tr>
              <a:tr h="243840">
                <a:tc>
                  <a:txBody>
                    <a:bodyPr/>
                    <a:lstStyle/>
                    <a:p>
                      <a:pPr algn="l" fontAlgn="ctr"/>
                      <a:r>
                        <a:rPr lang="en-US" sz="1100" b="1" i="0" u="none" strike="noStrike">
                          <a:solidFill>
                            <a:srgbClr val="000000"/>
                          </a:solidFill>
                          <a:effectLst/>
                          <a:latin typeface="Times New Roman" panose="02020603050405020304" pitchFamily="18" charset="0"/>
                        </a:rPr>
                        <a:t>Std</a:t>
                      </a:r>
                    </a:p>
                  </a:txBody>
                  <a:tcPr marL="7620" marR="7620" marT="7620" marB="0" anchor="ctr">
                    <a:lnL w="12700" cap="flat" cmpd="sng" algn="ctr">
                      <a:solidFill>
                        <a:srgbClr val="00BC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A0BB17"/>
                      </a:solidFill>
                      <a:prstDash val="solid"/>
                      <a:round/>
                      <a:headEnd type="none" w="med" len="med"/>
                      <a:tailEnd type="none" w="med" len="med"/>
                    </a:lnT>
                    <a:lnB w="6350" cap="flat" cmpd="sng" algn="ctr">
                      <a:solidFill>
                        <a:srgbClr val="A0BB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29,875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36,965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12,249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4171429"/>
                  </a:ext>
                </a:extLst>
              </a:tr>
              <a:tr h="243840">
                <a:tc>
                  <a:txBody>
                    <a:bodyPr/>
                    <a:lstStyle/>
                    <a:p>
                      <a:pPr algn="l" fontAlgn="ctr"/>
                      <a:r>
                        <a:rPr lang="en-US" sz="1100" b="1" i="0" u="none" strike="noStrike">
                          <a:solidFill>
                            <a:srgbClr val="000000"/>
                          </a:solidFill>
                          <a:effectLst/>
                          <a:latin typeface="Times New Roman" panose="02020603050405020304" pitchFamily="18" charset="0"/>
                        </a:rPr>
                        <a:t>Min</a:t>
                      </a:r>
                    </a:p>
                  </a:txBody>
                  <a:tcPr marL="7620" marR="7620" marT="7620" marB="0" anchor="ctr">
                    <a:lnL w="12700" cap="flat" cmpd="sng" algn="ctr">
                      <a:solidFill>
                        <a:srgbClr val="00BC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A0BB17"/>
                      </a:solidFill>
                      <a:prstDash val="solid"/>
                      <a:round/>
                      <a:headEnd type="none" w="med" len="med"/>
                      <a:tailEnd type="none" w="med" len="med"/>
                    </a:lnT>
                    <a:lnB w="6350" cap="flat" cmpd="sng" algn="ctr">
                      <a:solidFill>
                        <a:srgbClr val="A0BB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11,147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180827"/>
                  </a:ext>
                </a:extLst>
              </a:tr>
              <a:tr h="243840">
                <a:tc>
                  <a:txBody>
                    <a:bodyPr/>
                    <a:lstStyle/>
                    <a:p>
                      <a:pPr algn="l" fontAlgn="ctr"/>
                      <a:r>
                        <a:rPr lang="en-US" sz="1100" b="1" i="0" u="none" strike="noStrike">
                          <a:solidFill>
                            <a:srgbClr val="000000"/>
                          </a:solidFill>
                          <a:effectLst/>
                          <a:latin typeface="Times New Roman" panose="02020603050405020304" pitchFamily="18" charset="0"/>
                        </a:rPr>
                        <a:t>25%</a:t>
                      </a:r>
                    </a:p>
                  </a:txBody>
                  <a:tcPr marL="7620" marR="7620" marT="7620" marB="0" anchor="ctr">
                    <a:lnL w="12700" cap="flat" cmpd="sng" algn="ctr">
                      <a:solidFill>
                        <a:srgbClr val="40B9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A0BB17"/>
                      </a:solidFill>
                      <a:prstDash val="solid"/>
                      <a:round/>
                      <a:headEnd type="none" w="med" len="med"/>
                      <a:tailEnd type="none" w="med" len="med"/>
                    </a:lnT>
                    <a:lnB w="6350" cap="flat" cmpd="sng" algn="ctr">
                      <a:solidFill>
                        <a:srgbClr val="00B7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53,747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55,562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54154580"/>
                  </a:ext>
                </a:extLst>
              </a:tr>
              <a:tr h="243840">
                <a:tc>
                  <a:txBody>
                    <a:bodyPr/>
                    <a:lstStyle/>
                    <a:p>
                      <a:pPr algn="l" fontAlgn="ctr"/>
                      <a:r>
                        <a:rPr lang="en-US" sz="1100" b="1" i="0" u="none" strike="noStrike">
                          <a:solidFill>
                            <a:srgbClr val="000000"/>
                          </a:solidFill>
                          <a:effectLst/>
                          <a:latin typeface="Times New Roman" panose="02020603050405020304" pitchFamily="18" charset="0"/>
                        </a:rPr>
                        <a:t>50%</a:t>
                      </a:r>
                    </a:p>
                  </a:txBody>
                  <a:tcPr marL="7620" marR="7620" marT="7620" marB="0" anchor="ctr">
                    <a:lnL w="12700" cap="flat" cmpd="sng" algn="ctr">
                      <a:solidFill>
                        <a:srgbClr val="00BC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00B717"/>
                      </a:solidFill>
                      <a:prstDash val="solid"/>
                      <a:round/>
                      <a:headEnd type="none" w="med" len="med"/>
                      <a:tailEnd type="none" w="med" len="med"/>
                    </a:lnT>
                    <a:lnB w="6350" cap="flat" cmpd="sng" algn="ctr">
                      <a:solidFill>
                        <a:srgbClr val="A0BB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71,495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76,972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1,592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5452931"/>
                  </a:ext>
                </a:extLst>
              </a:tr>
              <a:tr h="243840">
                <a:tc>
                  <a:txBody>
                    <a:bodyPr/>
                    <a:lstStyle/>
                    <a:p>
                      <a:pPr algn="l" fontAlgn="ctr"/>
                      <a:r>
                        <a:rPr lang="en-US" sz="1100" b="1" i="0" u="none" strike="noStrike">
                          <a:solidFill>
                            <a:srgbClr val="000000"/>
                          </a:solidFill>
                          <a:effectLst/>
                          <a:latin typeface="Times New Roman" panose="02020603050405020304" pitchFamily="18" charset="0"/>
                        </a:rPr>
                        <a:t>75%</a:t>
                      </a:r>
                    </a:p>
                  </a:txBody>
                  <a:tcPr marL="7620" marR="7620" marT="7620" marB="0" anchor="ctr">
                    <a:lnL w="12700" cap="flat" cmpd="sng" algn="ctr">
                      <a:solidFill>
                        <a:srgbClr val="00B7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A0BB17"/>
                      </a:solidFill>
                      <a:prstDash val="solid"/>
                      <a:round/>
                      <a:headEnd type="none" w="med" len="med"/>
                      <a:tailEnd type="none" w="med" len="med"/>
                    </a:lnT>
                    <a:lnB w="6350" cap="flat" cmpd="sng" algn="ctr">
                      <a:solidFill>
                        <a:srgbClr val="00BC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95,084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101,211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9,189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06366961"/>
                  </a:ext>
                </a:extLst>
              </a:tr>
              <a:tr h="266700">
                <a:tc>
                  <a:txBody>
                    <a:bodyPr/>
                    <a:lstStyle/>
                    <a:p>
                      <a:pPr algn="l" fontAlgn="ctr"/>
                      <a:r>
                        <a:rPr lang="en-US" sz="1100" b="1" i="0" u="none" strike="noStrike">
                          <a:solidFill>
                            <a:srgbClr val="000000"/>
                          </a:solidFill>
                          <a:effectLst/>
                          <a:latin typeface="Times New Roman" panose="02020603050405020304" pitchFamily="18" charset="0"/>
                        </a:rPr>
                        <a:t>Max</a:t>
                      </a:r>
                    </a:p>
                  </a:txBody>
                  <a:tcPr marL="7620" marR="7620" marT="7620" marB="0" anchor="ctr">
                    <a:lnL w="12700" cap="flat" cmpd="sng" algn="ctr">
                      <a:solidFill>
                        <a:srgbClr val="00BC17"/>
                      </a:solidFill>
                      <a:prstDash val="solid"/>
                      <a:round/>
                      <a:headEnd type="none" w="med" len="med"/>
                      <a:tailEnd type="none" w="med" len="med"/>
                    </a:lnL>
                    <a:lnR w="6350" cap="flat" cmpd="sng" algn="ctr">
                      <a:solidFill>
                        <a:srgbClr val="00C117"/>
                      </a:solidFill>
                      <a:prstDash val="solid"/>
                      <a:round/>
                      <a:headEnd type="none" w="med" len="med"/>
                      <a:tailEnd type="none" w="med" len="med"/>
                    </a:lnR>
                    <a:lnT w="6350" cap="flat" cmpd="sng" algn="ctr">
                      <a:solidFill>
                        <a:srgbClr val="00BC17"/>
                      </a:solidFill>
                      <a:prstDash val="solid"/>
                      <a:round/>
                      <a:headEnd type="none" w="med" len="med"/>
                      <a:tailEnd type="none" w="med" len="med"/>
                    </a:lnT>
                    <a:lnB w="12700" cap="flat" cmpd="sng" algn="ctr">
                      <a:solidFill>
                        <a:srgbClr val="00B717"/>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303,091 </a:t>
                      </a:r>
                    </a:p>
                  </a:txBody>
                  <a:tcPr marL="7620" marR="7620" marT="7620" marB="0" anchor="ctr">
                    <a:lnL w="6350" cap="flat" cmpd="sng" algn="ctr">
                      <a:solidFill>
                        <a:srgbClr val="00C11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315,216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125,275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5235550"/>
                  </a:ext>
                </a:extLst>
              </a:tr>
            </a:tbl>
          </a:graphicData>
        </a:graphic>
      </p:graphicFrame>
      <p:pic>
        <p:nvPicPr>
          <p:cNvPr id="19" name="Picture 18">
            <a:extLst>
              <a:ext uri="{FF2B5EF4-FFF2-40B4-BE49-F238E27FC236}">
                <a16:creationId xmlns:a16="http://schemas.microsoft.com/office/drawing/2014/main" id="{C39F823B-3EFF-455C-92C1-59F6BDEFCE48}"/>
              </a:ext>
            </a:extLst>
          </p:cNvPr>
          <p:cNvPicPr>
            <a:picLocks noChangeAspect="1"/>
          </p:cNvPicPr>
          <p:nvPr/>
        </p:nvPicPr>
        <p:blipFill rotWithShape="1">
          <a:blip r:embed="rId15"/>
          <a:srcRect l="22590" t="58924" r="52543" b="10007"/>
          <a:stretch/>
        </p:blipFill>
        <p:spPr>
          <a:xfrm>
            <a:off x="160525" y="3570584"/>
            <a:ext cx="2740424" cy="2591818"/>
          </a:xfrm>
          <a:prstGeom prst="rect">
            <a:avLst/>
          </a:prstGeom>
        </p:spPr>
      </p:pic>
      <p:pic>
        <p:nvPicPr>
          <p:cNvPr id="20" name="Picture 19">
            <a:extLst>
              <a:ext uri="{FF2B5EF4-FFF2-40B4-BE49-F238E27FC236}">
                <a16:creationId xmlns:a16="http://schemas.microsoft.com/office/drawing/2014/main" id="{94F3D545-9F2B-417D-AA30-DB4753D4D180}"/>
              </a:ext>
            </a:extLst>
          </p:cNvPr>
          <p:cNvPicPr>
            <a:picLocks noChangeAspect="1"/>
          </p:cNvPicPr>
          <p:nvPr/>
        </p:nvPicPr>
        <p:blipFill rotWithShape="1">
          <a:blip r:embed="rId16"/>
          <a:srcRect l="22500" t="60384" r="52670" b="8812"/>
          <a:stretch/>
        </p:blipFill>
        <p:spPr>
          <a:xfrm>
            <a:off x="3048000" y="3529183"/>
            <a:ext cx="2899176" cy="2674620"/>
          </a:xfrm>
          <a:prstGeom prst="rect">
            <a:avLst/>
          </a:prstGeom>
        </p:spPr>
      </p:pic>
      <p:pic>
        <p:nvPicPr>
          <p:cNvPr id="21" name="Picture 20">
            <a:extLst>
              <a:ext uri="{FF2B5EF4-FFF2-40B4-BE49-F238E27FC236}">
                <a16:creationId xmlns:a16="http://schemas.microsoft.com/office/drawing/2014/main" id="{95F50191-8243-49CD-A406-D3A8594DC4D2}"/>
              </a:ext>
            </a:extLst>
          </p:cNvPr>
          <p:cNvPicPr>
            <a:picLocks noChangeAspect="1"/>
          </p:cNvPicPr>
          <p:nvPr/>
        </p:nvPicPr>
        <p:blipFill rotWithShape="1">
          <a:blip r:embed="rId17"/>
          <a:srcRect l="22511" t="21887" r="52501" b="47337"/>
          <a:stretch/>
        </p:blipFill>
        <p:spPr>
          <a:xfrm>
            <a:off x="6131382" y="3529183"/>
            <a:ext cx="3012617" cy="2565017"/>
          </a:xfrm>
          <a:prstGeom prst="rect">
            <a:avLst/>
          </a:prstGeom>
        </p:spPr>
      </p:pic>
    </p:spTree>
    <p:extLst>
      <p:ext uri="{BB962C8B-B14F-4D97-AF65-F5344CB8AC3E}">
        <p14:creationId xmlns:p14="http://schemas.microsoft.com/office/powerpoint/2010/main" val="318657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297405" y="12484"/>
            <a:ext cx="654918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2016 DESCRIPTIVE STATISTICS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graphicFrame>
        <p:nvGraphicFramePr>
          <p:cNvPr id="18" name="Table 17">
            <a:extLst>
              <a:ext uri="{FF2B5EF4-FFF2-40B4-BE49-F238E27FC236}">
                <a16:creationId xmlns:a16="http://schemas.microsoft.com/office/drawing/2014/main" id="{CD1B18C0-8D64-47AA-8AFF-2E8D29178C57}"/>
              </a:ext>
            </a:extLst>
          </p:cNvPr>
          <p:cNvGraphicFramePr>
            <a:graphicFrameLocks noGrp="1"/>
          </p:cNvGraphicFramePr>
          <p:nvPr>
            <p:extLst>
              <p:ext uri="{D42A27DB-BD31-4B8C-83A1-F6EECF244321}">
                <p14:modId xmlns:p14="http://schemas.microsoft.com/office/powerpoint/2010/main" val="2877615876"/>
              </p:ext>
            </p:extLst>
          </p:nvPr>
        </p:nvGraphicFramePr>
        <p:xfrm>
          <a:off x="2806989" y="645031"/>
          <a:ext cx="3364493" cy="2674620"/>
        </p:xfrm>
        <a:graphic>
          <a:graphicData uri="http://schemas.openxmlformats.org/drawingml/2006/table">
            <a:tbl>
              <a:tblPr/>
              <a:tblGrid>
                <a:gridCol w="787784">
                  <a:extLst>
                    <a:ext uri="{9D8B030D-6E8A-4147-A177-3AD203B41FA5}">
                      <a16:colId xmlns:a16="http://schemas.microsoft.com/office/drawing/2014/main" val="4247611669"/>
                    </a:ext>
                  </a:extLst>
                </a:gridCol>
                <a:gridCol w="804196">
                  <a:extLst>
                    <a:ext uri="{9D8B030D-6E8A-4147-A177-3AD203B41FA5}">
                      <a16:colId xmlns:a16="http://schemas.microsoft.com/office/drawing/2014/main" val="1313846483"/>
                    </a:ext>
                  </a:extLst>
                </a:gridCol>
                <a:gridCol w="951905">
                  <a:extLst>
                    <a:ext uri="{9D8B030D-6E8A-4147-A177-3AD203B41FA5}">
                      <a16:colId xmlns:a16="http://schemas.microsoft.com/office/drawing/2014/main" val="3455909039"/>
                    </a:ext>
                  </a:extLst>
                </a:gridCol>
                <a:gridCol w="820608">
                  <a:extLst>
                    <a:ext uri="{9D8B030D-6E8A-4147-A177-3AD203B41FA5}">
                      <a16:colId xmlns:a16="http://schemas.microsoft.com/office/drawing/2014/main" val="427098896"/>
                    </a:ext>
                  </a:extLst>
                </a:gridCol>
              </a:tblGrid>
              <a:tr h="701040">
                <a:tc>
                  <a:txBody>
                    <a:bodyPr/>
                    <a:lstStyle/>
                    <a:p>
                      <a:pPr algn="ctr" fontAlgn="ctr"/>
                      <a:r>
                        <a:rPr lang="en-US" sz="1100" b="1" i="0" u="none" strike="noStrike">
                          <a:solidFill>
                            <a:srgbClr val="000000"/>
                          </a:solidFill>
                          <a:effectLst/>
                          <a:latin typeface="Times New Roman" panose="02020603050405020304" pitchFamily="18" charset="0"/>
                        </a:rPr>
                        <a:t>Variables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 2016 Annual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dirty="0">
                          <a:solidFill>
                            <a:srgbClr val="000000"/>
                          </a:solidFill>
                          <a:effectLst/>
                          <a:latin typeface="Times New Roman" panose="02020603050405020304" pitchFamily="18" charset="0"/>
                        </a:rPr>
                        <a:t>2016 Gross Pay Received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a:solidFill>
                            <a:srgbClr val="000000"/>
                          </a:solidFill>
                          <a:effectLst/>
                          <a:latin typeface="Times New Roman" panose="02020603050405020304" pitchFamily="18" charset="0"/>
                        </a:rPr>
                        <a:t>2016 Overtime Pay</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94654821"/>
                  </a:ext>
                </a:extLst>
              </a:tr>
              <a:tr h="243840">
                <a:tc>
                  <a:txBody>
                    <a:bodyPr/>
                    <a:lstStyle/>
                    <a:p>
                      <a:pPr algn="l" fontAlgn="ctr"/>
                      <a:r>
                        <a:rPr lang="en-US" sz="1100" b="1" i="0" u="none" strike="noStrike">
                          <a:solidFill>
                            <a:srgbClr val="000000"/>
                          </a:solidFill>
                          <a:effectLst/>
                          <a:latin typeface="Times New Roman" panose="02020603050405020304" pitchFamily="18" charset="0"/>
                        </a:rPr>
                        <a:t>Count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6,311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101A8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01C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6,311 </a:t>
                      </a:r>
                    </a:p>
                  </a:txBody>
                  <a:tcPr marL="7620" marR="7620" marT="7620" marB="0" anchor="ctr">
                    <a:lnL w="6350" cap="flat" cmpd="sng" algn="ctr">
                      <a:solidFill>
                        <a:srgbClr val="101A8F"/>
                      </a:solidFill>
                      <a:prstDash val="solid"/>
                      <a:round/>
                      <a:headEnd type="none" w="med" len="med"/>
                      <a:tailEnd type="none" w="med" len="med"/>
                    </a:lnL>
                    <a:lnR w="6350" cap="flat" cmpd="sng" algn="ctr">
                      <a:solidFill>
                        <a:srgbClr val="B01E8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3021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6,311 </a:t>
                      </a:r>
                    </a:p>
                  </a:txBody>
                  <a:tcPr marL="7620" marR="7620" marT="7620" marB="0" anchor="ctr">
                    <a:lnL w="6350" cap="flat" cmpd="sng" algn="ctr">
                      <a:solidFill>
                        <a:srgbClr val="B01E8F"/>
                      </a:solidFill>
                      <a:prstDash val="solid"/>
                      <a:round/>
                      <a:headEnd type="none" w="med" len="med"/>
                      <a:tailEnd type="none" w="med" len="med"/>
                    </a:lnL>
                    <a:lnR w="12700" cap="flat" cmpd="sng" algn="ctr">
                      <a:solidFill>
                        <a:srgbClr val="701E8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30218F"/>
                      </a:solidFill>
                      <a:prstDash val="solid"/>
                      <a:round/>
                      <a:headEnd type="none" w="med" len="med"/>
                      <a:tailEnd type="none" w="med" len="med"/>
                    </a:lnB>
                    <a:solidFill>
                      <a:srgbClr val="FFFFFF"/>
                    </a:solidFill>
                  </a:tcPr>
                </a:tc>
                <a:extLst>
                  <a:ext uri="{0D108BD9-81ED-4DB2-BD59-A6C34878D82A}">
                    <a16:rowId xmlns:a16="http://schemas.microsoft.com/office/drawing/2014/main" val="3720150453"/>
                  </a:ext>
                </a:extLst>
              </a:tr>
              <a:tr h="243840">
                <a:tc>
                  <a:txBody>
                    <a:bodyPr/>
                    <a:lstStyle/>
                    <a:p>
                      <a:pPr algn="l" fontAlgn="ctr"/>
                      <a:r>
                        <a:rPr lang="en-US" sz="1100" b="1" i="0" u="none" strike="noStrike">
                          <a:solidFill>
                            <a:srgbClr val="000000"/>
                          </a:solidFill>
                          <a:effectLst/>
                          <a:latin typeface="Times New Roman" panose="02020603050405020304" pitchFamily="18" charset="0"/>
                        </a:rPr>
                        <a:t>Mean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69,265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101B8F"/>
                      </a:solidFill>
                      <a:prstDash val="solid"/>
                      <a:round/>
                      <a:headEnd type="none" w="med" len="med"/>
                      <a:tailEnd type="none" w="med" len="med"/>
                    </a:lnR>
                    <a:lnT w="6350" cap="flat" cmpd="sng" algn="ctr">
                      <a:solidFill>
                        <a:srgbClr val="701C8F"/>
                      </a:solidFill>
                      <a:prstDash val="solid"/>
                      <a:round/>
                      <a:headEnd type="none" w="med" len="med"/>
                      <a:tailEnd type="none" w="med" len="med"/>
                    </a:lnT>
                    <a:lnB w="6350" cap="flat" cmpd="sng" algn="ctr">
                      <a:solidFill>
                        <a:srgbClr val="D01A8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79,520 </a:t>
                      </a:r>
                    </a:p>
                  </a:txBody>
                  <a:tcPr marL="7620" marR="7620" marT="7620" marB="0" anchor="ctr">
                    <a:lnL w="6350" cap="flat" cmpd="sng" algn="ctr">
                      <a:solidFill>
                        <a:srgbClr val="101B8F"/>
                      </a:solidFill>
                      <a:prstDash val="solid"/>
                      <a:round/>
                      <a:headEnd type="none" w="med" len="med"/>
                      <a:tailEnd type="none" w="med" len="med"/>
                    </a:lnL>
                    <a:lnR w="6350" cap="flat" cmpd="sng" algn="ctr">
                      <a:solidFill>
                        <a:srgbClr val="301D8F"/>
                      </a:solidFill>
                      <a:prstDash val="solid"/>
                      <a:round/>
                      <a:headEnd type="none" w="med" len="med"/>
                      <a:tailEnd type="none" w="med" len="med"/>
                    </a:lnR>
                    <a:lnT w="6350" cap="flat" cmpd="sng" algn="ctr">
                      <a:solidFill>
                        <a:srgbClr val="30218F"/>
                      </a:solidFill>
                      <a:prstDash val="solid"/>
                      <a:round/>
                      <a:headEnd type="none" w="med" len="med"/>
                      <a:tailEnd type="none" w="med" len="med"/>
                    </a:lnT>
                    <a:lnB w="6350" cap="flat" cmpd="sng" algn="ctr">
                      <a:solidFill>
                        <a:srgbClr val="101B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10,335 </a:t>
                      </a:r>
                    </a:p>
                  </a:txBody>
                  <a:tcPr marL="7620" marR="7620" marT="7620" marB="0" anchor="ctr">
                    <a:lnL w="6350" cap="flat" cmpd="sng" algn="ctr">
                      <a:solidFill>
                        <a:srgbClr val="301D8F"/>
                      </a:solidFill>
                      <a:prstDash val="solid"/>
                      <a:round/>
                      <a:headEnd type="none" w="med" len="med"/>
                      <a:tailEnd type="none" w="med" len="med"/>
                    </a:lnL>
                    <a:lnR w="12700" cap="flat" cmpd="sng" algn="ctr">
                      <a:solidFill>
                        <a:srgbClr val="501B8F"/>
                      </a:solidFill>
                      <a:prstDash val="solid"/>
                      <a:round/>
                      <a:headEnd type="none" w="med" len="med"/>
                      <a:tailEnd type="none" w="med" len="med"/>
                    </a:lnR>
                    <a:lnT w="6350" cap="flat" cmpd="sng" algn="ctr">
                      <a:solidFill>
                        <a:srgbClr val="30218F"/>
                      </a:solidFill>
                      <a:prstDash val="solid"/>
                      <a:round/>
                      <a:headEnd type="none" w="med" len="med"/>
                      <a:tailEnd type="none" w="med" len="med"/>
                    </a:lnT>
                    <a:lnB w="6350" cap="flat" cmpd="sng" algn="ctr">
                      <a:solidFill>
                        <a:srgbClr val="B0208F"/>
                      </a:solidFill>
                      <a:prstDash val="solid"/>
                      <a:round/>
                      <a:headEnd type="none" w="med" len="med"/>
                      <a:tailEnd type="none" w="med" len="med"/>
                    </a:lnB>
                    <a:solidFill>
                      <a:srgbClr val="FFFFFF"/>
                    </a:solidFill>
                  </a:tcPr>
                </a:tc>
                <a:extLst>
                  <a:ext uri="{0D108BD9-81ED-4DB2-BD59-A6C34878D82A}">
                    <a16:rowId xmlns:a16="http://schemas.microsoft.com/office/drawing/2014/main" val="4266238220"/>
                  </a:ext>
                </a:extLst>
              </a:tr>
              <a:tr h="243840">
                <a:tc>
                  <a:txBody>
                    <a:bodyPr/>
                    <a:lstStyle/>
                    <a:p>
                      <a:pPr algn="l" fontAlgn="ctr"/>
                      <a:r>
                        <a:rPr lang="en-US" sz="1100" b="1" i="0" u="none" strike="noStrike">
                          <a:solidFill>
                            <a:srgbClr val="000000"/>
                          </a:solidFill>
                          <a:effectLst/>
                          <a:latin typeface="Times New Roman" panose="02020603050405020304" pitchFamily="18" charset="0"/>
                        </a:rPr>
                        <a:t>Std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23,943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D0228F"/>
                      </a:solidFill>
                      <a:prstDash val="solid"/>
                      <a:round/>
                      <a:headEnd type="none" w="med" len="med"/>
                      <a:tailEnd type="none" w="med" len="med"/>
                    </a:lnR>
                    <a:lnT w="6350" cap="flat" cmpd="sng" algn="ctr">
                      <a:solidFill>
                        <a:srgbClr val="D01A8F"/>
                      </a:solidFill>
                      <a:prstDash val="solid"/>
                      <a:round/>
                      <a:headEnd type="none" w="med" len="med"/>
                      <a:tailEnd type="none" w="med" len="med"/>
                    </a:lnT>
                    <a:lnB w="6350" cap="flat" cmpd="sng" algn="ctr">
                      <a:solidFill>
                        <a:srgbClr val="1025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32,743 </a:t>
                      </a:r>
                    </a:p>
                  </a:txBody>
                  <a:tcPr marL="7620" marR="7620" marT="7620" marB="0" anchor="ctr">
                    <a:lnL w="6350" cap="flat" cmpd="sng" algn="ctr">
                      <a:solidFill>
                        <a:srgbClr val="D0228F"/>
                      </a:solidFill>
                      <a:prstDash val="solid"/>
                      <a:round/>
                      <a:headEnd type="none" w="med" len="med"/>
                      <a:tailEnd type="none" w="med" len="med"/>
                    </a:lnL>
                    <a:lnR w="6350" cap="flat" cmpd="sng" algn="ctr">
                      <a:solidFill>
                        <a:srgbClr val="F0238F"/>
                      </a:solidFill>
                      <a:prstDash val="solid"/>
                      <a:round/>
                      <a:headEnd type="none" w="med" len="med"/>
                      <a:tailEnd type="none" w="med" len="med"/>
                    </a:lnR>
                    <a:lnT w="6350" cap="flat" cmpd="sng" algn="ctr">
                      <a:solidFill>
                        <a:srgbClr val="101B8F"/>
                      </a:solidFill>
                      <a:prstDash val="solid"/>
                      <a:round/>
                      <a:headEnd type="none" w="med" len="med"/>
                      <a:tailEnd type="none" w="med" len="med"/>
                    </a:lnT>
                    <a:lnB w="6350" cap="flat" cmpd="sng" algn="ctr">
                      <a:solidFill>
                        <a:srgbClr val="30228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12,678 </a:t>
                      </a:r>
                    </a:p>
                  </a:txBody>
                  <a:tcPr marL="7620" marR="7620" marT="7620" marB="0" anchor="ctr">
                    <a:lnL w="6350" cap="flat" cmpd="sng" algn="ctr">
                      <a:solidFill>
                        <a:srgbClr val="F0238F"/>
                      </a:solidFill>
                      <a:prstDash val="solid"/>
                      <a:round/>
                      <a:headEnd type="none" w="med" len="med"/>
                      <a:tailEnd type="none" w="med" len="med"/>
                    </a:lnL>
                    <a:lnR w="12700" cap="flat" cmpd="sng" algn="ctr">
                      <a:solidFill>
                        <a:srgbClr val="70238F"/>
                      </a:solidFill>
                      <a:prstDash val="solid"/>
                      <a:round/>
                      <a:headEnd type="none" w="med" len="med"/>
                      <a:tailEnd type="none" w="med" len="med"/>
                    </a:lnR>
                    <a:lnT w="6350" cap="flat" cmpd="sng" algn="ctr">
                      <a:solidFill>
                        <a:srgbClr val="B0208F"/>
                      </a:solidFill>
                      <a:prstDash val="solid"/>
                      <a:round/>
                      <a:headEnd type="none" w="med" len="med"/>
                      <a:tailEnd type="none" w="med" len="med"/>
                    </a:lnT>
                    <a:lnB w="6350" cap="flat" cmpd="sng" algn="ctr">
                      <a:solidFill>
                        <a:srgbClr val="50228F"/>
                      </a:solidFill>
                      <a:prstDash val="solid"/>
                      <a:round/>
                      <a:headEnd type="none" w="med" len="med"/>
                      <a:tailEnd type="none" w="med" len="med"/>
                    </a:lnB>
                    <a:solidFill>
                      <a:srgbClr val="FFFFFF"/>
                    </a:solidFill>
                  </a:tcPr>
                </a:tc>
                <a:extLst>
                  <a:ext uri="{0D108BD9-81ED-4DB2-BD59-A6C34878D82A}">
                    <a16:rowId xmlns:a16="http://schemas.microsoft.com/office/drawing/2014/main" val="1246892079"/>
                  </a:ext>
                </a:extLst>
              </a:tr>
              <a:tr h="243840">
                <a:tc>
                  <a:txBody>
                    <a:bodyPr/>
                    <a:lstStyle/>
                    <a:p>
                      <a:pPr algn="l" fontAlgn="ctr"/>
                      <a:r>
                        <a:rPr lang="en-US" sz="1100" b="1" i="0" u="none" strike="noStrike">
                          <a:solidFill>
                            <a:srgbClr val="000000"/>
                          </a:solidFill>
                          <a:effectLst/>
                          <a:latin typeface="Times New Roman" panose="02020603050405020304" pitchFamily="18" charset="0"/>
                        </a:rPr>
                        <a:t>Min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15,969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90288F"/>
                      </a:solidFill>
                      <a:prstDash val="solid"/>
                      <a:round/>
                      <a:headEnd type="none" w="med" len="med"/>
                      <a:tailEnd type="none" w="med" len="med"/>
                    </a:lnR>
                    <a:lnT w="6350" cap="flat" cmpd="sng" algn="ctr">
                      <a:solidFill>
                        <a:srgbClr val="10258F"/>
                      </a:solidFill>
                      <a:prstDash val="solid"/>
                      <a:round/>
                      <a:headEnd type="none" w="med" len="med"/>
                      <a:tailEnd type="none" w="med" len="med"/>
                    </a:lnT>
                    <a:lnB w="6350" cap="flat" cmpd="sng" algn="ctr">
                      <a:solidFill>
                        <a:srgbClr val="1029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1,408 </a:t>
                      </a:r>
                    </a:p>
                  </a:txBody>
                  <a:tcPr marL="7620" marR="7620" marT="7620" marB="0" anchor="ctr">
                    <a:lnL w="6350" cap="flat" cmpd="sng" algn="ctr">
                      <a:solidFill>
                        <a:srgbClr val="90288F"/>
                      </a:solidFill>
                      <a:prstDash val="solid"/>
                      <a:round/>
                      <a:headEnd type="none" w="med" len="med"/>
                      <a:tailEnd type="none" w="med" len="med"/>
                    </a:lnL>
                    <a:lnR w="6350" cap="flat" cmpd="sng" algn="ctr">
                      <a:solidFill>
                        <a:srgbClr val="50258F"/>
                      </a:solidFill>
                      <a:prstDash val="solid"/>
                      <a:round/>
                      <a:headEnd type="none" w="med" len="med"/>
                      <a:tailEnd type="none" w="med" len="med"/>
                    </a:lnR>
                    <a:lnT w="6350" cap="flat" cmpd="sng" algn="ctr">
                      <a:solidFill>
                        <a:srgbClr val="30228F"/>
                      </a:solidFill>
                      <a:prstDash val="solid"/>
                      <a:round/>
                      <a:headEnd type="none" w="med" len="med"/>
                      <a:tailEnd type="none" w="med" len="med"/>
                    </a:lnT>
                    <a:lnB w="6350" cap="flat" cmpd="sng" algn="ctr">
                      <a:solidFill>
                        <a:srgbClr val="B0238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0   </a:t>
                      </a:r>
                    </a:p>
                  </a:txBody>
                  <a:tcPr marL="7620" marR="7620" marT="7620" marB="0" anchor="ctr">
                    <a:lnL w="6350" cap="flat" cmpd="sng" algn="ctr">
                      <a:solidFill>
                        <a:srgbClr val="50258F"/>
                      </a:solidFill>
                      <a:prstDash val="solid"/>
                      <a:round/>
                      <a:headEnd type="none" w="med" len="med"/>
                      <a:tailEnd type="none" w="med" len="med"/>
                    </a:lnL>
                    <a:lnR w="12700" cap="flat" cmpd="sng" algn="ctr">
                      <a:solidFill>
                        <a:srgbClr val="70268F"/>
                      </a:solidFill>
                      <a:prstDash val="solid"/>
                      <a:round/>
                      <a:headEnd type="none" w="med" len="med"/>
                      <a:tailEnd type="none" w="med" len="med"/>
                    </a:lnR>
                    <a:lnT w="6350" cap="flat" cmpd="sng" algn="ctr">
                      <a:solidFill>
                        <a:srgbClr val="50228F"/>
                      </a:solidFill>
                      <a:prstDash val="solid"/>
                      <a:round/>
                      <a:headEnd type="none" w="med" len="med"/>
                      <a:tailEnd type="none" w="med" len="med"/>
                    </a:lnT>
                    <a:lnB w="6350" cap="flat" cmpd="sng" algn="ctr">
                      <a:solidFill>
                        <a:srgbClr val="50258F"/>
                      </a:solidFill>
                      <a:prstDash val="solid"/>
                      <a:round/>
                      <a:headEnd type="none" w="med" len="med"/>
                      <a:tailEnd type="none" w="med" len="med"/>
                    </a:lnB>
                    <a:solidFill>
                      <a:srgbClr val="FFFFFF"/>
                    </a:solidFill>
                  </a:tcPr>
                </a:tc>
                <a:extLst>
                  <a:ext uri="{0D108BD9-81ED-4DB2-BD59-A6C34878D82A}">
                    <a16:rowId xmlns:a16="http://schemas.microsoft.com/office/drawing/2014/main" val="1235089045"/>
                  </a:ext>
                </a:extLst>
              </a:tr>
              <a:tr h="243840">
                <a:tc>
                  <a:txBody>
                    <a:bodyPr/>
                    <a:lstStyle/>
                    <a:p>
                      <a:pPr algn="l" fontAlgn="ctr"/>
                      <a:r>
                        <a:rPr lang="en-US" sz="1100" b="1" i="0" u="none" strike="noStrike">
                          <a:solidFill>
                            <a:srgbClr val="000000"/>
                          </a:solidFill>
                          <a:effectLst/>
                          <a:latin typeface="Times New Roman" panose="02020603050405020304" pitchFamily="18" charset="0"/>
                        </a:rPr>
                        <a:t>25%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51,697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50258F"/>
                      </a:solidFill>
                      <a:prstDash val="solid"/>
                      <a:round/>
                      <a:headEnd type="none" w="med" len="med"/>
                      <a:tailEnd type="none" w="med" len="med"/>
                    </a:lnR>
                    <a:lnT w="6350" cap="flat" cmpd="sng" algn="ctr">
                      <a:solidFill>
                        <a:srgbClr val="10298F"/>
                      </a:solidFill>
                      <a:prstDash val="solid"/>
                      <a:round/>
                      <a:headEnd type="none" w="med" len="med"/>
                      <a:tailEnd type="none" w="med" len="med"/>
                    </a:lnT>
                    <a:lnB w="6350" cap="flat" cmpd="sng" algn="ctr">
                      <a:solidFill>
                        <a:srgbClr val="D024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57,887 </a:t>
                      </a:r>
                    </a:p>
                  </a:txBody>
                  <a:tcPr marL="7620" marR="7620" marT="7620" marB="0" anchor="ctr">
                    <a:lnL w="6350" cap="flat" cmpd="sng" algn="ctr">
                      <a:solidFill>
                        <a:srgbClr val="50258F"/>
                      </a:solidFill>
                      <a:prstDash val="solid"/>
                      <a:round/>
                      <a:headEnd type="none" w="med" len="med"/>
                      <a:tailEnd type="none" w="med" len="med"/>
                    </a:lnL>
                    <a:lnR w="6350" cap="flat" cmpd="sng" algn="ctr">
                      <a:solidFill>
                        <a:srgbClr val="F0258F"/>
                      </a:solidFill>
                      <a:prstDash val="solid"/>
                      <a:round/>
                      <a:headEnd type="none" w="med" len="med"/>
                      <a:tailEnd type="none" w="med" len="med"/>
                    </a:lnR>
                    <a:lnT w="6350" cap="flat" cmpd="sng" algn="ctr">
                      <a:solidFill>
                        <a:srgbClr val="B0238F"/>
                      </a:solidFill>
                      <a:prstDash val="solid"/>
                      <a:round/>
                      <a:headEnd type="none" w="med" len="med"/>
                      <a:tailEnd type="none" w="med" len="med"/>
                    </a:lnT>
                    <a:lnB w="6350" cap="flat" cmpd="sng" algn="ctr">
                      <a:solidFill>
                        <a:srgbClr val="D024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1,728 </a:t>
                      </a:r>
                    </a:p>
                  </a:txBody>
                  <a:tcPr marL="7620" marR="7620" marT="7620" marB="0" anchor="ctr">
                    <a:lnL w="6350" cap="flat" cmpd="sng" algn="ctr">
                      <a:solidFill>
                        <a:srgbClr val="F0258F"/>
                      </a:solidFill>
                      <a:prstDash val="solid"/>
                      <a:round/>
                      <a:headEnd type="none" w="med" len="med"/>
                      <a:tailEnd type="none" w="med" len="med"/>
                    </a:lnL>
                    <a:lnR w="12700" cap="flat" cmpd="sng" algn="ctr">
                      <a:solidFill>
                        <a:srgbClr val="70258F"/>
                      </a:solidFill>
                      <a:prstDash val="solid"/>
                      <a:round/>
                      <a:headEnd type="none" w="med" len="med"/>
                      <a:tailEnd type="none" w="med" len="med"/>
                    </a:lnR>
                    <a:lnT w="6350" cap="flat" cmpd="sng" algn="ctr">
                      <a:solidFill>
                        <a:srgbClr val="50258F"/>
                      </a:solidFill>
                      <a:prstDash val="solid"/>
                      <a:round/>
                      <a:headEnd type="none" w="med" len="med"/>
                      <a:tailEnd type="none" w="med" len="med"/>
                    </a:lnT>
                    <a:lnB w="6350" cap="flat" cmpd="sng" algn="ctr">
                      <a:solidFill>
                        <a:srgbClr val="D0248F"/>
                      </a:solidFill>
                      <a:prstDash val="solid"/>
                      <a:round/>
                      <a:headEnd type="none" w="med" len="med"/>
                      <a:tailEnd type="none" w="med" len="med"/>
                    </a:lnB>
                    <a:solidFill>
                      <a:srgbClr val="FFFFFF"/>
                    </a:solidFill>
                  </a:tcPr>
                </a:tc>
                <a:extLst>
                  <a:ext uri="{0D108BD9-81ED-4DB2-BD59-A6C34878D82A}">
                    <a16:rowId xmlns:a16="http://schemas.microsoft.com/office/drawing/2014/main" val="4263646651"/>
                  </a:ext>
                </a:extLst>
              </a:tr>
              <a:tr h="243840">
                <a:tc>
                  <a:txBody>
                    <a:bodyPr/>
                    <a:lstStyle/>
                    <a:p>
                      <a:pPr algn="l" fontAlgn="ctr"/>
                      <a:r>
                        <a:rPr lang="en-US" sz="1100" b="1" i="0" u="none" strike="noStrike">
                          <a:solidFill>
                            <a:srgbClr val="000000"/>
                          </a:solidFill>
                          <a:effectLst/>
                          <a:latin typeface="Times New Roman" panose="02020603050405020304" pitchFamily="18" charset="0"/>
                        </a:rPr>
                        <a:t>50%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66,065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F02F8F"/>
                      </a:solidFill>
                      <a:prstDash val="solid"/>
                      <a:round/>
                      <a:headEnd type="none" w="med" len="med"/>
                      <a:tailEnd type="none" w="med" len="med"/>
                    </a:lnR>
                    <a:lnT w="6350" cap="flat" cmpd="sng" algn="ctr">
                      <a:solidFill>
                        <a:srgbClr val="D0248F"/>
                      </a:solidFill>
                      <a:prstDash val="solid"/>
                      <a:round/>
                      <a:headEnd type="none" w="med" len="med"/>
                      <a:tailEnd type="none" w="med" len="med"/>
                    </a:lnT>
                    <a:lnB w="6350" cap="flat" cmpd="sng" algn="ctr">
                      <a:solidFill>
                        <a:srgbClr val="7031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76,858 </a:t>
                      </a:r>
                    </a:p>
                  </a:txBody>
                  <a:tcPr marL="7620" marR="7620" marT="7620" marB="0" anchor="ctr">
                    <a:lnL w="6350" cap="flat" cmpd="sng" algn="ctr">
                      <a:solidFill>
                        <a:srgbClr val="F02F8F"/>
                      </a:solidFill>
                      <a:prstDash val="solid"/>
                      <a:round/>
                      <a:headEnd type="none" w="med" len="med"/>
                      <a:tailEnd type="none" w="med" len="med"/>
                    </a:lnL>
                    <a:lnR w="6350" cap="flat" cmpd="sng" algn="ctr">
                      <a:solidFill>
                        <a:srgbClr val="30318F"/>
                      </a:solidFill>
                      <a:prstDash val="solid"/>
                      <a:round/>
                      <a:headEnd type="none" w="med" len="med"/>
                      <a:tailEnd type="none" w="med" len="med"/>
                    </a:lnR>
                    <a:lnT w="6350" cap="flat" cmpd="sng" algn="ctr">
                      <a:solidFill>
                        <a:srgbClr val="D0248F"/>
                      </a:solidFill>
                      <a:prstDash val="solid"/>
                      <a:round/>
                      <a:headEnd type="none" w="med" len="med"/>
                      <a:tailEnd type="none" w="med" len="med"/>
                    </a:lnT>
                    <a:lnB w="6350" cap="flat" cmpd="sng" algn="ctr">
                      <a:solidFill>
                        <a:srgbClr val="302C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6,184 </a:t>
                      </a:r>
                    </a:p>
                  </a:txBody>
                  <a:tcPr marL="7620" marR="7620" marT="7620" marB="0" anchor="ctr">
                    <a:lnL w="6350" cap="flat" cmpd="sng" algn="ctr">
                      <a:solidFill>
                        <a:srgbClr val="30318F"/>
                      </a:solidFill>
                      <a:prstDash val="solid"/>
                      <a:round/>
                      <a:headEnd type="none" w="med" len="med"/>
                      <a:tailEnd type="none" w="med" len="med"/>
                    </a:lnL>
                    <a:lnR w="12700" cap="flat" cmpd="sng" algn="ctr">
                      <a:solidFill>
                        <a:srgbClr val="302B8F"/>
                      </a:solidFill>
                      <a:prstDash val="solid"/>
                      <a:round/>
                      <a:headEnd type="none" w="med" len="med"/>
                      <a:tailEnd type="none" w="med" len="med"/>
                    </a:lnR>
                    <a:lnT w="6350" cap="flat" cmpd="sng" algn="ctr">
                      <a:solidFill>
                        <a:srgbClr val="D0248F"/>
                      </a:solidFill>
                      <a:prstDash val="solid"/>
                      <a:round/>
                      <a:headEnd type="none" w="med" len="med"/>
                      <a:tailEnd type="none" w="med" len="med"/>
                    </a:lnT>
                    <a:lnB w="6350" cap="flat" cmpd="sng" algn="ctr">
                      <a:solidFill>
                        <a:srgbClr val="B0308F"/>
                      </a:solidFill>
                      <a:prstDash val="solid"/>
                      <a:round/>
                      <a:headEnd type="none" w="med" len="med"/>
                      <a:tailEnd type="none" w="med" len="med"/>
                    </a:lnB>
                    <a:solidFill>
                      <a:srgbClr val="FFFFFF"/>
                    </a:solidFill>
                  </a:tcPr>
                </a:tc>
                <a:extLst>
                  <a:ext uri="{0D108BD9-81ED-4DB2-BD59-A6C34878D82A}">
                    <a16:rowId xmlns:a16="http://schemas.microsoft.com/office/drawing/2014/main" val="913732842"/>
                  </a:ext>
                </a:extLst>
              </a:tr>
              <a:tr h="243840">
                <a:tc>
                  <a:txBody>
                    <a:bodyPr/>
                    <a:lstStyle/>
                    <a:p>
                      <a:pPr algn="l" fontAlgn="ctr"/>
                      <a:r>
                        <a:rPr lang="en-US" sz="1100" b="1" i="0" u="none" strike="noStrike">
                          <a:solidFill>
                            <a:srgbClr val="000000"/>
                          </a:solidFill>
                          <a:effectLst/>
                          <a:latin typeface="Times New Roman" panose="02020603050405020304" pitchFamily="18" charset="0"/>
                        </a:rPr>
                        <a:t>75%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86,588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902A8F"/>
                      </a:solidFill>
                      <a:prstDash val="solid"/>
                      <a:round/>
                      <a:headEnd type="none" w="med" len="med"/>
                      <a:tailEnd type="none" w="med" len="med"/>
                    </a:lnR>
                    <a:lnT w="6350" cap="flat" cmpd="sng" algn="ctr">
                      <a:solidFill>
                        <a:srgbClr val="70318F"/>
                      </a:solidFill>
                      <a:prstDash val="solid"/>
                      <a:round/>
                      <a:headEnd type="none" w="med" len="med"/>
                      <a:tailEnd type="none" w="med" len="med"/>
                    </a:lnT>
                    <a:lnB w="6350" cap="flat" cmpd="sng" algn="ctr">
                      <a:solidFill>
                        <a:srgbClr val="F02E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98,523 </a:t>
                      </a:r>
                    </a:p>
                  </a:txBody>
                  <a:tcPr marL="7620" marR="7620" marT="7620" marB="0" anchor="ctr">
                    <a:lnL w="6350" cap="flat" cmpd="sng" algn="ctr">
                      <a:solidFill>
                        <a:srgbClr val="902A8F"/>
                      </a:solidFill>
                      <a:prstDash val="solid"/>
                      <a:round/>
                      <a:headEnd type="none" w="med" len="med"/>
                      <a:tailEnd type="none" w="med" len="med"/>
                    </a:lnL>
                    <a:lnR w="6350" cap="flat" cmpd="sng" algn="ctr">
                      <a:solidFill>
                        <a:srgbClr val="902A8F"/>
                      </a:solidFill>
                      <a:prstDash val="solid"/>
                      <a:round/>
                      <a:headEnd type="none" w="med" len="med"/>
                      <a:tailEnd type="none" w="med" len="med"/>
                    </a:lnR>
                    <a:lnT w="6350" cap="flat" cmpd="sng" algn="ctr">
                      <a:solidFill>
                        <a:srgbClr val="302C8F"/>
                      </a:solidFill>
                      <a:prstDash val="solid"/>
                      <a:round/>
                      <a:headEnd type="none" w="med" len="med"/>
                      <a:tailEnd type="none" w="med" len="med"/>
                    </a:lnT>
                    <a:lnB w="6350" cap="flat" cmpd="sng" algn="ctr">
                      <a:solidFill>
                        <a:srgbClr val="B029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14,310 </a:t>
                      </a:r>
                    </a:p>
                  </a:txBody>
                  <a:tcPr marL="7620" marR="7620" marT="7620" marB="0" anchor="ctr">
                    <a:lnL w="6350" cap="flat" cmpd="sng" algn="ctr">
                      <a:solidFill>
                        <a:srgbClr val="902A8F"/>
                      </a:solidFill>
                      <a:prstDash val="solid"/>
                      <a:round/>
                      <a:headEnd type="none" w="med" len="med"/>
                      <a:tailEnd type="none" w="med" len="med"/>
                    </a:lnL>
                    <a:lnR w="12700" cap="flat" cmpd="sng" algn="ctr">
                      <a:solidFill>
                        <a:srgbClr val="10308F"/>
                      </a:solidFill>
                      <a:prstDash val="solid"/>
                      <a:round/>
                      <a:headEnd type="none" w="med" len="med"/>
                      <a:tailEnd type="none" w="med" len="med"/>
                    </a:lnR>
                    <a:lnT w="6350" cap="flat" cmpd="sng" algn="ctr">
                      <a:solidFill>
                        <a:srgbClr val="B0308F"/>
                      </a:solidFill>
                      <a:prstDash val="solid"/>
                      <a:round/>
                      <a:headEnd type="none" w="med" len="med"/>
                      <a:tailEnd type="none" w="med" len="med"/>
                    </a:lnT>
                    <a:lnB w="6350" cap="flat" cmpd="sng" algn="ctr">
                      <a:solidFill>
                        <a:srgbClr val="B0298F"/>
                      </a:solidFill>
                      <a:prstDash val="solid"/>
                      <a:round/>
                      <a:headEnd type="none" w="med" len="med"/>
                      <a:tailEnd type="none" w="med" len="med"/>
                    </a:lnB>
                    <a:solidFill>
                      <a:srgbClr val="FFFFFF"/>
                    </a:solidFill>
                  </a:tcPr>
                </a:tc>
                <a:extLst>
                  <a:ext uri="{0D108BD9-81ED-4DB2-BD59-A6C34878D82A}">
                    <a16:rowId xmlns:a16="http://schemas.microsoft.com/office/drawing/2014/main" val="3618505682"/>
                  </a:ext>
                </a:extLst>
              </a:tr>
              <a:tr h="266700">
                <a:tc>
                  <a:txBody>
                    <a:bodyPr/>
                    <a:lstStyle/>
                    <a:p>
                      <a:pPr algn="l" fontAlgn="ctr"/>
                      <a:r>
                        <a:rPr lang="en-US" sz="1100" b="1" i="0" u="none" strike="noStrike">
                          <a:solidFill>
                            <a:srgbClr val="000000"/>
                          </a:solidFill>
                          <a:effectLst/>
                          <a:latin typeface="Times New Roman" panose="02020603050405020304" pitchFamily="18" charset="0"/>
                        </a:rPr>
                        <a:t>Max</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174,166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B0298F"/>
                      </a:solidFill>
                      <a:prstDash val="solid"/>
                      <a:round/>
                      <a:headEnd type="none" w="med" len="med"/>
                      <a:tailEnd type="none" w="med" len="med"/>
                    </a:lnR>
                    <a:lnT w="6350" cap="flat" cmpd="sng" algn="ctr">
                      <a:solidFill>
                        <a:srgbClr val="F02E8F"/>
                      </a:solidFill>
                      <a:prstDash val="solid"/>
                      <a:round/>
                      <a:headEnd type="none" w="med" len="med"/>
                      <a:tailEnd type="none" w="med" len="med"/>
                    </a:lnT>
                    <a:lnB w="12700" cap="flat" cmpd="sng" algn="ctr">
                      <a:solidFill>
                        <a:srgbClr val="702F8F"/>
                      </a:solidFill>
                      <a:prstDash val="solid"/>
                      <a:round/>
                      <a:headEnd type="none" w="med" len="med"/>
                      <a:tailEnd type="none" w="med" len="med"/>
                    </a:lnB>
                    <a:solidFill>
                      <a:srgbClr val="FFFFFF"/>
                    </a:solidFill>
                  </a:tcPr>
                </a:tc>
                <a:tc>
                  <a:txBody>
                    <a:bodyPr/>
                    <a:lstStyle/>
                    <a:p>
                      <a:pPr algn="l" fontAlgn="ctr"/>
                      <a:r>
                        <a:rPr lang="en-US" sz="1100" b="0" i="0" u="none" strike="noStrike">
                          <a:solidFill>
                            <a:srgbClr val="000000"/>
                          </a:solidFill>
                          <a:effectLst/>
                          <a:latin typeface="Times New Roman" panose="02020603050405020304" pitchFamily="18" charset="0"/>
                        </a:rPr>
                        <a:t>     251,850 </a:t>
                      </a:r>
                    </a:p>
                  </a:txBody>
                  <a:tcPr marL="7620" marR="7620" marT="7620" marB="0" anchor="ctr">
                    <a:lnL w="6350" cap="flat" cmpd="sng" algn="ctr">
                      <a:solidFill>
                        <a:srgbClr val="B0298F"/>
                      </a:solidFill>
                      <a:prstDash val="solid"/>
                      <a:round/>
                      <a:headEnd type="none" w="med" len="med"/>
                      <a:tailEnd type="none" w="med" len="med"/>
                    </a:lnL>
                    <a:lnR w="6350" cap="flat" cmpd="sng" algn="ctr">
                      <a:solidFill>
                        <a:srgbClr val="D02D8F"/>
                      </a:solidFill>
                      <a:prstDash val="solid"/>
                      <a:round/>
                      <a:headEnd type="none" w="med" len="med"/>
                      <a:tailEnd type="none" w="med" len="med"/>
                    </a:lnR>
                    <a:lnT w="6350" cap="flat" cmpd="sng" algn="ctr">
                      <a:solidFill>
                        <a:srgbClr val="B0298F"/>
                      </a:solidFill>
                      <a:prstDash val="solid"/>
                      <a:round/>
                      <a:headEnd type="none" w="med" len="med"/>
                      <a:tailEnd type="none" w="med" len="med"/>
                    </a:lnT>
                    <a:lnB w="12700" cap="flat" cmpd="sng" algn="ctr">
                      <a:solidFill>
                        <a:srgbClr val="902D8F"/>
                      </a:solidFill>
                      <a:prstDash val="solid"/>
                      <a:round/>
                      <a:headEnd type="none" w="med" len="med"/>
                      <a:tailEnd type="none" w="med" len="med"/>
                    </a:lnB>
                    <a:solidFill>
                      <a:srgbClr val="FFFFFF"/>
                    </a:solidFill>
                  </a:tcPr>
                </a:tc>
                <a:tc>
                  <a:txBody>
                    <a:bodyPr/>
                    <a:lstStyle/>
                    <a:p>
                      <a:pPr algn="l" fontAlgn="ctr"/>
                      <a:r>
                        <a:rPr lang="en-US" sz="1100" b="0" i="0" u="none" strike="noStrike" dirty="0">
                          <a:solidFill>
                            <a:srgbClr val="000000"/>
                          </a:solidFill>
                          <a:effectLst/>
                          <a:latin typeface="Times New Roman" panose="02020603050405020304" pitchFamily="18" charset="0"/>
                        </a:rPr>
                        <a:t>  125,244 </a:t>
                      </a:r>
                    </a:p>
                  </a:txBody>
                  <a:tcPr marL="7620" marR="7620" marT="7620" marB="0" anchor="ctr">
                    <a:lnL w="6350" cap="flat" cmpd="sng" algn="ctr">
                      <a:solidFill>
                        <a:srgbClr val="D02D8F"/>
                      </a:solidFill>
                      <a:prstDash val="solid"/>
                      <a:round/>
                      <a:headEnd type="none" w="med" len="med"/>
                      <a:tailEnd type="none" w="med" len="med"/>
                    </a:lnL>
                    <a:lnR w="12700" cap="flat" cmpd="sng" algn="ctr">
                      <a:solidFill>
                        <a:srgbClr val="B02D8F"/>
                      </a:solidFill>
                      <a:prstDash val="solid"/>
                      <a:round/>
                      <a:headEnd type="none" w="med" len="med"/>
                      <a:tailEnd type="none" w="med" len="med"/>
                    </a:lnR>
                    <a:lnT w="6350" cap="flat" cmpd="sng" algn="ctr">
                      <a:solidFill>
                        <a:srgbClr val="B0298F"/>
                      </a:solidFill>
                      <a:prstDash val="solid"/>
                      <a:round/>
                      <a:headEnd type="none" w="med" len="med"/>
                      <a:tailEnd type="none" w="med" len="med"/>
                    </a:lnT>
                    <a:lnB w="12700" cap="flat" cmpd="sng" algn="ctr">
                      <a:solidFill>
                        <a:srgbClr val="F0298F"/>
                      </a:solidFill>
                      <a:prstDash val="solid"/>
                      <a:round/>
                      <a:headEnd type="none" w="med" len="med"/>
                      <a:tailEnd type="none" w="med" len="med"/>
                    </a:lnB>
                    <a:solidFill>
                      <a:srgbClr val="FFFFFF"/>
                    </a:solidFill>
                  </a:tcPr>
                </a:tc>
                <a:extLst>
                  <a:ext uri="{0D108BD9-81ED-4DB2-BD59-A6C34878D82A}">
                    <a16:rowId xmlns:a16="http://schemas.microsoft.com/office/drawing/2014/main" val="1831887987"/>
                  </a:ext>
                </a:extLst>
              </a:tr>
            </a:tbl>
          </a:graphicData>
        </a:graphic>
      </p:graphicFrame>
      <p:pic>
        <p:nvPicPr>
          <p:cNvPr id="19" name="Picture 18">
            <a:extLst>
              <a:ext uri="{FF2B5EF4-FFF2-40B4-BE49-F238E27FC236}">
                <a16:creationId xmlns:a16="http://schemas.microsoft.com/office/drawing/2014/main" id="{886A014A-A5C0-4395-AA08-4475A75ECC7F}"/>
              </a:ext>
            </a:extLst>
          </p:cNvPr>
          <p:cNvPicPr>
            <a:picLocks noChangeAspect="1"/>
          </p:cNvPicPr>
          <p:nvPr/>
        </p:nvPicPr>
        <p:blipFill rotWithShape="1">
          <a:blip r:embed="rId15"/>
          <a:srcRect l="22512" t="24814" r="50149" b="43871"/>
          <a:stretch/>
        </p:blipFill>
        <p:spPr>
          <a:xfrm>
            <a:off x="184254" y="3367423"/>
            <a:ext cx="2969280" cy="3044278"/>
          </a:xfrm>
          <a:prstGeom prst="rect">
            <a:avLst/>
          </a:prstGeom>
        </p:spPr>
      </p:pic>
      <p:pic>
        <p:nvPicPr>
          <p:cNvPr id="20" name="Picture 19">
            <a:extLst>
              <a:ext uri="{FF2B5EF4-FFF2-40B4-BE49-F238E27FC236}">
                <a16:creationId xmlns:a16="http://schemas.microsoft.com/office/drawing/2014/main" id="{0FD2263A-596B-4BED-8076-54D155D547D9}"/>
              </a:ext>
            </a:extLst>
          </p:cNvPr>
          <p:cNvPicPr>
            <a:picLocks noChangeAspect="1"/>
          </p:cNvPicPr>
          <p:nvPr/>
        </p:nvPicPr>
        <p:blipFill rotWithShape="1">
          <a:blip r:embed="rId16"/>
          <a:srcRect l="22523" t="26354" r="52500" b="42745"/>
          <a:stretch/>
        </p:blipFill>
        <p:spPr>
          <a:xfrm>
            <a:off x="3021187" y="3360420"/>
            <a:ext cx="3104147" cy="2964180"/>
          </a:xfrm>
          <a:prstGeom prst="rect">
            <a:avLst/>
          </a:prstGeom>
        </p:spPr>
      </p:pic>
      <p:pic>
        <p:nvPicPr>
          <p:cNvPr id="22" name="Picture 21">
            <a:extLst>
              <a:ext uri="{FF2B5EF4-FFF2-40B4-BE49-F238E27FC236}">
                <a16:creationId xmlns:a16="http://schemas.microsoft.com/office/drawing/2014/main" id="{57642CBA-1B67-4389-A736-51A2E812ED85}"/>
              </a:ext>
            </a:extLst>
          </p:cNvPr>
          <p:cNvPicPr>
            <a:picLocks noChangeAspect="1"/>
          </p:cNvPicPr>
          <p:nvPr/>
        </p:nvPicPr>
        <p:blipFill rotWithShape="1">
          <a:blip r:embed="rId17"/>
          <a:srcRect l="22500" t="58045" r="52500" b="10000"/>
          <a:stretch/>
        </p:blipFill>
        <p:spPr>
          <a:xfrm>
            <a:off x="6122814" y="3319651"/>
            <a:ext cx="2968920" cy="3089170"/>
          </a:xfrm>
          <a:prstGeom prst="rect">
            <a:avLst/>
          </a:prstGeom>
        </p:spPr>
      </p:pic>
    </p:spTree>
    <p:extLst>
      <p:ext uri="{BB962C8B-B14F-4D97-AF65-F5344CB8AC3E}">
        <p14:creationId xmlns:p14="http://schemas.microsoft.com/office/powerpoint/2010/main" val="402055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82441" y="12484"/>
            <a:ext cx="853223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COMPARING SALARY VS GENDER OVERTIME</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pic>
        <p:nvPicPr>
          <p:cNvPr id="6" name="Picture 5">
            <a:extLst>
              <a:ext uri="{FF2B5EF4-FFF2-40B4-BE49-F238E27FC236}">
                <a16:creationId xmlns:a16="http://schemas.microsoft.com/office/drawing/2014/main" id="{640E5994-CE8D-4FA1-BD74-57A53309840B}"/>
              </a:ext>
            </a:extLst>
          </p:cNvPr>
          <p:cNvPicPr>
            <a:picLocks noChangeAspect="1"/>
          </p:cNvPicPr>
          <p:nvPr/>
        </p:nvPicPr>
        <p:blipFill rotWithShape="1">
          <a:blip r:embed="rId15"/>
          <a:srcRect l="21694" t="26318" r="50055" b="32222"/>
          <a:stretch/>
        </p:blipFill>
        <p:spPr>
          <a:xfrm>
            <a:off x="914400" y="758527"/>
            <a:ext cx="3810000" cy="2394218"/>
          </a:xfrm>
          <a:prstGeom prst="rect">
            <a:avLst/>
          </a:prstGeom>
        </p:spPr>
      </p:pic>
      <p:pic>
        <p:nvPicPr>
          <p:cNvPr id="7" name="Picture 6">
            <a:extLst>
              <a:ext uri="{FF2B5EF4-FFF2-40B4-BE49-F238E27FC236}">
                <a16:creationId xmlns:a16="http://schemas.microsoft.com/office/drawing/2014/main" id="{8E6A694E-E1C7-47D4-9DEA-80358C22A9D5}"/>
              </a:ext>
            </a:extLst>
          </p:cNvPr>
          <p:cNvPicPr>
            <a:picLocks noChangeAspect="1"/>
          </p:cNvPicPr>
          <p:nvPr/>
        </p:nvPicPr>
        <p:blipFill rotWithShape="1">
          <a:blip r:embed="rId16"/>
          <a:srcRect l="22515" t="30244" r="50056" b="28296"/>
          <a:stretch/>
        </p:blipFill>
        <p:spPr>
          <a:xfrm>
            <a:off x="533760" y="3209851"/>
            <a:ext cx="3581040" cy="2734531"/>
          </a:xfrm>
          <a:prstGeom prst="rect">
            <a:avLst/>
          </a:prstGeom>
        </p:spPr>
      </p:pic>
      <p:pic>
        <p:nvPicPr>
          <p:cNvPr id="9" name="Picture 8">
            <a:extLst>
              <a:ext uri="{FF2B5EF4-FFF2-40B4-BE49-F238E27FC236}">
                <a16:creationId xmlns:a16="http://schemas.microsoft.com/office/drawing/2014/main" id="{7084A71B-DB58-4998-8D2F-07084CEE0764}"/>
              </a:ext>
            </a:extLst>
          </p:cNvPr>
          <p:cNvPicPr>
            <a:picLocks noChangeAspect="1"/>
          </p:cNvPicPr>
          <p:nvPr/>
        </p:nvPicPr>
        <p:blipFill rotWithShape="1">
          <a:blip r:embed="rId17"/>
          <a:srcRect l="21788" t="23719" r="51714" b="34905"/>
          <a:stretch/>
        </p:blipFill>
        <p:spPr>
          <a:xfrm>
            <a:off x="4552024" y="3270450"/>
            <a:ext cx="3982375" cy="2578468"/>
          </a:xfrm>
          <a:prstGeom prst="rect">
            <a:avLst/>
          </a:prstGeom>
        </p:spPr>
      </p:pic>
      <p:sp>
        <p:nvSpPr>
          <p:cNvPr id="3" name="TextBox 2">
            <a:extLst>
              <a:ext uri="{FF2B5EF4-FFF2-40B4-BE49-F238E27FC236}">
                <a16:creationId xmlns:a16="http://schemas.microsoft.com/office/drawing/2014/main" id="{FEC9E2EF-1158-4AD6-B21E-A9700E4F6587}"/>
              </a:ext>
            </a:extLst>
          </p:cNvPr>
          <p:cNvSpPr txBox="1"/>
          <p:nvPr/>
        </p:nvSpPr>
        <p:spPr>
          <a:xfrm>
            <a:off x="5181600" y="1143000"/>
            <a:ext cx="3655079" cy="646331"/>
          </a:xfrm>
          <a:prstGeom prst="rect">
            <a:avLst/>
          </a:prstGeom>
          <a:noFill/>
        </p:spPr>
        <p:txBody>
          <a:bodyPr wrap="square" rtlCol="0">
            <a:spAutoFit/>
          </a:bodyPr>
          <a:lstStyle/>
          <a:p>
            <a:r>
              <a:rPr lang="en-US" dirty="0">
                <a:highlight>
                  <a:srgbClr val="00FFFF"/>
                </a:highlight>
              </a:rPr>
              <a:t>Gross Pay Received = Current Annual Salary + Overtime Pay</a:t>
            </a:r>
          </a:p>
        </p:txBody>
      </p:sp>
    </p:spTree>
    <p:extLst>
      <p:ext uri="{BB962C8B-B14F-4D97-AF65-F5344CB8AC3E}">
        <p14:creationId xmlns:p14="http://schemas.microsoft.com/office/powerpoint/2010/main" val="162780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82441" y="12484"/>
            <a:ext cx="860735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CORRELATION BETWEEN VARIABLES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pic>
        <p:nvPicPr>
          <p:cNvPr id="6" name="Picture 5">
            <a:extLst>
              <a:ext uri="{FF2B5EF4-FFF2-40B4-BE49-F238E27FC236}">
                <a16:creationId xmlns:a16="http://schemas.microsoft.com/office/drawing/2014/main" id="{35795D1C-8B1A-4212-826C-00BFEF7B4411}"/>
              </a:ext>
            </a:extLst>
          </p:cNvPr>
          <p:cNvPicPr>
            <a:picLocks noChangeAspect="1"/>
          </p:cNvPicPr>
          <p:nvPr/>
        </p:nvPicPr>
        <p:blipFill rotWithShape="1">
          <a:blip r:embed="rId15"/>
          <a:srcRect l="29167" t="18622" r="30833" b="7037"/>
          <a:stretch/>
        </p:blipFill>
        <p:spPr>
          <a:xfrm>
            <a:off x="3213717" y="1089702"/>
            <a:ext cx="5902170" cy="5157257"/>
          </a:xfrm>
          <a:prstGeom prst="rect">
            <a:avLst/>
          </a:prstGeom>
        </p:spPr>
      </p:pic>
      <p:pic>
        <p:nvPicPr>
          <p:cNvPr id="11" name="Picture 10">
            <a:extLst>
              <a:ext uri="{FF2B5EF4-FFF2-40B4-BE49-F238E27FC236}">
                <a16:creationId xmlns:a16="http://schemas.microsoft.com/office/drawing/2014/main" id="{41836F9F-DF74-4269-B828-B6A0623956F9}"/>
              </a:ext>
            </a:extLst>
          </p:cNvPr>
          <p:cNvPicPr>
            <a:picLocks noChangeAspect="1"/>
          </p:cNvPicPr>
          <p:nvPr/>
        </p:nvPicPr>
        <p:blipFill>
          <a:blip r:embed="rId16"/>
          <a:stretch>
            <a:fillRect/>
          </a:stretch>
        </p:blipFill>
        <p:spPr>
          <a:xfrm>
            <a:off x="265014" y="1242376"/>
            <a:ext cx="2948703" cy="2411898"/>
          </a:xfrm>
          <a:prstGeom prst="rect">
            <a:avLst/>
          </a:prstGeom>
        </p:spPr>
      </p:pic>
    </p:spTree>
    <p:extLst>
      <p:ext uri="{BB962C8B-B14F-4D97-AF65-F5344CB8AC3E}">
        <p14:creationId xmlns:p14="http://schemas.microsoft.com/office/powerpoint/2010/main" val="217235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82441" y="12484"/>
            <a:ext cx="853223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RELATIONSHIP BETWEEN SALARY COMPONENTS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pic>
        <p:nvPicPr>
          <p:cNvPr id="3" name="Picture 2">
            <a:extLst>
              <a:ext uri="{FF2B5EF4-FFF2-40B4-BE49-F238E27FC236}">
                <a16:creationId xmlns:a16="http://schemas.microsoft.com/office/drawing/2014/main" id="{B3EDE464-ADCB-45FC-B5E5-525085BF2D2A}"/>
              </a:ext>
            </a:extLst>
          </p:cNvPr>
          <p:cNvPicPr>
            <a:picLocks noChangeAspect="1"/>
          </p:cNvPicPr>
          <p:nvPr/>
        </p:nvPicPr>
        <p:blipFill rotWithShape="1">
          <a:blip r:embed="rId15"/>
          <a:srcRect l="21678" t="20749" r="46691" b="38197"/>
          <a:stretch/>
        </p:blipFill>
        <p:spPr>
          <a:xfrm>
            <a:off x="329646" y="990600"/>
            <a:ext cx="4164714" cy="3731640"/>
          </a:xfrm>
          <a:prstGeom prst="rect">
            <a:avLst/>
          </a:prstGeom>
        </p:spPr>
      </p:pic>
      <p:pic>
        <p:nvPicPr>
          <p:cNvPr id="10" name="Picture 9">
            <a:extLst>
              <a:ext uri="{FF2B5EF4-FFF2-40B4-BE49-F238E27FC236}">
                <a16:creationId xmlns:a16="http://schemas.microsoft.com/office/drawing/2014/main" id="{592BFF2D-BE1F-4E5D-A432-803B05BDED94}"/>
              </a:ext>
            </a:extLst>
          </p:cNvPr>
          <p:cNvPicPr>
            <a:picLocks noChangeAspect="1"/>
          </p:cNvPicPr>
          <p:nvPr/>
        </p:nvPicPr>
        <p:blipFill rotWithShape="1">
          <a:blip r:embed="rId16"/>
          <a:srcRect l="21695" t="21866" r="47551" b="36813"/>
          <a:stretch/>
        </p:blipFill>
        <p:spPr>
          <a:xfrm>
            <a:off x="4637463" y="1045005"/>
            <a:ext cx="4164714" cy="3622830"/>
          </a:xfrm>
          <a:prstGeom prst="rect">
            <a:avLst/>
          </a:prstGeom>
        </p:spPr>
      </p:pic>
    </p:spTree>
    <p:extLst>
      <p:ext uri="{BB962C8B-B14F-4D97-AF65-F5344CB8AC3E}">
        <p14:creationId xmlns:p14="http://schemas.microsoft.com/office/powerpoint/2010/main" val="148967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82441" y="12484"/>
            <a:ext cx="8532239" cy="584775"/>
          </a:xfrm>
          <a:prstGeom prst="rect">
            <a:avLst/>
          </a:prstGeom>
          <a:solidFill>
            <a:schemeClr val="accent1">
              <a:lumMod val="40000"/>
              <a:lumOff val="60000"/>
            </a:schemeClr>
          </a:solidFill>
          <a:ln>
            <a:solidFill>
              <a:schemeClr val="accent1"/>
            </a:solidFill>
          </a:ln>
          <a:effectLst/>
        </p:spPr>
        <p:txBody>
          <a:bodyPr wrap="square" rtlCol="0">
            <a:spAutoFit/>
          </a:bodyPr>
          <a:lstStyle/>
          <a:p>
            <a:pPr algn="ctr"/>
            <a:r>
              <a:rPr lang="en-US" sz="3200" dirty="0">
                <a:effectLst>
                  <a:outerShdw blurRad="38100" dist="38100" dir="2700000" algn="tl">
                    <a:srgbClr val="000000">
                      <a:alpha val="43137"/>
                    </a:srgbClr>
                  </a:outerShdw>
                </a:effectLst>
              </a:rPr>
              <a:t>SYNTHESIS OF FINDINGS</a:t>
            </a:r>
            <a:endParaRPr lang="en-US" sz="32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5B64F45-6DB3-41DE-9EFD-59D37D22BD40}"/>
                  </a:ext>
                </a:extLst>
              </p14:cNvPr>
              <p14:cNvContentPartPr/>
              <p14:nvPr/>
            </p14:nvContentPartPr>
            <p14:xfrm>
              <a:off x="2903469" y="1924497"/>
              <a:ext cx="360" cy="360"/>
            </p14:xfrm>
          </p:contentPart>
        </mc:Choice>
        <mc:Fallback xmlns="">
          <p:pic>
            <p:nvPicPr>
              <p:cNvPr id="2" name="Ink 1">
                <a:extLst>
                  <a:ext uri="{FF2B5EF4-FFF2-40B4-BE49-F238E27FC236}">
                    <a16:creationId xmlns:a16="http://schemas.microsoft.com/office/drawing/2014/main" id="{D5B64F45-6DB3-41DE-9EFD-59D37D22BD40}"/>
                  </a:ext>
                </a:extLst>
              </p:cNvPr>
              <p:cNvPicPr/>
              <p:nvPr/>
            </p:nvPicPr>
            <p:blipFill>
              <a:blip r:embed="rId7"/>
              <a:stretch>
                <a:fillRect/>
              </a:stretch>
            </p:blipFill>
            <p:spPr>
              <a:xfrm>
                <a:off x="2894469" y="19154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F837728-38EE-46AF-BC1D-700296E8C74D}"/>
                  </a:ext>
                </a:extLst>
              </p14:cNvPr>
              <p14:cNvContentPartPr/>
              <p14:nvPr/>
            </p14:nvContentPartPr>
            <p14:xfrm>
              <a:off x="8662389" y="1266417"/>
              <a:ext cx="360" cy="360"/>
            </p14:xfrm>
          </p:contentPart>
        </mc:Choice>
        <mc:Fallback xmlns="">
          <p:pic>
            <p:nvPicPr>
              <p:cNvPr id="4" name="Ink 3">
                <a:extLst>
                  <a:ext uri="{FF2B5EF4-FFF2-40B4-BE49-F238E27FC236}">
                    <a16:creationId xmlns:a16="http://schemas.microsoft.com/office/drawing/2014/main" id="{2F837728-38EE-46AF-BC1D-700296E8C74D}"/>
                  </a:ext>
                </a:extLst>
              </p:cNvPr>
              <p:cNvPicPr/>
              <p:nvPr/>
            </p:nvPicPr>
            <p:blipFill>
              <a:blip r:embed="rId7"/>
              <a:stretch>
                <a:fillRect/>
              </a:stretch>
            </p:blipFill>
            <p:spPr>
              <a:xfrm>
                <a:off x="8653389" y="12577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759C3DC-09B0-42BA-A981-CD511EB30227}"/>
                  </a:ext>
                </a:extLst>
              </p14:cNvPr>
              <p14:cNvContentPartPr/>
              <p14:nvPr/>
            </p14:nvContentPartPr>
            <p14:xfrm>
              <a:off x="2806989" y="913617"/>
              <a:ext cx="360" cy="360"/>
            </p14:xfrm>
          </p:contentPart>
        </mc:Choice>
        <mc:Fallback xmlns="">
          <p:pic>
            <p:nvPicPr>
              <p:cNvPr id="5" name="Ink 4">
                <a:extLst>
                  <a:ext uri="{FF2B5EF4-FFF2-40B4-BE49-F238E27FC236}">
                    <a16:creationId xmlns:a16="http://schemas.microsoft.com/office/drawing/2014/main" id="{C759C3DC-09B0-42BA-A981-CD511EB30227}"/>
                  </a:ext>
                </a:extLst>
              </p:cNvPr>
              <p:cNvPicPr/>
              <p:nvPr/>
            </p:nvPicPr>
            <p:blipFill>
              <a:blip r:embed="rId7"/>
              <a:stretch>
                <a:fillRect/>
              </a:stretch>
            </p:blipFill>
            <p:spPr>
              <a:xfrm>
                <a:off x="2798349" y="904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D9645A9-066F-4C7A-81D2-7FD631C06482}"/>
                  </a:ext>
                </a:extLst>
              </p14:cNvPr>
              <p14:cNvContentPartPr/>
              <p14:nvPr/>
            </p14:nvContentPartPr>
            <p14:xfrm>
              <a:off x="1732029" y="1667817"/>
              <a:ext cx="360" cy="360"/>
            </p14:xfrm>
          </p:contentPart>
        </mc:Choice>
        <mc:Fallback xmlns="">
          <p:pic>
            <p:nvPicPr>
              <p:cNvPr id="13" name="Ink 12">
                <a:extLst>
                  <a:ext uri="{FF2B5EF4-FFF2-40B4-BE49-F238E27FC236}">
                    <a16:creationId xmlns:a16="http://schemas.microsoft.com/office/drawing/2014/main" id="{DD9645A9-066F-4C7A-81D2-7FD631C06482}"/>
                  </a:ext>
                </a:extLst>
              </p:cNvPr>
              <p:cNvPicPr/>
              <p:nvPr/>
            </p:nvPicPr>
            <p:blipFill>
              <a:blip r:embed="rId14"/>
              <a:stretch>
                <a:fillRect/>
              </a:stretch>
            </p:blipFill>
            <p:spPr>
              <a:xfrm>
                <a:off x="1714029" y="1650177"/>
                <a:ext cx="36000" cy="36000"/>
              </a:xfrm>
              <a:prstGeom prst="rect">
                <a:avLst/>
              </a:prstGeom>
            </p:spPr>
          </p:pic>
        </mc:Fallback>
      </mc:AlternateContent>
      <p:sp>
        <p:nvSpPr>
          <p:cNvPr id="6" name="TextBox 5">
            <a:extLst>
              <a:ext uri="{FF2B5EF4-FFF2-40B4-BE49-F238E27FC236}">
                <a16:creationId xmlns:a16="http://schemas.microsoft.com/office/drawing/2014/main" id="{6D1359CC-328D-481D-8A36-0F08BBAE48EF}"/>
              </a:ext>
            </a:extLst>
          </p:cNvPr>
          <p:cNvSpPr txBox="1"/>
          <p:nvPr/>
        </p:nvSpPr>
        <p:spPr>
          <a:xfrm>
            <a:off x="382441" y="766732"/>
            <a:ext cx="8609159" cy="51098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distribution of salary is generally non symmetric with skewed to the right at all between 2016 and 2018.</a:t>
            </a:r>
          </a:p>
          <a:p>
            <a:pPr marL="342900" indent="-342900">
              <a:lnSpc>
                <a:spcPct val="150000"/>
              </a:lnSpc>
              <a:buFont typeface="Arial" panose="020B0604020202020204" pitchFamily="34" charset="0"/>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the medians are slightly different in the Current Annual Salary between 2016 and 2018, the distribution for males is more highly skewed to the right, so the mean for males will be higher than the mean for females. </a:t>
            </a:r>
          </a:p>
          <a:p>
            <a:pPr marL="342900" indent="-342900">
              <a:lnSpc>
                <a:spcPct val="150000"/>
              </a:lnSpc>
              <a:buFont typeface="Arial" panose="020B0604020202020204" pitchFamily="34" charset="0"/>
              <a:buChar char="•"/>
            </a:pPr>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medians are quite a bit different in Gross Pay Received over time, the distribution for males is more highly skewed to the right, so the mean for males will be higher than the mean for females. The largest outliers in the dataset are mostly males. </a:t>
            </a:r>
          </a:p>
        </p:txBody>
      </p:sp>
    </p:spTree>
    <p:extLst>
      <p:ext uri="{BB962C8B-B14F-4D97-AF65-F5344CB8AC3E}">
        <p14:creationId xmlns:p14="http://schemas.microsoft.com/office/powerpoint/2010/main" val="2938916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13866</TotalTime>
  <Words>713</Words>
  <Application>Microsoft Office PowerPoint</Application>
  <PresentationFormat>On-screen Show (4:3)</PresentationFormat>
  <Paragraphs>162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hones</dc:creator>
  <cp:lastModifiedBy>honorngues@yahoo.com</cp:lastModifiedBy>
  <cp:revision>230</cp:revision>
  <dcterms:created xsi:type="dcterms:W3CDTF">2018-10-11T15:37:06Z</dcterms:created>
  <dcterms:modified xsi:type="dcterms:W3CDTF">2022-03-09T08:58:52Z</dcterms:modified>
</cp:coreProperties>
</file>