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4" r:id="rId3"/>
    <p:sldId id="266" r:id="rId4"/>
    <p:sldId id="259" r:id="rId5"/>
    <p:sldId id="261" r:id="rId6"/>
    <p:sldId id="269" r:id="rId7"/>
    <p:sldId id="270" r:id="rId8"/>
    <p:sldId id="271" r:id="rId9"/>
    <p:sldId id="272" r:id="rId10"/>
    <p:sldId id="265" r:id="rId11"/>
    <p:sldId id="267" r:id="rId12"/>
    <p:sldId id="273" r:id="rId13"/>
    <p:sldId id="268" r:id="rId14"/>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6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394C7767-EE95-4CD8-B894-43EEA6628EEE}" type="datetimeFigureOut">
              <a:rPr lang="en-US" smtClean="0"/>
              <a:t>9/22/2016</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CB6CE8A1-50F1-4BF2-956C-777D20827DE3}" type="slidenum">
              <a:rPr lang="en-US" smtClean="0"/>
              <a:t>‹#›</a:t>
            </a:fld>
            <a:endParaRPr lang="en-US"/>
          </a:p>
        </p:txBody>
      </p:sp>
    </p:spTree>
    <p:extLst>
      <p:ext uri="{BB962C8B-B14F-4D97-AF65-F5344CB8AC3E}">
        <p14:creationId xmlns:p14="http://schemas.microsoft.com/office/powerpoint/2010/main" val="2201525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2F4631A0-690C-44B5-BD8D-820BBBD3B972}" type="datetimeFigureOut">
              <a:rPr lang="en-US" smtClean="0"/>
              <a:t>9/22/2016</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464B7BC7-889C-46A6-BE11-FFA10487BA16}" type="slidenum">
              <a:rPr lang="en-US" smtClean="0"/>
              <a:t>‹#›</a:t>
            </a:fld>
            <a:endParaRPr lang="en-US"/>
          </a:p>
        </p:txBody>
      </p:sp>
    </p:spTree>
    <p:extLst>
      <p:ext uri="{BB962C8B-B14F-4D97-AF65-F5344CB8AC3E}">
        <p14:creationId xmlns:p14="http://schemas.microsoft.com/office/powerpoint/2010/main" val="1054022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students through</a:t>
            </a:r>
            <a:r>
              <a:rPr lang="en-US" baseline="0" dirty="0" smtClean="0"/>
              <a:t> these or similar examples. Make explicit note of the fact that numbers have to carry over to lead into the next slide.</a:t>
            </a:r>
            <a:endParaRPr lang="en-US" dirty="0"/>
          </a:p>
        </p:txBody>
      </p:sp>
      <p:sp>
        <p:nvSpPr>
          <p:cNvPr id="4" name="Slide Number Placeholder 3"/>
          <p:cNvSpPr>
            <a:spLocks noGrp="1"/>
          </p:cNvSpPr>
          <p:nvPr>
            <p:ph type="sldNum" sz="quarter" idx="10"/>
          </p:nvPr>
        </p:nvSpPr>
        <p:spPr/>
        <p:txBody>
          <a:bodyPr/>
          <a:lstStyle/>
          <a:p>
            <a:fld id="{464B7BC7-889C-46A6-BE11-FFA10487BA16}" type="slidenum">
              <a:rPr lang="en-US" smtClean="0"/>
              <a:t>4</a:t>
            </a:fld>
            <a:endParaRPr lang="en-US"/>
          </a:p>
        </p:txBody>
      </p:sp>
    </p:spTree>
    <p:extLst>
      <p:ext uri="{BB962C8B-B14F-4D97-AF65-F5344CB8AC3E}">
        <p14:creationId xmlns:p14="http://schemas.microsoft.com/office/powerpoint/2010/main" val="403094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logical commands (along with their inverses) that can be built with transistors. While most logic gates now just use a large combination of NAND gates (NOT AND) due to the simplicity of components for building that, the overall concept on this slide is still true. While humans can think abstractly and do things like carry numbers, computers have to build abstraction from basic units (like with bits and representing data).</a:t>
            </a:r>
            <a:endParaRPr lang="en-US" dirty="0"/>
          </a:p>
        </p:txBody>
      </p:sp>
      <p:sp>
        <p:nvSpPr>
          <p:cNvPr id="4" name="Slide Number Placeholder 3"/>
          <p:cNvSpPr>
            <a:spLocks noGrp="1"/>
          </p:cNvSpPr>
          <p:nvPr>
            <p:ph type="sldNum" sz="quarter" idx="10"/>
          </p:nvPr>
        </p:nvSpPr>
        <p:spPr/>
        <p:txBody>
          <a:bodyPr/>
          <a:lstStyle/>
          <a:p>
            <a:fld id="{464B7BC7-889C-46A6-BE11-FFA10487BA16}" type="slidenum">
              <a:rPr lang="en-US" smtClean="0"/>
              <a:t>5</a:t>
            </a:fld>
            <a:endParaRPr lang="en-US"/>
          </a:p>
        </p:txBody>
      </p:sp>
    </p:spTree>
    <p:extLst>
      <p:ext uri="{BB962C8B-B14F-4D97-AF65-F5344CB8AC3E}">
        <p14:creationId xmlns:p14="http://schemas.microsoft.com/office/powerpoint/2010/main" val="125785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34D88C-D4E3-4219-A5EF-5DC66D0B6CA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334438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34D88C-D4E3-4219-A5EF-5DC66D0B6CA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207250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34D88C-D4E3-4219-A5EF-5DC66D0B6CA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91461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34D88C-D4E3-4219-A5EF-5DC66D0B6CA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81790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4D88C-D4E3-4219-A5EF-5DC66D0B6CA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264144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34D88C-D4E3-4219-A5EF-5DC66D0B6CAC}"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83229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34D88C-D4E3-4219-A5EF-5DC66D0B6CAC}"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239200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34D88C-D4E3-4219-A5EF-5DC66D0B6CAC}"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214440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4D88C-D4E3-4219-A5EF-5DC66D0B6CAC}"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381437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4D88C-D4E3-4219-A5EF-5DC66D0B6CAC}"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322741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4D88C-D4E3-4219-A5EF-5DC66D0B6CAC}"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4A2FE-958C-4E83-A564-1BCEF62AC60E}" type="slidenum">
              <a:rPr lang="en-US" smtClean="0"/>
              <a:t>‹#›</a:t>
            </a:fld>
            <a:endParaRPr lang="en-US"/>
          </a:p>
        </p:txBody>
      </p:sp>
    </p:spTree>
    <p:extLst>
      <p:ext uri="{BB962C8B-B14F-4D97-AF65-F5344CB8AC3E}">
        <p14:creationId xmlns:p14="http://schemas.microsoft.com/office/powerpoint/2010/main" val="295702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4D88C-D4E3-4219-A5EF-5DC66D0B6CAC}" type="datetimeFigureOut">
              <a:rPr lang="en-US" smtClean="0"/>
              <a:t>9/22/2016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4A2FE-958C-4E83-A564-1BCEF62AC60E}" type="slidenum">
              <a:rPr lang="en-US" smtClean="0"/>
              <a:t>‹#›</a:t>
            </a:fld>
            <a:endParaRPr lang="en-US"/>
          </a:p>
        </p:txBody>
      </p:sp>
    </p:spTree>
    <p:extLst>
      <p:ext uri="{BB962C8B-B14F-4D97-AF65-F5344CB8AC3E}">
        <p14:creationId xmlns:p14="http://schemas.microsoft.com/office/powerpoint/2010/main" val="3416613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Recitation 2</a:t>
            </a:r>
            <a:endParaRPr lang="en-US" dirty="0"/>
          </a:p>
        </p:txBody>
      </p:sp>
      <p:sp>
        <p:nvSpPr>
          <p:cNvPr id="3" name="Subtitle 2"/>
          <p:cNvSpPr>
            <a:spLocks noGrp="1"/>
          </p:cNvSpPr>
          <p:nvPr>
            <p:ph type="subTitle" idx="1"/>
          </p:nvPr>
        </p:nvSpPr>
        <p:spPr/>
        <p:txBody>
          <a:bodyPr/>
          <a:lstStyle/>
          <a:p>
            <a:r>
              <a:rPr lang="en-US" dirty="0" smtClean="0"/>
              <a:t>Mini Lecture</a:t>
            </a:r>
            <a:endParaRPr lang="en-US" dirty="0"/>
          </a:p>
        </p:txBody>
      </p:sp>
    </p:spTree>
    <p:extLst>
      <p:ext uri="{BB962C8B-B14F-4D97-AF65-F5344CB8AC3E}">
        <p14:creationId xmlns:p14="http://schemas.microsoft.com/office/powerpoint/2010/main" val="1136740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follow along with me as I write a user input script that displays an output</a:t>
            </a:r>
            <a:endParaRPr lang="en-US" dirty="0"/>
          </a:p>
        </p:txBody>
      </p:sp>
      <p:sp>
        <p:nvSpPr>
          <p:cNvPr id="3" name="Content Placeholder 2"/>
          <p:cNvSpPr>
            <a:spLocks noGrp="1"/>
          </p:cNvSpPr>
          <p:nvPr>
            <p:ph idx="1"/>
          </p:nvPr>
        </p:nvSpPr>
        <p:spPr/>
        <p:txBody>
          <a:bodyPr/>
          <a:lstStyle/>
          <a:p>
            <a:r>
              <a:rPr lang="en-US" dirty="0" smtClean="0"/>
              <a:t>Input function: </a:t>
            </a:r>
            <a:r>
              <a:rPr lang="en-US" dirty="0">
                <a:solidFill>
                  <a:srgbClr val="000000"/>
                </a:solidFill>
                <a:latin typeface="Courier New" panose="02070309020205020404" pitchFamily="49" charset="0"/>
              </a:rPr>
              <a:t>input(</a:t>
            </a:r>
            <a:r>
              <a:rPr lang="en-US" dirty="0">
                <a:solidFill>
                  <a:srgbClr val="A020F0"/>
                </a:solidFill>
                <a:latin typeface="Courier New" panose="02070309020205020404" pitchFamily="49" charset="0"/>
              </a:rPr>
              <a:t>'How long is the rectangle</a:t>
            </a:r>
            <a:r>
              <a:rPr lang="en-US" dirty="0" smtClean="0">
                <a:solidFill>
                  <a:srgbClr val="A020F0"/>
                </a:solidFill>
                <a:latin typeface="Courier New" panose="02070309020205020404" pitchFamily="49" charset="0"/>
              </a:rPr>
              <a:t>?'</a:t>
            </a:r>
            <a:r>
              <a:rPr lang="en-US" dirty="0" smtClean="0">
                <a:solidFill>
                  <a:srgbClr val="000000"/>
                </a:solidFill>
                <a:latin typeface="Courier New" panose="02070309020205020404" pitchFamily="49" charset="0"/>
              </a:rPr>
              <a:t>);</a:t>
            </a:r>
          </a:p>
          <a:p>
            <a:r>
              <a:rPr lang="en-US" dirty="0" smtClean="0">
                <a:solidFill>
                  <a:srgbClr val="000000"/>
                </a:solidFill>
              </a:rPr>
              <a:t>Output function: </a:t>
            </a:r>
            <a:r>
              <a:rPr lang="en-US" dirty="0" err="1">
                <a:solidFill>
                  <a:srgbClr val="000000"/>
                </a:solidFill>
                <a:latin typeface="Courier New" panose="02070309020205020404" pitchFamily="49" charset="0"/>
              </a:rPr>
              <a:t>disp</a:t>
            </a:r>
            <a:r>
              <a:rPr lang="en-US" dirty="0">
                <a:solidFill>
                  <a:srgbClr val="000000"/>
                </a:solidFill>
                <a:latin typeface="Courier New" panose="02070309020205020404" pitchFamily="49" charset="0"/>
              </a:rPr>
              <a:t>(area)</a:t>
            </a:r>
          </a:p>
          <a:p>
            <a:r>
              <a:rPr lang="en-US" dirty="0" smtClean="0">
                <a:solidFill>
                  <a:srgbClr val="000000"/>
                </a:solidFill>
              </a:rPr>
              <a:t>Can display a string before displaying a variable to give the display some context:</a:t>
            </a:r>
          </a:p>
          <a:p>
            <a:pPr marL="0" indent="0">
              <a:buNone/>
            </a:pPr>
            <a:r>
              <a:rPr lang="en-US" dirty="0" smtClean="0">
                <a:solidFill>
                  <a:srgbClr val="000000"/>
                </a:solidFill>
              </a:rPr>
              <a:t>	</a:t>
            </a:r>
            <a:r>
              <a:rPr lang="en-US" dirty="0" err="1">
                <a:solidFill>
                  <a:srgbClr val="000000"/>
                </a:solidFill>
                <a:latin typeface="Courier New" panose="02070309020205020404" pitchFamily="49" charset="0"/>
              </a:rPr>
              <a:t>disp</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'The Rectangle has an area of'</a:t>
            </a:r>
            <a:r>
              <a:rPr lang="en-US" dirty="0">
                <a:solidFill>
                  <a:srgbClr val="000000"/>
                </a:solidFill>
                <a:latin typeface="Courier New" panose="02070309020205020404" pitchFamily="49" charset="0"/>
              </a:rPr>
              <a:t>)</a:t>
            </a:r>
          </a:p>
          <a:p>
            <a:pPr marL="0" indent="0">
              <a:buNone/>
            </a:pP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disp</a:t>
            </a:r>
            <a:r>
              <a:rPr lang="en-US" dirty="0" smtClean="0">
                <a:solidFill>
                  <a:srgbClr val="000000"/>
                </a:solidFill>
                <a:latin typeface="Courier New" panose="02070309020205020404" pitchFamily="49" charset="0"/>
              </a:rPr>
              <a:t>(area</a:t>
            </a:r>
            <a:r>
              <a:rPr lang="en-US" dirty="0">
                <a:solidFill>
                  <a:srgbClr val="000000"/>
                </a:solidFill>
                <a:latin typeface="Courier New" panose="02070309020205020404" pitchFamily="49" charset="0"/>
              </a:rPr>
              <a:t>)</a:t>
            </a:r>
          </a:p>
          <a:p>
            <a:pPr marL="0" indent="0">
              <a:buNone/>
            </a:pPr>
            <a:endParaRPr lang="en-US" dirty="0" smtClean="0">
              <a:solidFill>
                <a:srgbClr val="000000"/>
              </a:solidFill>
            </a:endParaRPr>
          </a:p>
          <a:p>
            <a:endParaRPr lang="en-US" dirty="0"/>
          </a:p>
        </p:txBody>
      </p:sp>
    </p:spTree>
    <p:extLst>
      <p:ext uri="{BB962C8B-B14F-4D97-AF65-F5344CB8AC3E}">
        <p14:creationId xmlns:p14="http://schemas.microsoft.com/office/powerpoint/2010/main" val="3108546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how does that thing in MATLAB work again?</a:t>
            </a:r>
            <a:endParaRPr lang="en-US" dirty="0"/>
          </a:p>
        </p:txBody>
      </p:sp>
      <p:sp>
        <p:nvSpPr>
          <p:cNvPr id="3" name="Content Placeholder 2"/>
          <p:cNvSpPr>
            <a:spLocks noGrp="1"/>
          </p:cNvSpPr>
          <p:nvPr>
            <p:ph idx="1"/>
          </p:nvPr>
        </p:nvSpPr>
        <p:spPr/>
        <p:txBody>
          <a:bodyPr/>
          <a:lstStyle/>
          <a:p>
            <a:r>
              <a:rPr lang="en-US" dirty="0" smtClean="0"/>
              <a:t>The help window! It’s really useful!</a:t>
            </a:r>
            <a:endParaRPr lang="en-US" dirty="0"/>
          </a:p>
        </p:txBody>
      </p:sp>
      <p:pic>
        <p:nvPicPr>
          <p:cNvPr id="1026" name="Picture 2" descr="http://2.bp.blogspot.com/-1k-D3zHTxJ4/VlYi-bVQBvI/AAAAAAAAKEY/zSsrEKTv7DY/s1600/Lo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820" y="2462981"/>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rested development will arnett gob bluth illusion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62270" y="3167830"/>
            <a:ext cx="2705100"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74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script – Reminder!!</a:t>
            </a:r>
            <a:endParaRPr lang="en-US" dirty="0"/>
          </a:p>
        </p:txBody>
      </p:sp>
      <p:sp>
        <p:nvSpPr>
          <p:cNvPr id="3" name="Content Placeholder 2"/>
          <p:cNvSpPr>
            <a:spLocks noGrp="1"/>
          </p:cNvSpPr>
          <p:nvPr>
            <p:ph idx="1"/>
          </p:nvPr>
        </p:nvSpPr>
        <p:spPr/>
        <p:txBody>
          <a:bodyPr/>
          <a:lstStyle/>
          <a:p>
            <a:r>
              <a:rPr lang="en-US" dirty="0" smtClean="0"/>
              <a:t>Scripts must follow the same naming rules as variables when you save them</a:t>
            </a:r>
          </a:p>
          <a:p>
            <a:pPr lvl="1"/>
            <a:r>
              <a:rPr lang="en-US" dirty="0"/>
              <a:t>No spaces </a:t>
            </a:r>
            <a:r>
              <a:rPr lang="en-US" dirty="0">
                <a:sym typeface="Wingdings" panose="05000000000000000000" pitchFamily="2" charset="2"/>
              </a:rPr>
              <a:t></a:t>
            </a:r>
            <a:r>
              <a:rPr lang="en-US" dirty="0"/>
              <a:t> my </a:t>
            </a:r>
            <a:r>
              <a:rPr lang="en-US" dirty="0" smtClean="0"/>
              <a:t>script</a:t>
            </a:r>
            <a:endParaRPr lang="en-US" dirty="0"/>
          </a:p>
          <a:p>
            <a:pPr lvl="1"/>
            <a:r>
              <a:rPr lang="en-US" dirty="0"/>
              <a:t>No special characters </a:t>
            </a:r>
            <a:r>
              <a:rPr lang="en-US" dirty="0">
                <a:sym typeface="Wingdings" panose="05000000000000000000" pitchFamily="2" charset="2"/>
              </a:rPr>
              <a:t> </a:t>
            </a:r>
            <a:r>
              <a:rPr lang="en-US" dirty="0" smtClean="0">
                <a:sym typeface="Wingdings" panose="05000000000000000000" pitchFamily="2" charset="2"/>
              </a:rPr>
              <a:t>#$*!@script</a:t>
            </a:r>
            <a:endParaRPr lang="en-US" dirty="0">
              <a:sym typeface="Wingdings" panose="05000000000000000000" pitchFamily="2" charset="2"/>
            </a:endParaRPr>
          </a:p>
          <a:p>
            <a:pPr lvl="1"/>
            <a:r>
              <a:rPr lang="en-US" dirty="0">
                <a:sym typeface="Wingdings" panose="05000000000000000000" pitchFamily="2" charset="2"/>
              </a:rPr>
              <a:t>Underscores </a:t>
            </a:r>
            <a:r>
              <a:rPr lang="en-US" dirty="0" smtClean="0">
                <a:sym typeface="Wingdings" panose="05000000000000000000" pitchFamily="2" charset="2"/>
              </a:rPr>
              <a:t>OK  </a:t>
            </a:r>
            <a:r>
              <a:rPr lang="en-US" dirty="0" err="1" smtClean="0">
                <a:sym typeface="Wingdings" panose="05000000000000000000" pitchFamily="2" charset="2"/>
              </a:rPr>
              <a:t>my_script</a:t>
            </a:r>
            <a:endParaRPr lang="en-US" dirty="0"/>
          </a:p>
          <a:p>
            <a:pPr lvl="1"/>
            <a:r>
              <a:rPr lang="en-US" dirty="0"/>
              <a:t>Can’t start with numbers </a:t>
            </a:r>
            <a:r>
              <a:rPr lang="en-US" dirty="0">
                <a:sym typeface="Wingdings" panose="05000000000000000000" pitchFamily="2" charset="2"/>
              </a:rPr>
              <a:t> </a:t>
            </a:r>
            <a:r>
              <a:rPr lang="en-US" dirty="0" smtClean="0">
                <a:sym typeface="Wingdings" panose="05000000000000000000" pitchFamily="2" charset="2"/>
              </a:rPr>
              <a:t>1coolScript</a:t>
            </a:r>
            <a:endParaRPr lang="en-US" dirty="0"/>
          </a:p>
          <a:p>
            <a:r>
              <a:rPr lang="en-US" dirty="0" smtClean="0"/>
              <a:t>Usually a good idea to name your script after what it does</a:t>
            </a:r>
          </a:p>
          <a:p>
            <a:pPr lvl="1"/>
            <a:r>
              <a:rPr lang="en-US" dirty="0" err="1" smtClean="0"/>
              <a:t>CalculateMyGrade</a:t>
            </a:r>
            <a:endParaRPr lang="en-US" dirty="0" smtClean="0"/>
          </a:p>
          <a:p>
            <a:pPr lvl="1"/>
            <a:r>
              <a:rPr lang="en-US" dirty="0" err="1" smtClean="0"/>
              <a:t>findThePressure</a:t>
            </a:r>
            <a:endParaRPr lang="en-US" dirty="0" smtClean="0"/>
          </a:p>
        </p:txBody>
      </p:sp>
      <p:sp>
        <p:nvSpPr>
          <p:cNvPr id="4" name="Rectangle 3"/>
          <p:cNvSpPr/>
          <p:nvPr/>
        </p:nvSpPr>
        <p:spPr>
          <a:xfrm>
            <a:off x="10808970" y="0"/>
            <a:ext cx="127635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000" dirty="0" smtClean="0"/>
              <a:t>Scripts and I/O</a:t>
            </a:r>
            <a:endParaRPr lang="en-US" sz="4000" dirty="0"/>
          </a:p>
        </p:txBody>
      </p:sp>
    </p:spTree>
    <p:extLst>
      <p:ext uri="{BB962C8B-B14F-4D97-AF65-F5344CB8AC3E}">
        <p14:creationId xmlns:p14="http://schemas.microsoft.com/office/powerpoint/2010/main" val="6718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you will simulate simple binary addition and subtraction in MATLAB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9193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Hours</a:t>
            </a:r>
            <a:endParaRPr lang="en-US" dirty="0"/>
          </a:p>
        </p:txBody>
      </p:sp>
      <p:sp>
        <p:nvSpPr>
          <p:cNvPr id="3" name="Content Placeholder 2"/>
          <p:cNvSpPr>
            <a:spLocks noGrp="1"/>
          </p:cNvSpPr>
          <p:nvPr>
            <p:ph idx="1"/>
          </p:nvPr>
        </p:nvSpPr>
        <p:spPr/>
        <p:txBody>
          <a:bodyPr/>
          <a:lstStyle/>
          <a:p>
            <a:r>
              <a:rPr lang="en-US" dirty="0" err="1" smtClean="0"/>
              <a:t>Hyungjoo</a:t>
            </a:r>
            <a:r>
              <a:rPr lang="en-US" dirty="0" smtClean="0"/>
              <a:t> Choi</a:t>
            </a:r>
          </a:p>
          <a:p>
            <a:r>
              <a:rPr lang="en-US" dirty="0"/>
              <a:t>Email: hc667@scarletmail.rutgers.edu</a:t>
            </a:r>
            <a:r>
              <a:rPr lang="en-US" dirty="0"/>
              <a:t/>
            </a:r>
            <a:br>
              <a:rPr lang="en-US" dirty="0"/>
            </a:br>
            <a:r>
              <a:rPr lang="en-US" dirty="0"/>
              <a:t>Office Hours:</a:t>
            </a:r>
            <a:r>
              <a:rPr lang="en-US" dirty="0"/>
              <a:t/>
            </a:r>
            <a:br>
              <a:rPr lang="en-US" dirty="0"/>
            </a:br>
            <a:r>
              <a:rPr lang="en-US" dirty="0"/>
              <a:t>Tuesday </a:t>
            </a:r>
            <a:r>
              <a:rPr lang="en-US" dirty="0" smtClean="0"/>
              <a:t>3:30-4:30 </a:t>
            </a:r>
            <a:r>
              <a:rPr lang="en-US" dirty="0"/>
              <a:t>PM</a:t>
            </a:r>
            <a:r>
              <a:rPr lang="en-US" dirty="0"/>
              <a:t/>
            </a:r>
            <a:br>
              <a:rPr lang="en-US" dirty="0"/>
            </a:br>
            <a:r>
              <a:rPr lang="en-US" dirty="0"/>
              <a:t>Thursday </a:t>
            </a:r>
            <a:r>
              <a:rPr lang="en-US" dirty="0" smtClean="0"/>
              <a:t>3:30-4:30 </a:t>
            </a:r>
            <a:r>
              <a:rPr lang="en-US" dirty="0"/>
              <a:t>PM</a:t>
            </a:r>
            <a:r>
              <a:rPr lang="en-US" dirty="0"/>
              <a:t/>
            </a:r>
            <a:br>
              <a:rPr lang="en-US" dirty="0"/>
            </a:br>
            <a:r>
              <a:rPr lang="en-US" dirty="0"/>
              <a:t>School of Engineering Building, room B114A</a:t>
            </a:r>
            <a:endParaRPr lang="en-US" dirty="0"/>
          </a:p>
        </p:txBody>
      </p:sp>
    </p:spTree>
    <p:extLst>
      <p:ext uri="{BB962C8B-B14F-4D97-AF65-F5344CB8AC3E}">
        <p14:creationId xmlns:p14="http://schemas.microsoft.com/office/powerpoint/2010/main" val="5350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Part 1: </a:t>
            </a:r>
            <a:r>
              <a:rPr lang="en-US" dirty="0"/>
              <a:t>Recall Binary logic and math review</a:t>
            </a:r>
          </a:p>
          <a:p>
            <a:r>
              <a:rPr lang="en-US" dirty="0" smtClean="0"/>
              <a:t>Part 2: User input and displaying output in scripts</a:t>
            </a:r>
          </a:p>
          <a:p>
            <a:r>
              <a:rPr lang="en-US" dirty="0" smtClean="0"/>
              <a:t>Part 3: MATLAB Help</a:t>
            </a:r>
          </a:p>
          <a:p>
            <a:pPr marL="0" indent="0">
              <a:buNone/>
            </a:pPr>
            <a:endParaRPr lang="en-US" dirty="0"/>
          </a:p>
        </p:txBody>
      </p:sp>
    </p:spTree>
    <p:extLst>
      <p:ext uri="{BB962C8B-B14F-4D97-AF65-F5344CB8AC3E}">
        <p14:creationId xmlns:p14="http://schemas.microsoft.com/office/powerpoint/2010/main" val="326136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the rules of binary addition and subtraction</a:t>
            </a:r>
            <a:endParaRPr lang="en-US" dirty="0"/>
          </a:p>
        </p:txBody>
      </p:sp>
      <p:sp>
        <p:nvSpPr>
          <p:cNvPr id="4" name="TextBox 3"/>
          <p:cNvSpPr txBox="1"/>
          <p:nvPr/>
        </p:nvSpPr>
        <p:spPr>
          <a:xfrm>
            <a:off x="2503502" y="1998955"/>
            <a:ext cx="1003177" cy="923330"/>
          </a:xfrm>
          <a:prstGeom prst="rect">
            <a:avLst/>
          </a:prstGeom>
          <a:noFill/>
        </p:spPr>
        <p:txBody>
          <a:bodyPr wrap="square" rtlCol="0">
            <a:spAutoFit/>
          </a:bodyPr>
          <a:lstStyle/>
          <a:p>
            <a:pPr algn="r"/>
            <a:r>
              <a:rPr lang="en-US" dirty="0" smtClean="0"/>
              <a:t>011</a:t>
            </a:r>
          </a:p>
          <a:p>
            <a:pPr algn="r"/>
            <a:r>
              <a:rPr lang="en-US" u="sng" dirty="0" smtClean="0"/>
              <a:t>+ 100</a:t>
            </a:r>
          </a:p>
          <a:p>
            <a:pPr algn="r"/>
            <a:endParaRPr lang="en-US" dirty="0"/>
          </a:p>
        </p:txBody>
      </p:sp>
      <p:sp>
        <p:nvSpPr>
          <p:cNvPr id="5" name="TextBox 4"/>
          <p:cNvSpPr txBox="1"/>
          <p:nvPr/>
        </p:nvSpPr>
        <p:spPr>
          <a:xfrm>
            <a:off x="1407110" y="1998955"/>
            <a:ext cx="594804" cy="923330"/>
          </a:xfrm>
          <a:prstGeom prst="rect">
            <a:avLst/>
          </a:prstGeom>
          <a:noFill/>
        </p:spPr>
        <p:txBody>
          <a:bodyPr wrap="square" rtlCol="0">
            <a:spAutoFit/>
          </a:bodyPr>
          <a:lstStyle/>
          <a:p>
            <a:pPr algn="r"/>
            <a:r>
              <a:rPr lang="en-US" dirty="0" smtClean="0"/>
              <a:t>3</a:t>
            </a:r>
          </a:p>
          <a:p>
            <a:pPr algn="r"/>
            <a:r>
              <a:rPr lang="en-US" u="sng" dirty="0" smtClean="0"/>
              <a:t>+ 4</a:t>
            </a:r>
          </a:p>
          <a:p>
            <a:pPr algn="r"/>
            <a:endParaRPr lang="en-US" dirty="0"/>
          </a:p>
        </p:txBody>
      </p:sp>
      <p:sp>
        <p:nvSpPr>
          <p:cNvPr id="6" name="TextBox 5"/>
          <p:cNvSpPr txBox="1"/>
          <p:nvPr/>
        </p:nvSpPr>
        <p:spPr>
          <a:xfrm>
            <a:off x="3809999" y="1998955"/>
            <a:ext cx="1003177" cy="923330"/>
          </a:xfrm>
          <a:prstGeom prst="rect">
            <a:avLst/>
          </a:prstGeom>
          <a:noFill/>
        </p:spPr>
        <p:txBody>
          <a:bodyPr wrap="square" rtlCol="0">
            <a:spAutoFit/>
          </a:bodyPr>
          <a:lstStyle/>
          <a:p>
            <a:pPr algn="r"/>
            <a:r>
              <a:rPr lang="en-US" dirty="0" smtClean="0"/>
              <a:t>011</a:t>
            </a:r>
          </a:p>
          <a:p>
            <a:pPr algn="r"/>
            <a:r>
              <a:rPr lang="en-US" u="sng" dirty="0" smtClean="0"/>
              <a:t>+ 100</a:t>
            </a:r>
          </a:p>
          <a:p>
            <a:pPr algn="r"/>
            <a:r>
              <a:rPr lang="en-US" dirty="0" smtClean="0"/>
              <a:t>111</a:t>
            </a:r>
            <a:endParaRPr lang="en-US" dirty="0"/>
          </a:p>
        </p:txBody>
      </p:sp>
      <p:sp>
        <p:nvSpPr>
          <p:cNvPr id="7" name="TextBox 6"/>
          <p:cNvSpPr txBox="1"/>
          <p:nvPr/>
        </p:nvSpPr>
        <p:spPr>
          <a:xfrm>
            <a:off x="5116496" y="1998955"/>
            <a:ext cx="594804" cy="923330"/>
          </a:xfrm>
          <a:prstGeom prst="rect">
            <a:avLst/>
          </a:prstGeom>
          <a:noFill/>
        </p:spPr>
        <p:txBody>
          <a:bodyPr wrap="square" rtlCol="0">
            <a:spAutoFit/>
          </a:bodyPr>
          <a:lstStyle/>
          <a:p>
            <a:pPr algn="r"/>
            <a:r>
              <a:rPr lang="en-US" dirty="0" smtClean="0"/>
              <a:t>3</a:t>
            </a:r>
          </a:p>
          <a:p>
            <a:pPr algn="r"/>
            <a:r>
              <a:rPr lang="en-US" u="sng" dirty="0" smtClean="0"/>
              <a:t>+ 4</a:t>
            </a:r>
          </a:p>
          <a:p>
            <a:pPr algn="r"/>
            <a:r>
              <a:rPr lang="en-US" dirty="0" smtClean="0"/>
              <a:t>7</a:t>
            </a:r>
            <a:endParaRPr lang="en-US" dirty="0"/>
          </a:p>
        </p:txBody>
      </p:sp>
      <p:cxnSp>
        <p:nvCxnSpPr>
          <p:cNvPr id="9" name="Straight Arrow Connector 8"/>
          <p:cNvCxnSpPr/>
          <p:nvPr/>
        </p:nvCxnSpPr>
        <p:spPr>
          <a:xfrm>
            <a:off x="2219418" y="2460620"/>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607293" y="2460620"/>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813176" y="2460620"/>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3506679" y="1757779"/>
            <a:ext cx="313677" cy="363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820356" y="1464816"/>
            <a:ext cx="3743420" cy="369332"/>
          </a:xfrm>
          <a:prstGeom prst="rect">
            <a:avLst/>
          </a:prstGeom>
          <a:noFill/>
        </p:spPr>
        <p:txBody>
          <a:bodyPr wrap="square" rtlCol="0">
            <a:spAutoFit/>
          </a:bodyPr>
          <a:lstStyle/>
          <a:p>
            <a:r>
              <a:rPr lang="en-US" dirty="0" smtClean="0"/>
              <a:t>Same rules as base 10, just in base 2! </a:t>
            </a:r>
            <a:endParaRPr lang="en-US" dirty="0"/>
          </a:p>
        </p:txBody>
      </p:sp>
      <p:sp>
        <p:nvSpPr>
          <p:cNvPr id="15" name="TextBox 14"/>
          <p:cNvSpPr txBox="1"/>
          <p:nvPr/>
        </p:nvSpPr>
        <p:spPr>
          <a:xfrm>
            <a:off x="2503502" y="3692217"/>
            <a:ext cx="1003177" cy="923330"/>
          </a:xfrm>
          <a:prstGeom prst="rect">
            <a:avLst/>
          </a:prstGeom>
          <a:noFill/>
        </p:spPr>
        <p:txBody>
          <a:bodyPr wrap="square" rtlCol="0">
            <a:spAutoFit/>
          </a:bodyPr>
          <a:lstStyle/>
          <a:p>
            <a:pPr algn="r"/>
            <a:r>
              <a:rPr lang="en-US" dirty="0" smtClean="0"/>
              <a:t>010</a:t>
            </a:r>
          </a:p>
          <a:p>
            <a:pPr algn="r"/>
            <a:r>
              <a:rPr lang="en-US" u="sng" dirty="0" smtClean="0"/>
              <a:t>+ 011</a:t>
            </a:r>
          </a:p>
          <a:p>
            <a:pPr algn="r"/>
            <a:endParaRPr lang="en-US" dirty="0"/>
          </a:p>
        </p:txBody>
      </p:sp>
      <p:sp>
        <p:nvSpPr>
          <p:cNvPr id="16" name="TextBox 15"/>
          <p:cNvSpPr txBox="1"/>
          <p:nvPr/>
        </p:nvSpPr>
        <p:spPr>
          <a:xfrm>
            <a:off x="1407110" y="3692217"/>
            <a:ext cx="594804" cy="923330"/>
          </a:xfrm>
          <a:prstGeom prst="rect">
            <a:avLst/>
          </a:prstGeom>
          <a:noFill/>
        </p:spPr>
        <p:txBody>
          <a:bodyPr wrap="square" rtlCol="0">
            <a:spAutoFit/>
          </a:bodyPr>
          <a:lstStyle/>
          <a:p>
            <a:pPr algn="r"/>
            <a:r>
              <a:rPr lang="en-US" dirty="0"/>
              <a:t>2</a:t>
            </a:r>
            <a:endParaRPr lang="en-US" dirty="0" smtClean="0"/>
          </a:p>
          <a:p>
            <a:pPr algn="r"/>
            <a:r>
              <a:rPr lang="en-US" u="sng" dirty="0" smtClean="0"/>
              <a:t>+ 3</a:t>
            </a:r>
          </a:p>
          <a:p>
            <a:pPr algn="r"/>
            <a:endParaRPr lang="en-US" dirty="0"/>
          </a:p>
        </p:txBody>
      </p:sp>
      <p:sp>
        <p:nvSpPr>
          <p:cNvPr id="17" name="TextBox 16"/>
          <p:cNvSpPr txBox="1"/>
          <p:nvPr/>
        </p:nvSpPr>
        <p:spPr>
          <a:xfrm>
            <a:off x="3809999" y="3692217"/>
            <a:ext cx="1003177" cy="923330"/>
          </a:xfrm>
          <a:prstGeom prst="rect">
            <a:avLst/>
          </a:prstGeom>
          <a:noFill/>
        </p:spPr>
        <p:txBody>
          <a:bodyPr wrap="square" rtlCol="0">
            <a:spAutoFit/>
          </a:bodyPr>
          <a:lstStyle/>
          <a:p>
            <a:pPr algn="r"/>
            <a:r>
              <a:rPr lang="en-US" dirty="0" smtClean="0"/>
              <a:t>010</a:t>
            </a:r>
          </a:p>
          <a:p>
            <a:pPr algn="r"/>
            <a:r>
              <a:rPr lang="en-US" u="sng" dirty="0" smtClean="0"/>
              <a:t>+ 011</a:t>
            </a:r>
          </a:p>
          <a:p>
            <a:pPr algn="r"/>
            <a:r>
              <a:rPr lang="en-US" dirty="0" smtClean="0"/>
              <a:t>1</a:t>
            </a:r>
            <a:endParaRPr lang="en-US" dirty="0"/>
          </a:p>
        </p:txBody>
      </p:sp>
      <p:sp>
        <p:nvSpPr>
          <p:cNvPr id="18" name="TextBox 17"/>
          <p:cNvSpPr txBox="1"/>
          <p:nvPr/>
        </p:nvSpPr>
        <p:spPr>
          <a:xfrm>
            <a:off x="7563776" y="3692217"/>
            <a:ext cx="594804" cy="923330"/>
          </a:xfrm>
          <a:prstGeom prst="rect">
            <a:avLst/>
          </a:prstGeom>
          <a:noFill/>
        </p:spPr>
        <p:txBody>
          <a:bodyPr wrap="square" rtlCol="0">
            <a:spAutoFit/>
          </a:bodyPr>
          <a:lstStyle/>
          <a:p>
            <a:pPr algn="r"/>
            <a:r>
              <a:rPr lang="en-US" dirty="0"/>
              <a:t>2</a:t>
            </a:r>
            <a:endParaRPr lang="en-US" dirty="0" smtClean="0"/>
          </a:p>
          <a:p>
            <a:pPr algn="r"/>
            <a:r>
              <a:rPr lang="en-US" u="sng" dirty="0" smtClean="0"/>
              <a:t>+ 3</a:t>
            </a:r>
          </a:p>
          <a:p>
            <a:pPr algn="r"/>
            <a:r>
              <a:rPr lang="en-US" dirty="0"/>
              <a:t>5</a:t>
            </a:r>
          </a:p>
        </p:txBody>
      </p:sp>
      <p:cxnSp>
        <p:nvCxnSpPr>
          <p:cNvPr id="19" name="Straight Arrow Connector 18"/>
          <p:cNvCxnSpPr/>
          <p:nvPr/>
        </p:nvCxnSpPr>
        <p:spPr>
          <a:xfrm>
            <a:off x="2219418" y="4153882"/>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607293" y="4153882"/>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7260456" y="4153882"/>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015882" y="3692217"/>
            <a:ext cx="1003177" cy="923330"/>
          </a:xfrm>
          <a:prstGeom prst="rect">
            <a:avLst/>
          </a:prstGeom>
          <a:noFill/>
        </p:spPr>
        <p:txBody>
          <a:bodyPr wrap="square" rtlCol="0">
            <a:spAutoFit/>
          </a:bodyPr>
          <a:lstStyle/>
          <a:p>
            <a:pPr algn="r"/>
            <a:r>
              <a:rPr lang="en-US" dirty="0" smtClean="0"/>
              <a:t>010</a:t>
            </a:r>
          </a:p>
          <a:p>
            <a:pPr algn="r"/>
            <a:r>
              <a:rPr lang="en-US" u="sng" dirty="0" smtClean="0"/>
              <a:t>+ 011</a:t>
            </a:r>
          </a:p>
          <a:p>
            <a:pPr algn="r"/>
            <a:r>
              <a:rPr lang="en-US" dirty="0" smtClean="0"/>
              <a:t>01</a:t>
            </a:r>
            <a:endParaRPr lang="en-US" dirty="0"/>
          </a:p>
        </p:txBody>
      </p:sp>
      <p:cxnSp>
        <p:nvCxnSpPr>
          <p:cNvPr id="24" name="Straight Arrow Connector 23"/>
          <p:cNvCxnSpPr/>
          <p:nvPr/>
        </p:nvCxnSpPr>
        <p:spPr>
          <a:xfrm>
            <a:off x="4813176" y="4153882"/>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537445" y="3561412"/>
            <a:ext cx="154621" cy="261610"/>
          </a:xfrm>
          <a:prstGeom prst="rect">
            <a:avLst/>
          </a:prstGeom>
          <a:noFill/>
        </p:spPr>
        <p:txBody>
          <a:bodyPr wrap="square" rtlCol="0">
            <a:spAutoFit/>
          </a:bodyPr>
          <a:lstStyle/>
          <a:p>
            <a:r>
              <a:rPr lang="en-US" sz="1100" dirty="0" smtClean="0"/>
              <a:t>1</a:t>
            </a:r>
            <a:endParaRPr lang="en-US" sz="1100" dirty="0"/>
          </a:p>
        </p:txBody>
      </p:sp>
      <p:cxnSp>
        <p:nvCxnSpPr>
          <p:cNvPr id="26" name="Straight Arrow Connector 25"/>
          <p:cNvCxnSpPr/>
          <p:nvPr/>
        </p:nvCxnSpPr>
        <p:spPr>
          <a:xfrm flipH="1">
            <a:off x="5700943" y="3215247"/>
            <a:ext cx="313677" cy="363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014620" y="2922284"/>
            <a:ext cx="3743420" cy="369332"/>
          </a:xfrm>
          <a:prstGeom prst="rect">
            <a:avLst/>
          </a:prstGeom>
          <a:noFill/>
        </p:spPr>
        <p:txBody>
          <a:bodyPr wrap="square" rtlCol="0">
            <a:spAutoFit/>
          </a:bodyPr>
          <a:lstStyle/>
          <a:p>
            <a:r>
              <a:rPr lang="en-US" dirty="0" smtClean="0"/>
              <a:t>Value carries </a:t>
            </a:r>
            <a:endParaRPr lang="en-US" dirty="0"/>
          </a:p>
        </p:txBody>
      </p:sp>
      <p:sp>
        <p:nvSpPr>
          <p:cNvPr id="28" name="TextBox 27"/>
          <p:cNvSpPr txBox="1"/>
          <p:nvPr/>
        </p:nvSpPr>
        <p:spPr>
          <a:xfrm>
            <a:off x="6213629" y="3692217"/>
            <a:ext cx="1003177" cy="923330"/>
          </a:xfrm>
          <a:prstGeom prst="rect">
            <a:avLst/>
          </a:prstGeom>
          <a:noFill/>
        </p:spPr>
        <p:txBody>
          <a:bodyPr wrap="square" rtlCol="0">
            <a:spAutoFit/>
          </a:bodyPr>
          <a:lstStyle/>
          <a:p>
            <a:pPr algn="r"/>
            <a:r>
              <a:rPr lang="en-US" dirty="0" smtClean="0"/>
              <a:t>010</a:t>
            </a:r>
          </a:p>
          <a:p>
            <a:pPr algn="r"/>
            <a:r>
              <a:rPr lang="en-US" u="sng" dirty="0" smtClean="0"/>
              <a:t>+ 011</a:t>
            </a:r>
          </a:p>
          <a:p>
            <a:pPr algn="r"/>
            <a:r>
              <a:rPr lang="en-US" dirty="0"/>
              <a:t>1</a:t>
            </a:r>
            <a:r>
              <a:rPr lang="en-US" dirty="0" smtClean="0"/>
              <a:t>01</a:t>
            </a:r>
            <a:endParaRPr lang="en-US" dirty="0"/>
          </a:p>
        </p:txBody>
      </p:sp>
      <p:cxnSp>
        <p:nvCxnSpPr>
          <p:cNvPr id="29" name="Straight Arrow Connector 28"/>
          <p:cNvCxnSpPr/>
          <p:nvPr/>
        </p:nvCxnSpPr>
        <p:spPr>
          <a:xfrm>
            <a:off x="6010923" y="4153882"/>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2503502" y="5190198"/>
            <a:ext cx="1003177" cy="923330"/>
          </a:xfrm>
          <a:prstGeom prst="rect">
            <a:avLst/>
          </a:prstGeom>
          <a:noFill/>
        </p:spPr>
        <p:txBody>
          <a:bodyPr wrap="square" rtlCol="0">
            <a:spAutoFit/>
          </a:bodyPr>
          <a:lstStyle/>
          <a:p>
            <a:pPr algn="r"/>
            <a:r>
              <a:rPr lang="en-US" dirty="0" smtClean="0"/>
              <a:t>110</a:t>
            </a:r>
          </a:p>
          <a:p>
            <a:pPr algn="r"/>
            <a:r>
              <a:rPr lang="en-US" u="sng" dirty="0" smtClean="0"/>
              <a:t>- 001</a:t>
            </a:r>
          </a:p>
          <a:p>
            <a:pPr algn="r"/>
            <a:endParaRPr lang="en-US" dirty="0"/>
          </a:p>
        </p:txBody>
      </p:sp>
      <p:sp>
        <p:nvSpPr>
          <p:cNvPr id="31" name="TextBox 30"/>
          <p:cNvSpPr txBox="1"/>
          <p:nvPr/>
        </p:nvSpPr>
        <p:spPr>
          <a:xfrm>
            <a:off x="1407110" y="5190198"/>
            <a:ext cx="594804" cy="923330"/>
          </a:xfrm>
          <a:prstGeom prst="rect">
            <a:avLst/>
          </a:prstGeom>
          <a:noFill/>
        </p:spPr>
        <p:txBody>
          <a:bodyPr wrap="square" rtlCol="0">
            <a:spAutoFit/>
          </a:bodyPr>
          <a:lstStyle/>
          <a:p>
            <a:pPr algn="r"/>
            <a:r>
              <a:rPr lang="en-US" dirty="0" smtClean="0"/>
              <a:t>6</a:t>
            </a:r>
          </a:p>
          <a:p>
            <a:pPr algn="r"/>
            <a:r>
              <a:rPr lang="en-US" u="sng" dirty="0" smtClean="0"/>
              <a:t>- 1</a:t>
            </a:r>
          </a:p>
          <a:p>
            <a:pPr algn="r"/>
            <a:endParaRPr lang="en-US" dirty="0"/>
          </a:p>
        </p:txBody>
      </p:sp>
      <p:sp>
        <p:nvSpPr>
          <p:cNvPr id="32" name="TextBox 31"/>
          <p:cNvSpPr txBox="1"/>
          <p:nvPr/>
        </p:nvSpPr>
        <p:spPr>
          <a:xfrm>
            <a:off x="3809999" y="5190198"/>
            <a:ext cx="1003177" cy="923330"/>
          </a:xfrm>
          <a:prstGeom prst="rect">
            <a:avLst/>
          </a:prstGeom>
          <a:noFill/>
        </p:spPr>
        <p:txBody>
          <a:bodyPr wrap="square" rtlCol="0">
            <a:spAutoFit/>
          </a:bodyPr>
          <a:lstStyle/>
          <a:p>
            <a:pPr algn="r"/>
            <a:r>
              <a:rPr lang="en-US" dirty="0" smtClean="0"/>
              <a:t>110</a:t>
            </a:r>
          </a:p>
          <a:p>
            <a:pPr algn="r"/>
            <a:r>
              <a:rPr lang="en-US" u="sng" dirty="0"/>
              <a:t>-</a:t>
            </a:r>
            <a:r>
              <a:rPr lang="en-US" u="sng" dirty="0" smtClean="0"/>
              <a:t> 001</a:t>
            </a:r>
          </a:p>
          <a:p>
            <a:pPr algn="r"/>
            <a:r>
              <a:rPr lang="en-US" dirty="0" smtClean="0"/>
              <a:t>1</a:t>
            </a:r>
            <a:endParaRPr lang="en-US" dirty="0"/>
          </a:p>
        </p:txBody>
      </p:sp>
      <p:sp>
        <p:nvSpPr>
          <p:cNvPr id="33" name="TextBox 32"/>
          <p:cNvSpPr txBox="1"/>
          <p:nvPr/>
        </p:nvSpPr>
        <p:spPr>
          <a:xfrm>
            <a:off x="7563776" y="5190198"/>
            <a:ext cx="594804" cy="923330"/>
          </a:xfrm>
          <a:prstGeom prst="rect">
            <a:avLst/>
          </a:prstGeom>
          <a:noFill/>
        </p:spPr>
        <p:txBody>
          <a:bodyPr wrap="square" rtlCol="0">
            <a:spAutoFit/>
          </a:bodyPr>
          <a:lstStyle/>
          <a:p>
            <a:pPr algn="r"/>
            <a:r>
              <a:rPr lang="en-US" dirty="0" smtClean="0"/>
              <a:t>6</a:t>
            </a:r>
          </a:p>
          <a:p>
            <a:pPr algn="r"/>
            <a:r>
              <a:rPr lang="en-US" u="sng" dirty="0"/>
              <a:t>-</a:t>
            </a:r>
            <a:r>
              <a:rPr lang="en-US" u="sng" dirty="0" smtClean="0"/>
              <a:t> 1</a:t>
            </a:r>
          </a:p>
          <a:p>
            <a:pPr algn="r"/>
            <a:r>
              <a:rPr lang="en-US" dirty="0"/>
              <a:t>5</a:t>
            </a:r>
          </a:p>
        </p:txBody>
      </p:sp>
      <p:cxnSp>
        <p:nvCxnSpPr>
          <p:cNvPr id="34" name="Straight Arrow Connector 33"/>
          <p:cNvCxnSpPr/>
          <p:nvPr/>
        </p:nvCxnSpPr>
        <p:spPr>
          <a:xfrm>
            <a:off x="2219418" y="5651863"/>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3607293" y="5651863"/>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7260456" y="5651863"/>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5015882" y="5190198"/>
            <a:ext cx="1003177" cy="923330"/>
          </a:xfrm>
          <a:prstGeom prst="rect">
            <a:avLst/>
          </a:prstGeom>
          <a:noFill/>
        </p:spPr>
        <p:txBody>
          <a:bodyPr wrap="square" rtlCol="0">
            <a:spAutoFit/>
          </a:bodyPr>
          <a:lstStyle/>
          <a:p>
            <a:pPr algn="r"/>
            <a:r>
              <a:rPr lang="en-US" dirty="0" smtClean="0"/>
              <a:t>110</a:t>
            </a:r>
          </a:p>
          <a:p>
            <a:pPr algn="r"/>
            <a:r>
              <a:rPr lang="en-US" u="sng" dirty="0"/>
              <a:t>-</a:t>
            </a:r>
            <a:r>
              <a:rPr lang="en-US" u="sng" dirty="0" smtClean="0"/>
              <a:t> 001</a:t>
            </a:r>
          </a:p>
          <a:p>
            <a:pPr algn="r"/>
            <a:r>
              <a:rPr lang="en-US" dirty="0" smtClean="0"/>
              <a:t>01</a:t>
            </a:r>
            <a:endParaRPr lang="en-US" dirty="0"/>
          </a:p>
        </p:txBody>
      </p:sp>
      <p:cxnSp>
        <p:nvCxnSpPr>
          <p:cNvPr id="38" name="Straight Arrow Connector 37"/>
          <p:cNvCxnSpPr/>
          <p:nvPr/>
        </p:nvCxnSpPr>
        <p:spPr>
          <a:xfrm>
            <a:off x="4813176" y="5651863"/>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4382608" y="5059393"/>
            <a:ext cx="321076" cy="261610"/>
          </a:xfrm>
          <a:prstGeom prst="rect">
            <a:avLst/>
          </a:prstGeom>
          <a:noFill/>
        </p:spPr>
        <p:txBody>
          <a:bodyPr wrap="square" rtlCol="0">
            <a:spAutoFit/>
          </a:bodyPr>
          <a:lstStyle/>
          <a:p>
            <a:r>
              <a:rPr lang="en-US" sz="1100" dirty="0" smtClean="0"/>
              <a:t>-1</a:t>
            </a:r>
            <a:endParaRPr lang="en-US" sz="1100" dirty="0"/>
          </a:p>
        </p:txBody>
      </p:sp>
      <p:cxnSp>
        <p:nvCxnSpPr>
          <p:cNvPr id="40" name="Straight Arrow Connector 39"/>
          <p:cNvCxnSpPr/>
          <p:nvPr/>
        </p:nvCxnSpPr>
        <p:spPr>
          <a:xfrm flipH="1">
            <a:off x="4576438" y="4777374"/>
            <a:ext cx="313677" cy="363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6213629" y="5190198"/>
            <a:ext cx="1003177" cy="923330"/>
          </a:xfrm>
          <a:prstGeom prst="rect">
            <a:avLst/>
          </a:prstGeom>
          <a:noFill/>
        </p:spPr>
        <p:txBody>
          <a:bodyPr wrap="square" rtlCol="0">
            <a:spAutoFit/>
          </a:bodyPr>
          <a:lstStyle/>
          <a:p>
            <a:pPr algn="r"/>
            <a:r>
              <a:rPr lang="en-US" dirty="0"/>
              <a:t>1</a:t>
            </a:r>
            <a:r>
              <a:rPr lang="en-US" dirty="0" smtClean="0"/>
              <a:t>10</a:t>
            </a:r>
          </a:p>
          <a:p>
            <a:pPr algn="r"/>
            <a:r>
              <a:rPr lang="en-US" u="sng" dirty="0"/>
              <a:t>-</a:t>
            </a:r>
            <a:r>
              <a:rPr lang="en-US" u="sng" dirty="0" smtClean="0"/>
              <a:t> 001</a:t>
            </a:r>
          </a:p>
          <a:p>
            <a:pPr algn="r"/>
            <a:r>
              <a:rPr lang="en-US" dirty="0"/>
              <a:t>1</a:t>
            </a:r>
            <a:r>
              <a:rPr lang="en-US" dirty="0" smtClean="0"/>
              <a:t>01</a:t>
            </a:r>
            <a:endParaRPr lang="en-US" dirty="0"/>
          </a:p>
        </p:txBody>
      </p:sp>
      <p:cxnSp>
        <p:nvCxnSpPr>
          <p:cNvPr id="42" name="Straight Arrow Connector 41"/>
          <p:cNvCxnSpPr/>
          <p:nvPr/>
        </p:nvCxnSpPr>
        <p:spPr>
          <a:xfrm>
            <a:off x="6010923" y="5651863"/>
            <a:ext cx="426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890114" y="4611412"/>
            <a:ext cx="4867925" cy="369332"/>
          </a:xfrm>
          <a:prstGeom prst="rect">
            <a:avLst/>
          </a:prstGeom>
          <a:noFill/>
        </p:spPr>
        <p:txBody>
          <a:bodyPr wrap="square" rtlCol="0">
            <a:spAutoFit/>
          </a:bodyPr>
          <a:lstStyle/>
          <a:p>
            <a:r>
              <a:rPr lang="en-US" dirty="0" smtClean="0"/>
              <a:t>...But the </a:t>
            </a:r>
            <a:r>
              <a:rPr lang="en-US" dirty="0"/>
              <a:t>n</a:t>
            </a:r>
            <a:r>
              <a:rPr lang="en-US" dirty="0" smtClean="0"/>
              <a:t>egative value moves over to next digit </a:t>
            </a:r>
            <a:endParaRPr lang="en-US" dirty="0"/>
          </a:p>
        </p:txBody>
      </p:sp>
      <p:cxnSp>
        <p:nvCxnSpPr>
          <p:cNvPr id="44" name="Straight Arrow Connector 43"/>
          <p:cNvCxnSpPr/>
          <p:nvPr/>
        </p:nvCxnSpPr>
        <p:spPr>
          <a:xfrm flipH="1" flipV="1">
            <a:off x="4728471" y="5935343"/>
            <a:ext cx="375819" cy="308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5116496" y="6159694"/>
            <a:ext cx="3916534" cy="369332"/>
          </a:xfrm>
          <a:prstGeom prst="rect">
            <a:avLst/>
          </a:prstGeom>
          <a:noFill/>
        </p:spPr>
        <p:txBody>
          <a:bodyPr wrap="square" rtlCol="0">
            <a:spAutoFit/>
          </a:bodyPr>
          <a:lstStyle/>
          <a:p>
            <a:r>
              <a:rPr lang="en-US" dirty="0" smtClean="0"/>
              <a:t>0 – 1 results in a 1... </a:t>
            </a:r>
            <a:endParaRPr lang="en-US" dirty="0"/>
          </a:p>
        </p:txBody>
      </p:sp>
      <p:sp>
        <p:nvSpPr>
          <p:cNvPr id="47" name="TextBox 46"/>
          <p:cNvSpPr txBox="1"/>
          <p:nvPr/>
        </p:nvSpPr>
        <p:spPr>
          <a:xfrm>
            <a:off x="5573693" y="5036749"/>
            <a:ext cx="321076" cy="261610"/>
          </a:xfrm>
          <a:prstGeom prst="rect">
            <a:avLst/>
          </a:prstGeom>
          <a:noFill/>
        </p:spPr>
        <p:txBody>
          <a:bodyPr wrap="square" rtlCol="0">
            <a:spAutoFit/>
          </a:bodyPr>
          <a:lstStyle/>
          <a:p>
            <a:r>
              <a:rPr lang="en-US" sz="1100" dirty="0" smtClean="0"/>
              <a:t>-1</a:t>
            </a:r>
            <a:endParaRPr lang="en-US" sz="1100" dirty="0"/>
          </a:p>
        </p:txBody>
      </p:sp>
    </p:spTree>
    <p:extLst>
      <p:ext uri="{BB962C8B-B14F-4D97-AF65-F5344CB8AC3E}">
        <p14:creationId xmlns:p14="http://schemas.microsoft.com/office/powerpoint/2010/main" val="373606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4" grpId="0"/>
      <p:bldP spid="15" grpId="0"/>
      <p:bldP spid="16" grpId="0"/>
      <p:bldP spid="17" grpId="0"/>
      <p:bldP spid="18" grpId="0"/>
      <p:bldP spid="23" grpId="0"/>
      <p:bldP spid="25" grpId="0"/>
      <p:bldP spid="27" grpId="0"/>
      <p:bldP spid="28" grpId="0"/>
      <p:bldP spid="30" grpId="0"/>
      <p:bldP spid="31" grpId="0"/>
      <p:bldP spid="32" grpId="0"/>
      <p:bldP spid="33" grpId="0"/>
      <p:bldP spid="37" grpId="0"/>
      <p:bldP spid="39" grpId="0"/>
      <p:bldP spid="41" grpId="0"/>
      <p:bldP spid="43" grpId="0"/>
      <p:bldP spid="46"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OR G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00849" y="8845520"/>
            <a:ext cx="191656" cy="1055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OT G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9999" y="5311818"/>
            <a:ext cx="686155" cy="3804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Recall operations</a:t>
            </a:r>
            <a:endParaRPr lang="en-US" dirty="0"/>
          </a:p>
        </p:txBody>
      </p:sp>
      <p:sp>
        <p:nvSpPr>
          <p:cNvPr id="3" name="Content Placeholder 2"/>
          <p:cNvSpPr>
            <a:spLocks noGrp="1"/>
          </p:cNvSpPr>
          <p:nvPr>
            <p:ph idx="1"/>
          </p:nvPr>
        </p:nvSpPr>
        <p:spPr/>
        <p:txBody>
          <a:bodyPr/>
          <a:lstStyle/>
          <a:p>
            <a:r>
              <a:rPr lang="en-US" dirty="0" smtClean="0"/>
              <a:t>All math in computers needs to be accomplished via “logic gates”</a:t>
            </a:r>
          </a:p>
          <a:p>
            <a:pPr marL="457200" lvl="1" indent="0">
              <a:buNone/>
            </a:pPr>
            <a:r>
              <a:rPr lang="en-US" dirty="0" smtClean="0"/>
              <a:t>   AND                                                       OR</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r>
              <a:rPr lang="en-US" dirty="0" smtClean="0"/>
              <a:t>   XOR				      NOT</a:t>
            </a:r>
          </a:p>
        </p:txBody>
      </p:sp>
      <p:graphicFrame>
        <p:nvGraphicFramePr>
          <p:cNvPr id="4" name="Table 3"/>
          <p:cNvGraphicFramePr>
            <a:graphicFrameLocks noGrp="1"/>
          </p:cNvGraphicFramePr>
          <p:nvPr>
            <p:extLst>
              <p:ext uri="{D42A27DB-BD31-4B8C-83A1-F6EECF244321}">
                <p14:modId xmlns:p14="http://schemas.microsoft.com/office/powerpoint/2010/main" val="3746913073"/>
              </p:ext>
            </p:extLst>
          </p:nvPr>
        </p:nvGraphicFramePr>
        <p:xfrm>
          <a:off x="2395985" y="2424179"/>
          <a:ext cx="3250215" cy="2103120"/>
        </p:xfrm>
        <a:graphic>
          <a:graphicData uri="http://schemas.openxmlformats.org/drawingml/2006/table">
            <a:tbl>
              <a:tblPr firstRow="1" bandRow="1">
                <a:tableStyleId>{5940675A-B579-460E-94D1-54222C63F5DA}</a:tableStyleId>
              </a:tblPr>
              <a:tblGrid>
                <a:gridCol w="1083405">
                  <a:extLst>
                    <a:ext uri="{9D8B030D-6E8A-4147-A177-3AD203B41FA5}">
                      <a16:colId xmlns="" xmlns:a16="http://schemas.microsoft.com/office/drawing/2014/main" val="20000"/>
                    </a:ext>
                  </a:extLst>
                </a:gridCol>
                <a:gridCol w="1083405">
                  <a:extLst>
                    <a:ext uri="{9D8B030D-6E8A-4147-A177-3AD203B41FA5}">
                      <a16:colId xmlns="" xmlns:a16="http://schemas.microsoft.com/office/drawing/2014/main" val="20001"/>
                    </a:ext>
                  </a:extLst>
                </a:gridCol>
                <a:gridCol w="1083405">
                  <a:extLst>
                    <a:ext uri="{9D8B030D-6E8A-4147-A177-3AD203B41FA5}">
                      <a16:colId xmlns="" xmlns:a16="http://schemas.microsoft.com/office/drawing/2014/main" val="20002"/>
                    </a:ext>
                  </a:extLst>
                </a:gridCol>
              </a:tblGrid>
              <a:tr h="356767">
                <a:tc>
                  <a:txBody>
                    <a:bodyPr/>
                    <a:lstStyle/>
                    <a:p>
                      <a:pPr algn="ctr"/>
                      <a:r>
                        <a:rPr lang="en-US" dirty="0" smtClean="0"/>
                        <a:t>Bit1</a:t>
                      </a:r>
                      <a:endParaRPr lang="en-US" dirty="0"/>
                    </a:p>
                  </a:txBody>
                  <a:tcPr/>
                </a:tc>
                <a:tc>
                  <a:txBody>
                    <a:bodyPr/>
                    <a:lstStyle/>
                    <a:p>
                      <a:pPr algn="ctr"/>
                      <a:r>
                        <a:rPr lang="en-US" dirty="0" smtClean="0"/>
                        <a:t>Bit2</a:t>
                      </a:r>
                      <a:endParaRPr lang="en-US" dirty="0"/>
                    </a:p>
                  </a:txBody>
                  <a:tcPr/>
                </a:tc>
                <a:tc>
                  <a:txBody>
                    <a:bodyPr/>
                    <a:lstStyle/>
                    <a:p>
                      <a:pPr algn="ctr"/>
                      <a:r>
                        <a:rPr lang="en-US" dirty="0" smtClean="0"/>
                        <a:t>Bit1</a:t>
                      </a:r>
                      <a:r>
                        <a:rPr lang="en-US" baseline="0" dirty="0" smtClean="0"/>
                        <a:t> AND</a:t>
                      </a:r>
                    </a:p>
                    <a:p>
                      <a:pPr algn="ctr"/>
                      <a:r>
                        <a:rPr lang="en-US" baseline="0" dirty="0" smtClean="0"/>
                        <a:t>Bit2</a:t>
                      </a:r>
                      <a:endParaRPr lang="en-US" dirty="0"/>
                    </a:p>
                  </a:txBody>
                  <a:tcPr/>
                </a:tc>
                <a:extLst>
                  <a:ext uri="{0D108BD9-81ED-4DB2-BD59-A6C34878D82A}">
                    <a16:rowId xmlns="" xmlns:a16="http://schemas.microsoft.com/office/drawing/2014/main" val="10000"/>
                  </a:ext>
                </a:extLst>
              </a:tr>
              <a:tr h="356767">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 xmlns:a16="http://schemas.microsoft.com/office/drawing/2014/main" val="10001"/>
                  </a:ext>
                </a:extLst>
              </a:tr>
              <a:tr h="356767">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 xmlns:a16="http://schemas.microsoft.com/office/drawing/2014/main" val="10002"/>
                  </a:ext>
                </a:extLst>
              </a:tr>
              <a:tr h="356767">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 xmlns:a16="http://schemas.microsoft.com/office/drawing/2014/main" val="10003"/>
                  </a:ext>
                </a:extLst>
              </a:tr>
              <a:tr h="356767">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71733738"/>
              </p:ext>
            </p:extLst>
          </p:nvPr>
        </p:nvGraphicFramePr>
        <p:xfrm>
          <a:off x="6676501" y="2424179"/>
          <a:ext cx="3250215" cy="2103120"/>
        </p:xfrm>
        <a:graphic>
          <a:graphicData uri="http://schemas.openxmlformats.org/drawingml/2006/table">
            <a:tbl>
              <a:tblPr firstRow="1" bandRow="1">
                <a:tableStyleId>{5940675A-B579-460E-94D1-54222C63F5DA}</a:tableStyleId>
              </a:tblPr>
              <a:tblGrid>
                <a:gridCol w="1083405">
                  <a:extLst>
                    <a:ext uri="{9D8B030D-6E8A-4147-A177-3AD203B41FA5}">
                      <a16:colId xmlns="" xmlns:a16="http://schemas.microsoft.com/office/drawing/2014/main" val="20000"/>
                    </a:ext>
                  </a:extLst>
                </a:gridCol>
                <a:gridCol w="1083405">
                  <a:extLst>
                    <a:ext uri="{9D8B030D-6E8A-4147-A177-3AD203B41FA5}">
                      <a16:colId xmlns="" xmlns:a16="http://schemas.microsoft.com/office/drawing/2014/main" val="20001"/>
                    </a:ext>
                  </a:extLst>
                </a:gridCol>
                <a:gridCol w="1083405">
                  <a:extLst>
                    <a:ext uri="{9D8B030D-6E8A-4147-A177-3AD203B41FA5}">
                      <a16:colId xmlns="" xmlns:a16="http://schemas.microsoft.com/office/drawing/2014/main" val="20002"/>
                    </a:ext>
                  </a:extLst>
                </a:gridCol>
              </a:tblGrid>
              <a:tr h="356767">
                <a:tc>
                  <a:txBody>
                    <a:bodyPr/>
                    <a:lstStyle/>
                    <a:p>
                      <a:pPr algn="ctr"/>
                      <a:r>
                        <a:rPr lang="en-US" dirty="0" smtClean="0"/>
                        <a:t>Bit1</a:t>
                      </a:r>
                      <a:endParaRPr lang="en-US" dirty="0"/>
                    </a:p>
                  </a:txBody>
                  <a:tcPr/>
                </a:tc>
                <a:tc>
                  <a:txBody>
                    <a:bodyPr/>
                    <a:lstStyle/>
                    <a:p>
                      <a:pPr algn="ctr"/>
                      <a:r>
                        <a:rPr lang="en-US" dirty="0" smtClean="0"/>
                        <a:t>Bit2</a:t>
                      </a:r>
                      <a:endParaRPr lang="en-US" dirty="0"/>
                    </a:p>
                  </a:txBody>
                  <a:tcPr/>
                </a:tc>
                <a:tc>
                  <a:txBody>
                    <a:bodyPr/>
                    <a:lstStyle/>
                    <a:p>
                      <a:pPr algn="ctr"/>
                      <a:r>
                        <a:rPr lang="en-US" dirty="0" smtClean="0"/>
                        <a:t>Bit1</a:t>
                      </a:r>
                      <a:r>
                        <a:rPr lang="en-US" baseline="0" dirty="0" smtClean="0"/>
                        <a:t> OR</a:t>
                      </a:r>
                    </a:p>
                    <a:p>
                      <a:pPr algn="ctr"/>
                      <a:r>
                        <a:rPr lang="en-US" baseline="0" dirty="0" smtClean="0"/>
                        <a:t>Bit2</a:t>
                      </a:r>
                      <a:endParaRPr lang="en-US" dirty="0"/>
                    </a:p>
                  </a:txBody>
                  <a:tcPr/>
                </a:tc>
                <a:extLst>
                  <a:ext uri="{0D108BD9-81ED-4DB2-BD59-A6C34878D82A}">
                    <a16:rowId xmlns="" xmlns:a16="http://schemas.microsoft.com/office/drawing/2014/main" val="10000"/>
                  </a:ext>
                </a:extLst>
              </a:tr>
              <a:tr h="356767">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 xmlns:a16="http://schemas.microsoft.com/office/drawing/2014/main" val="10001"/>
                  </a:ext>
                </a:extLst>
              </a:tr>
              <a:tr h="356767">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0002"/>
                  </a:ext>
                </a:extLst>
              </a:tr>
              <a:tr h="356767">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0003"/>
                  </a:ext>
                </a:extLst>
              </a:tr>
              <a:tr h="356767">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4903811"/>
              </p:ext>
            </p:extLst>
          </p:nvPr>
        </p:nvGraphicFramePr>
        <p:xfrm>
          <a:off x="2395984" y="4754880"/>
          <a:ext cx="3250215" cy="2103120"/>
        </p:xfrm>
        <a:graphic>
          <a:graphicData uri="http://schemas.openxmlformats.org/drawingml/2006/table">
            <a:tbl>
              <a:tblPr firstRow="1" bandRow="1">
                <a:tableStyleId>{5940675A-B579-460E-94D1-54222C63F5DA}</a:tableStyleId>
              </a:tblPr>
              <a:tblGrid>
                <a:gridCol w="1083405">
                  <a:extLst>
                    <a:ext uri="{9D8B030D-6E8A-4147-A177-3AD203B41FA5}">
                      <a16:colId xmlns="" xmlns:a16="http://schemas.microsoft.com/office/drawing/2014/main" val="20000"/>
                    </a:ext>
                  </a:extLst>
                </a:gridCol>
                <a:gridCol w="1083405">
                  <a:extLst>
                    <a:ext uri="{9D8B030D-6E8A-4147-A177-3AD203B41FA5}">
                      <a16:colId xmlns="" xmlns:a16="http://schemas.microsoft.com/office/drawing/2014/main" val="20001"/>
                    </a:ext>
                  </a:extLst>
                </a:gridCol>
                <a:gridCol w="1083405">
                  <a:extLst>
                    <a:ext uri="{9D8B030D-6E8A-4147-A177-3AD203B41FA5}">
                      <a16:colId xmlns="" xmlns:a16="http://schemas.microsoft.com/office/drawing/2014/main" val="20002"/>
                    </a:ext>
                  </a:extLst>
                </a:gridCol>
              </a:tblGrid>
              <a:tr h="356767">
                <a:tc>
                  <a:txBody>
                    <a:bodyPr/>
                    <a:lstStyle/>
                    <a:p>
                      <a:pPr algn="ctr"/>
                      <a:r>
                        <a:rPr lang="en-US" dirty="0" smtClean="0"/>
                        <a:t>Bit1</a:t>
                      </a:r>
                      <a:endParaRPr lang="en-US" dirty="0"/>
                    </a:p>
                  </a:txBody>
                  <a:tcPr/>
                </a:tc>
                <a:tc>
                  <a:txBody>
                    <a:bodyPr/>
                    <a:lstStyle/>
                    <a:p>
                      <a:pPr algn="ctr"/>
                      <a:r>
                        <a:rPr lang="en-US" dirty="0" smtClean="0"/>
                        <a:t>Bit2</a:t>
                      </a:r>
                      <a:endParaRPr lang="en-US" dirty="0"/>
                    </a:p>
                  </a:txBody>
                  <a:tcPr/>
                </a:tc>
                <a:tc>
                  <a:txBody>
                    <a:bodyPr/>
                    <a:lstStyle/>
                    <a:p>
                      <a:pPr algn="ctr"/>
                      <a:r>
                        <a:rPr lang="en-US" dirty="0" smtClean="0"/>
                        <a:t>Bit1</a:t>
                      </a:r>
                      <a:r>
                        <a:rPr lang="en-US" baseline="0" dirty="0" smtClean="0"/>
                        <a:t> OR</a:t>
                      </a:r>
                    </a:p>
                    <a:p>
                      <a:pPr algn="ctr"/>
                      <a:r>
                        <a:rPr lang="en-US" baseline="0" dirty="0" smtClean="0"/>
                        <a:t>Bit2</a:t>
                      </a:r>
                      <a:endParaRPr lang="en-US" dirty="0"/>
                    </a:p>
                  </a:txBody>
                  <a:tcPr/>
                </a:tc>
                <a:extLst>
                  <a:ext uri="{0D108BD9-81ED-4DB2-BD59-A6C34878D82A}">
                    <a16:rowId xmlns="" xmlns:a16="http://schemas.microsoft.com/office/drawing/2014/main" val="10000"/>
                  </a:ext>
                </a:extLst>
              </a:tr>
              <a:tr h="356767">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 xmlns:a16="http://schemas.microsoft.com/office/drawing/2014/main" val="10001"/>
                  </a:ext>
                </a:extLst>
              </a:tr>
              <a:tr h="356767">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0002"/>
                  </a:ext>
                </a:extLst>
              </a:tr>
              <a:tr h="356767">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0003"/>
                  </a:ext>
                </a:extLst>
              </a:tr>
              <a:tr h="356767">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48909268"/>
              </p:ext>
            </p:extLst>
          </p:nvPr>
        </p:nvGraphicFramePr>
        <p:xfrm>
          <a:off x="6676501" y="4754880"/>
          <a:ext cx="2166810" cy="1371600"/>
        </p:xfrm>
        <a:graphic>
          <a:graphicData uri="http://schemas.openxmlformats.org/drawingml/2006/table">
            <a:tbl>
              <a:tblPr firstRow="1" bandRow="1">
                <a:tableStyleId>{5940675A-B579-460E-94D1-54222C63F5DA}</a:tableStyleId>
              </a:tblPr>
              <a:tblGrid>
                <a:gridCol w="1083405">
                  <a:extLst>
                    <a:ext uri="{9D8B030D-6E8A-4147-A177-3AD203B41FA5}">
                      <a16:colId xmlns="" xmlns:a16="http://schemas.microsoft.com/office/drawing/2014/main" val="20000"/>
                    </a:ext>
                  </a:extLst>
                </a:gridCol>
                <a:gridCol w="1083405">
                  <a:extLst>
                    <a:ext uri="{9D8B030D-6E8A-4147-A177-3AD203B41FA5}">
                      <a16:colId xmlns="" xmlns:a16="http://schemas.microsoft.com/office/drawing/2014/main" val="20001"/>
                    </a:ext>
                  </a:extLst>
                </a:gridCol>
              </a:tblGrid>
              <a:tr h="356767">
                <a:tc>
                  <a:txBody>
                    <a:bodyPr/>
                    <a:lstStyle/>
                    <a:p>
                      <a:pPr algn="ctr"/>
                      <a:r>
                        <a:rPr lang="en-US" dirty="0" smtClean="0"/>
                        <a:t>Bit1</a:t>
                      </a:r>
                      <a:endParaRPr lang="en-US" dirty="0"/>
                    </a:p>
                  </a:txBody>
                  <a:tcPr/>
                </a:tc>
                <a:tc>
                  <a:txBody>
                    <a:bodyPr/>
                    <a:lstStyle/>
                    <a:p>
                      <a:pPr algn="ctr"/>
                      <a:r>
                        <a:rPr lang="en-US" dirty="0" smtClean="0"/>
                        <a:t>NOT</a:t>
                      </a:r>
                      <a:endParaRPr lang="en-US" baseline="0" dirty="0" smtClean="0"/>
                    </a:p>
                    <a:p>
                      <a:pPr algn="ctr"/>
                      <a:r>
                        <a:rPr lang="en-US" dirty="0" smtClean="0"/>
                        <a:t>Bit2</a:t>
                      </a:r>
                      <a:endParaRPr lang="en-US" dirty="0"/>
                    </a:p>
                  </a:txBody>
                  <a:tcPr/>
                </a:tc>
                <a:extLst>
                  <a:ext uri="{0D108BD9-81ED-4DB2-BD59-A6C34878D82A}">
                    <a16:rowId xmlns="" xmlns:a16="http://schemas.microsoft.com/office/drawing/2014/main" val="10000"/>
                  </a:ext>
                </a:extLst>
              </a:tr>
              <a:tr h="356767">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0001"/>
                  </a:ext>
                </a:extLst>
              </a:tr>
              <a:tr h="356767">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 xmlns:a16="http://schemas.microsoft.com/office/drawing/2014/main" val="10002"/>
                  </a:ext>
                </a:extLst>
              </a:tr>
            </a:tbl>
          </a:graphicData>
        </a:graphic>
      </p:graphicFrame>
      <p:pic>
        <p:nvPicPr>
          <p:cNvPr id="9" name="Picture 2" descr="https://upload.wikimedia.org/wikipedia/commons/thumb/6/64/AND_ANSI.svg/100px-AND_ANSI.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484" y="2797968"/>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home.netcom.com/~chip.f/viterbi/figs/xor_gat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237" y="4997492"/>
            <a:ext cx="914400" cy="6286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r gat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04748" y="2671311"/>
            <a:ext cx="913204" cy="50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14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in MATLAB – Lecture 2</a:t>
            </a:r>
            <a:endParaRPr lang="en-US" dirty="0"/>
          </a:p>
        </p:txBody>
      </p:sp>
      <p:sp>
        <p:nvSpPr>
          <p:cNvPr id="7" name="Rectangle 6"/>
          <p:cNvSpPr/>
          <p:nvPr/>
        </p:nvSpPr>
        <p:spPr>
          <a:xfrm>
            <a:off x="10808970" y="0"/>
            <a:ext cx="1276350" cy="1981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sz="4000" dirty="0" smtClean="0"/>
              <a:t>Logic</a:t>
            </a:r>
            <a:endParaRPr lang="en-US" sz="4000" dirty="0"/>
          </a:p>
        </p:txBody>
      </p:sp>
      <p:sp>
        <p:nvSpPr>
          <p:cNvPr id="3" name="Content Placeholder 2"/>
          <p:cNvSpPr>
            <a:spLocks noGrp="1"/>
          </p:cNvSpPr>
          <p:nvPr>
            <p:ph idx="1"/>
          </p:nvPr>
        </p:nvSpPr>
        <p:spPr/>
        <p:txBody>
          <a:bodyPr>
            <a:normAutofit lnSpcReduction="10000"/>
          </a:bodyPr>
          <a:lstStyle/>
          <a:p>
            <a:r>
              <a:rPr lang="en-US" dirty="0">
                <a:solidFill>
                  <a:srgbClr val="000000"/>
                </a:solidFill>
                <a:latin typeface="Courier New" panose="02070309020205020404" pitchFamily="49" charset="0"/>
              </a:rPr>
              <a:t>bit1 = 0; </a:t>
            </a:r>
            <a:r>
              <a:rPr lang="en-US" dirty="0">
                <a:solidFill>
                  <a:srgbClr val="228B22"/>
                </a:solidFill>
                <a:latin typeface="Courier New" panose="02070309020205020404" pitchFamily="49" charset="0"/>
              </a:rPr>
              <a:t>%MATLAB doesn't require you to declare something as a </a:t>
            </a:r>
            <a:r>
              <a:rPr lang="en-US" dirty="0" err="1">
                <a:solidFill>
                  <a:srgbClr val="228B22"/>
                </a:solidFill>
                <a:latin typeface="Courier New" panose="02070309020205020404" pitchFamily="49" charset="0"/>
              </a:rPr>
              <a:t>boolean</a:t>
            </a:r>
            <a:endParaRPr lang="en-US" dirty="0">
              <a:solidFill>
                <a:srgbClr val="228B22"/>
              </a:solidFill>
              <a:latin typeface="Courier New" panose="02070309020205020404" pitchFamily="49" charset="0"/>
            </a:endParaRPr>
          </a:p>
          <a:p>
            <a:r>
              <a:rPr lang="en-US" dirty="0">
                <a:solidFill>
                  <a:srgbClr val="000000"/>
                </a:solidFill>
                <a:latin typeface="Courier New" panose="02070309020205020404" pitchFamily="49" charset="0"/>
              </a:rPr>
              <a:t>bit2 = 1; </a:t>
            </a:r>
            <a:r>
              <a:rPr lang="en-US" dirty="0">
                <a:solidFill>
                  <a:srgbClr val="228B22"/>
                </a:solidFill>
                <a:latin typeface="Courier New" panose="02070309020205020404" pitchFamily="49" charset="0"/>
              </a:rPr>
              <a:t>%As a result, any number that *isn't* 0 is "true"</a:t>
            </a:r>
          </a:p>
          <a:p>
            <a:r>
              <a:rPr lang="en-US" dirty="0">
                <a:solidFill>
                  <a:srgbClr val="228B22"/>
                </a:solidFill>
                <a:latin typeface="Courier New" panose="02070309020205020404" pitchFamily="49" charset="0"/>
              </a:rPr>
              <a:t>%Just use 1's and 0's for logic, it can get confusing fast, otherwise</a:t>
            </a:r>
          </a:p>
          <a:p>
            <a:r>
              <a:rPr lang="en-US" dirty="0" err="1">
                <a:solidFill>
                  <a:srgbClr val="000000"/>
                </a:solidFill>
                <a:latin typeface="Courier New" panose="02070309020205020404" pitchFamily="49" charset="0"/>
              </a:rPr>
              <a:t>xorBit</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xor</a:t>
            </a:r>
            <a:r>
              <a:rPr lang="en-US" dirty="0">
                <a:solidFill>
                  <a:srgbClr val="000000"/>
                </a:solidFill>
                <a:latin typeface="Courier New" panose="02070309020205020404" pitchFamily="49" charset="0"/>
              </a:rPr>
              <a:t>(bit1,bit2); </a:t>
            </a:r>
            <a:r>
              <a:rPr lang="en-US" dirty="0">
                <a:solidFill>
                  <a:srgbClr val="228B22"/>
                </a:solidFill>
                <a:latin typeface="Courier New" panose="02070309020205020404" pitchFamily="49" charset="0"/>
              </a:rPr>
              <a:t>%Syntax for XOR</a:t>
            </a:r>
          </a:p>
          <a:p>
            <a:r>
              <a:rPr lang="en-US" dirty="0" err="1">
                <a:solidFill>
                  <a:srgbClr val="000000"/>
                </a:solidFill>
                <a:latin typeface="Courier New" panose="02070309020205020404" pitchFamily="49" charset="0"/>
              </a:rPr>
              <a:t>andBit</a:t>
            </a:r>
            <a:r>
              <a:rPr lang="en-US" dirty="0">
                <a:solidFill>
                  <a:srgbClr val="000000"/>
                </a:solidFill>
                <a:latin typeface="Courier New" panose="02070309020205020404" pitchFamily="49" charset="0"/>
              </a:rPr>
              <a:t> = bit1 &amp;&amp; bit2; </a:t>
            </a:r>
            <a:r>
              <a:rPr lang="en-US" dirty="0">
                <a:solidFill>
                  <a:srgbClr val="228B22"/>
                </a:solidFill>
                <a:latin typeface="Courier New" panose="02070309020205020404" pitchFamily="49" charset="0"/>
              </a:rPr>
              <a:t>%Syntax for AND</a:t>
            </a:r>
          </a:p>
          <a:p>
            <a:r>
              <a:rPr lang="en-US" dirty="0" err="1">
                <a:solidFill>
                  <a:srgbClr val="000000"/>
                </a:solidFill>
                <a:latin typeface="Courier New" panose="02070309020205020404" pitchFamily="49" charset="0"/>
              </a:rPr>
              <a:t>orBit</a:t>
            </a:r>
            <a:r>
              <a:rPr lang="en-US" dirty="0">
                <a:solidFill>
                  <a:srgbClr val="000000"/>
                </a:solidFill>
                <a:latin typeface="Courier New" panose="02070309020205020404" pitchFamily="49" charset="0"/>
              </a:rPr>
              <a:t> = bit1 || bit2; </a:t>
            </a:r>
            <a:r>
              <a:rPr lang="en-US" dirty="0">
                <a:solidFill>
                  <a:srgbClr val="228B22"/>
                </a:solidFill>
                <a:latin typeface="Courier New" panose="02070309020205020404" pitchFamily="49" charset="0"/>
              </a:rPr>
              <a:t>%Syntax for OR</a:t>
            </a:r>
          </a:p>
          <a:p>
            <a:r>
              <a:rPr lang="en-US" dirty="0" err="1">
                <a:solidFill>
                  <a:srgbClr val="000000"/>
                </a:solidFill>
                <a:latin typeface="Courier New" panose="02070309020205020404" pitchFamily="49" charset="0"/>
              </a:rPr>
              <a:t>notBit</a:t>
            </a:r>
            <a:r>
              <a:rPr lang="en-US" dirty="0">
                <a:solidFill>
                  <a:srgbClr val="000000"/>
                </a:solidFill>
                <a:latin typeface="Courier New" panose="02070309020205020404" pitchFamily="49" charset="0"/>
              </a:rPr>
              <a:t> = ~bit1; </a:t>
            </a:r>
            <a:r>
              <a:rPr lang="en-US" dirty="0">
                <a:solidFill>
                  <a:srgbClr val="228B22"/>
                </a:solidFill>
                <a:latin typeface="Courier New" panose="02070309020205020404" pitchFamily="49" charset="0"/>
              </a:rPr>
              <a:t>%Syntax for NOT</a:t>
            </a:r>
          </a:p>
          <a:p>
            <a:pPr marL="0" indent="0">
              <a:buNone/>
            </a:pPr>
            <a:endParaRPr lang="en-US" dirty="0"/>
          </a:p>
        </p:txBody>
      </p:sp>
    </p:spTree>
    <p:extLst>
      <p:ext uri="{BB962C8B-B14F-4D97-AF65-F5344CB8AC3E}">
        <p14:creationId xmlns:p14="http://schemas.microsoft.com/office/powerpoint/2010/main" val="380530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Operators – Reminder!</a:t>
            </a:r>
            <a:endParaRPr lang="en-US" dirty="0"/>
          </a:p>
        </p:txBody>
      </p:sp>
      <p:sp>
        <p:nvSpPr>
          <p:cNvPr id="3" name="Content Placeholder 2"/>
          <p:cNvSpPr>
            <a:spLocks noGrp="1"/>
          </p:cNvSpPr>
          <p:nvPr>
            <p:ph idx="1"/>
          </p:nvPr>
        </p:nvSpPr>
        <p:spPr/>
        <p:txBody>
          <a:bodyPr/>
          <a:lstStyle/>
          <a:p>
            <a:r>
              <a:rPr lang="en-US" dirty="0" smtClean="0"/>
              <a:t>What are some mathematical operators in MATLAB?</a:t>
            </a:r>
            <a:endParaRPr lang="en-US" dirty="0"/>
          </a:p>
        </p:txBody>
      </p:sp>
      <p:sp>
        <p:nvSpPr>
          <p:cNvPr id="4" name="Rectangle 3"/>
          <p:cNvSpPr/>
          <p:nvPr/>
        </p:nvSpPr>
        <p:spPr>
          <a:xfrm>
            <a:off x="10808970" y="0"/>
            <a:ext cx="1276350" cy="198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sz="4000" dirty="0" smtClean="0"/>
              <a:t>Math</a:t>
            </a:r>
            <a:endParaRPr lang="en-US" sz="4000" dirty="0"/>
          </a:p>
        </p:txBody>
      </p:sp>
      <p:graphicFrame>
        <p:nvGraphicFramePr>
          <p:cNvPr id="6" name="Table 5"/>
          <p:cNvGraphicFramePr>
            <a:graphicFrameLocks noGrp="1"/>
          </p:cNvGraphicFramePr>
          <p:nvPr>
            <p:extLst/>
          </p:nvPr>
        </p:nvGraphicFramePr>
        <p:xfrm>
          <a:off x="2959792" y="2573404"/>
          <a:ext cx="6272415" cy="74168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Name</a:t>
                      </a:r>
                      <a:endParaRPr lang="en-US" dirty="0"/>
                    </a:p>
                  </a:txBody>
                  <a:tcPr/>
                </a:tc>
                <a:tc>
                  <a:txBody>
                    <a:bodyPr/>
                    <a:lstStyle/>
                    <a:p>
                      <a:pPr algn="ctr"/>
                      <a:r>
                        <a:rPr lang="en-US" dirty="0" smtClean="0"/>
                        <a:t>Symbol/Function</a:t>
                      </a:r>
                      <a:endParaRPr lang="en-US" dirty="0"/>
                    </a:p>
                  </a:txBody>
                  <a:tcPr/>
                </a:tc>
                <a:tc>
                  <a:txBody>
                    <a:bodyPr/>
                    <a:lstStyle/>
                    <a:p>
                      <a:pPr algn="ctr"/>
                      <a:r>
                        <a:rPr lang="en-US" dirty="0" smtClean="0"/>
                        <a:t>Syntax Example</a:t>
                      </a:r>
                      <a:endParaRPr lang="en-US" dirty="0"/>
                    </a:p>
                  </a:txBody>
                  <a:tcPr/>
                </a:tc>
                <a:extLst>
                  <a:ext uri="{0D108BD9-81ED-4DB2-BD59-A6C34878D82A}">
                    <a16:rowId xmlns:a16="http://schemas.microsoft.com/office/drawing/2014/main" xmlns="" val="3315113104"/>
                  </a:ext>
                </a:extLst>
              </a:tr>
              <a:tr h="370840">
                <a:tc>
                  <a:txBody>
                    <a:bodyPr/>
                    <a:lstStyle/>
                    <a:p>
                      <a:pPr algn="ctr"/>
                      <a:r>
                        <a:rPr lang="en-US" dirty="0" smtClean="0"/>
                        <a:t>Addition</a:t>
                      </a:r>
                      <a:endParaRPr lang="en-US" dirty="0"/>
                    </a:p>
                  </a:txBody>
                  <a:tcPr/>
                </a:tc>
                <a:tc>
                  <a:txBody>
                    <a:bodyPr/>
                    <a:lstStyle/>
                    <a:p>
                      <a:pPr algn="ctr"/>
                      <a:r>
                        <a:rPr lang="en-US" dirty="0" smtClean="0"/>
                        <a:t>+</a:t>
                      </a:r>
                      <a:endParaRPr lang="en-US" dirty="0"/>
                    </a:p>
                  </a:txBody>
                  <a:tcPr/>
                </a:tc>
                <a:tc>
                  <a:txBody>
                    <a:bodyPr/>
                    <a:lstStyle/>
                    <a:p>
                      <a:pPr algn="ctr"/>
                      <a:r>
                        <a:rPr lang="en-US" sz="1800" b="0" i="0" u="none" strike="noStrike" baseline="0" dirty="0" smtClean="0">
                          <a:solidFill>
                            <a:srgbClr val="000000"/>
                          </a:solidFill>
                          <a:latin typeface="Courier New" panose="02070309020205020404" pitchFamily="49" charset="0"/>
                        </a:rPr>
                        <a:t>x = </a:t>
                      </a:r>
                      <a:r>
                        <a:rPr lang="en-US" sz="1800" b="0" i="0" u="none" strike="noStrike" baseline="0" dirty="0" err="1" smtClean="0">
                          <a:solidFill>
                            <a:srgbClr val="000000"/>
                          </a:solidFill>
                          <a:latin typeface="Courier New" panose="02070309020205020404" pitchFamily="49" charset="0"/>
                        </a:rPr>
                        <a:t>a+b</a:t>
                      </a:r>
                      <a:r>
                        <a:rPr lang="en-US" sz="1800" b="0" i="0" u="none" strike="noStrike" baseline="0" dirty="0" smtClean="0">
                          <a:solidFill>
                            <a:srgbClr val="000000"/>
                          </a:solidFill>
                          <a:latin typeface="Courier New" panose="02070309020205020404" pitchFamily="49" charset="0"/>
                        </a:rPr>
                        <a:t>;</a:t>
                      </a:r>
                    </a:p>
                  </a:txBody>
                  <a:tcPr/>
                </a:tc>
                <a:extLst>
                  <a:ext uri="{0D108BD9-81ED-4DB2-BD59-A6C34878D82A}">
                    <a16:rowId xmlns:a16="http://schemas.microsoft.com/office/drawing/2014/main" xmlns="" val="3504870544"/>
                  </a:ext>
                </a:extLst>
              </a:tr>
            </a:tbl>
          </a:graphicData>
        </a:graphic>
      </p:graphicFrame>
      <p:graphicFrame>
        <p:nvGraphicFramePr>
          <p:cNvPr id="8" name="Table 7"/>
          <p:cNvGraphicFramePr>
            <a:graphicFrameLocks noGrp="1"/>
          </p:cNvGraphicFramePr>
          <p:nvPr>
            <p:extLst/>
          </p:nvPr>
        </p:nvGraphicFramePr>
        <p:xfrm>
          <a:off x="2959791" y="3317974"/>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Subtraction</a:t>
                      </a:r>
                      <a:endParaRPr lang="en-US" dirty="0"/>
                    </a:p>
                  </a:txBody>
                  <a:tcPr/>
                </a:tc>
                <a:tc>
                  <a:txBody>
                    <a:bodyPr/>
                    <a:lstStyle/>
                    <a:p>
                      <a:pPr algn="ctr"/>
                      <a:r>
                        <a:rPr lang="en-US" dirty="0" smtClean="0"/>
                        <a:t>-</a:t>
                      </a:r>
                      <a:endParaRPr lang="en-US" dirty="0"/>
                    </a:p>
                  </a:txBody>
                  <a:tcPr/>
                </a:tc>
                <a:tc>
                  <a:txBody>
                    <a:bodyPr/>
                    <a:lstStyle/>
                    <a:p>
                      <a:pPr algn="ctr"/>
                      <a:r>
                        <a:rPr lang="en-US" sz="1800" b="0" i="0" u="none" strike="noStrike" baseline="0" dirty="0" smtClean="0">
                          <a:solidFill>
                            <a:srgbClr val="000000"/>
                          </a:solidFill>
                          <a:latin typeface="Courier New" panose="02070309020205020404" pitchFamily="49" charset="0"/>
                        </a:rPr>
                        <a:t>y = a-b;</a:t>
                      </a:r>
                    </a:p>
                  </a:txBody>
                  <a:tcPr/>
                </a:tc>
                <a:extLst>
                  <a:ext uri="{0D108BD9-81ED-4DB2-BD59-A6C34878D82A}">
                    <a16:rowId xmlns:a16="http://schemas.microsoft.com/office/drawing/2014/main" xmlns="" val="3315113104"/>
                  </a:ext>
                </a:extLst>
              </a:tr>
            </a:tbl>
          </a:graphicData>
        </a:graphic>
      </p:graphicFrame>
      <p:graphicFrame>
        <p:nvGraphicFramePr>
          <p:cNvPr id="9" name="Table 8"/>
          <p:cNvGraphicFramePr>
            <a:graphicFrameLocks noGrp="1"/>
          </p:cNvGraphicFramePr>
          <p:nvPr>
            <p:extLst/>
          </p:nvPr>
        </p:nvGraphicFramePr>
        <p:xfrm>
          <a:off x="2959790" y="3692023"/>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Negative</a:t>
                      </a:r>
                      <a:endParaRPr lang="en-US" dirty="0"/>
                    </a:p>
                  </a:txBody>
                  <a:tcPr/>
                </a:tc>
                <a:tc>
                  <a:txBody>
                    <a:bodyPr/>
                    <a:lstStyle/>
                    <a:p>
                      <a:pPr algn="ctr"/>
                      <a:r>
                        <a:rPr lang="en-US"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z = -x;</a:t>
                      </a:r>
                    </a:p>
                  </a:txBody>
                  <a:tcPr/>
                </a:tc>
                <a:extLst>
                  <a:ext uri="{0D108BD9-81ED-4DB2-BD59-A6C34878D82A}">
                    <a16:rowId xmlns:a16="http://schemas.microsoft.com/office/drawing/2014/main" xmlns="" val="3315113104"/>
                  </a:ext>
                </a:extLst>
              </a:tr>
            </a:tbl>
          </a:graphicData>
        </a:graphic>
      </p:graphicFrame>
      <p:graphicFrame>
        <p:nvGraphicFramePr>
          <p:cNvPr id="10" name="Table 9"/>
          <p:cNvGraphicFramePr>
            <a:graphicFrameLocks noGrp="1"/>
          </p:cNvGraphicFramePr>
          <p:nvPr>
            <p:extLst/>
          </p:nvPr>
        </p:nvGraphicFramePr>
        <p:xfrm>
          <a:off x="2959790" y="4058920"/>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Multiplication</a:t>
                      </a:r>
                      <a:endParaRPr lang="en-US" dirty="0"/>
                    </a:p>
                  </a:txBody>
                  <a:tcPr/>
                </a:tc>
                <a:tc>
                  <a:txBody>
                    <a:bodyPr/>
                    <a:lstStyle/>
                    <a:p>
                      <a:pPr algn="ctr"/>
                      <a:r>
                        <a:rPr lang="en-US" dirty="0" smtClean="0"/>
                        <a:t>*</a:t>
                      </a:r>
                      <a:endParaRPr lang="en-US" dirty="0"/>
                    </a:p>
                  </a:txBody>
                  <a:tcPr/>
                </a:tc>
                <a:tc>
                  <a:txBody>
                    <a:bodyPr/>
                    <a:lstStyle/>
                    <a:p>
                      <a:pPr algn="ct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g = z*x;</a:t>
                      </a:r>
                    </a:p>
                  </a:txBody>
                  <a:tcPr/>
                </a:tc>
                <a:extLst>
                  <a:ext uri="{0D108BD9-81ED-4DB2-BD59-A6C34878D82A}">
                    <a16:rowId xmlns:a16="http://schemas.microsoft.com/office/drawing/2014/main" xmlns="" val="3315113104"/>
                  </a:ext>
                </a:extLst>
              </a:tr>
            </a:tbl>
          </a:graphicData>
        </a:graphic>
      </p:graphicFrame>
      <p:graphicFrame>
        <p:nvGraphicFramePr>
          <p:cNvPr id="11" name="Table 10"/>
          <p:cNvGraphicFramePr>
            <a:graphicFrameLocks noGrp="1"/>
          </p:cNvGraphicFramePr>
          <p:nvPr>
            <p:extLst/>
          </p:nvPr>
        </p:nvGraphicFramePr>
        <p:xfrm>
          <a:off x="2959789" y="4441249"/>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Division</a:t>
                      </a:r>
                      <a:endParaRPr lang="en-US" dirty="0"/>
                    </a:p>
                  </a:txBody>
                  <a:tcPr/>
                </a:tc>
                <a:tc>
                  <a:txBody>
                    <a:bodyPr/>
                    <a:lstStyle/>
                    <a:p>
                      <a:pPr algn="ctr"/>
                      <a:r>
                        <a:rPr lang="en-US"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m = a/x;</a:t>
                      </a:r>
                    </a:p>
                  </a:txBody>
                  <a:tcPr/>
                </a:tc>
                <a:extLst>
                  <a:ext uri="{0D108BD9-81ED-4DB2-BD59-A6C34878D82A}">
                    <a16:rowId xmlns:a16="http://schemas.microsoft.com/office/drawing/2014/main" xmlns="" val="3315113104"/>
                  </a:ext>
                </a:extLst>
              </a:tr>
            </a:tbl>
          </a:graphicData>
        </a:graphic>
      </p:graphicFrame>
      <p:graphicFrame>
        <p:nvGraphicFramePr>
          <p:cNvPr id="12" name="Table 11"/>
          <p:cNvGraphicFramePr>
            <a:graphicFrameLocks noGrp="1"/>
          </p:cNvGraphicFramePr>
          <p:nvPr>
            <p:extLst/>
          </p:nvPr>
        </p:nvGraphicFramePr>
        <p:xfrm>
          <a:off x="2959788" y="4823578"/>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Exponent</a:t>
                      </a:r>
                      <a:endParaRPr lang="en-US" dirty="0"/>
                    </a:p>
                  </a:txBody>
                  <a:tcPr/>
                </a:tc>
                <a:tc>
                  <a:txBody>
                    <a:bodyPr/>
                    <a:lstStyle/>
                    <a:p>
                      <a:pPr algn="ctr"/>
                      <a:r>
                        <a:rPr lang="en-US"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n = </a:t>
                      </a:r>
                      <a:r>
                        <a:rPr lang="en-US" sz="1800" b="0" i="0" u="none" strike="noStrike" kern="1200" baseline="0" dirty="0" err="1" smtClean="0">
                          <a:solidFill>
                            <a:schemeClr val="tx1"/>
                          </a:solidFill>
                          <a:latin typeface="Courier New" panose="02070309020205020404" pitchFamily="49" charset="0"/>
                          <a:ea typeface="+mn-ea"/>
                          <a:cs typeface="Courier New" panose="02070309020205020404" pitchFamily="49" charset="0"/>
                        </a:rPr>
                        <a:t>m^b</a:t>
                      </a: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xmlns="" val="3315113104"/>
                  </a:ext>
                </a:extLst>
              </a:tr>
            </a:tbl>
          </a:graphicData>
        </a:graphic>
      </p:graphicFrame>
      <p:graphicFrame>
        <p:nvGraphicFramePr>
          <p:cNvPr id="13" name="Table 12"/>
          <p:cNvGraphicFramePr>
            <a:graphicFrameLocks noGrp="1"/>
          </p:cNvGraphicFramePr>
          <p:nvPr>
            <p:extLst/>
          </p:nvPr>
        </p:nvGraphicFramePr>
        <p:xfrm>
          <a:off x="2959786" y="5205907"/>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Square</a:t>
                      </a:r>
                      <a:r>
                        <a:rPr lang="en-US" baseline="0" dirty="0" smtClean="0"/>
                        <a:t> Root</a:t>
                      </a:r>
                      <a:endParaRPr lang="en-US" dirty="0"/>
                    </a:p>
                  </a:txBody>
                  <a:tcPr/>
                </a:tc>
                <a:tc>
                  <a:txBody>
                    <a:bodyPr/>
                    <a:lstStyle/>
                    <a:p>
                      <a:pPr algn="ctr"/>
                      <a:r>
                        <a:rPr lang="en-US" dirty="0" err="1" smtClean="0"/>
                        <a:t>sqrt</a:t>
                      </a:r>
                      <a:r>
                        <a:rPr lang="en-US"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r = </a:t>
                      </a:r>
                      <a:r>
                        <a:rPr lang="en-US" sz="1800" b="0" i="0" u="none" strike="noStrike" kern="1200" baseline="0" dirty="0" err="1" smtClean="0">
                          <a:solidFill>
                            <a:schemeClr val="tx1"/>
                          </a:solidFill>
                          <a:latin typeface="Courier New" panose="02070309020205020404" pitchFamily="49" charset="0"/>
                          <a:ea typeface="+mn-ea"/>
                          <a:cs typeface="Courier New" panose="02070309020205020404" pitchFamily="49" charset="0"/>
                        </a:rPr>
                        <a:t>sqrt</a:t>
                      </a: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(a);</a:t>
                      </a:r>
                    </a:p>
                  </a:txBody>
                  <a:tcPr/>
                </a:tc>
                <a:extLst>
                  <a:ext uri="{0D108BD9-81ED-4DB2-BD59-A6C34878D82A}">
                    <a16:rowId xmlns:a16="http://schemas.microsoft.com/office/drawing/2014/main" xmlns="" val="3315113104"/>
                  </a:ext>
                </a:extLst>
              </a:tr>
            </a:tbl>
          </a:graphicData>
        </a:graphic>
      </p:graphicFrame>
      <p:graphicFrame>
        <p:nvGraphicFramePr>
          <p:cNvPr id="14" name="Table 13"/>
          <p:cNvGraphicFramePr>
            <a:graphicFrameLocks noGrp="1"/>
          </p:cNvGraphicFramePr>
          <p:nvPr>
            <p:extLst/>
          </p:nvPr>
        </p:nvGraphicFramePr>
        <p:xfrm>
          <a:off x="2959786" y="5571357"/>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Natural</a:t>
                      </a:r>
                      <a:r>
                        <a:rPr lang="en-US" baseline="0" dirty="0" smtClean="0"/>
                        <a:t> Log</a:t>
                      </a:r>
                      <a:endParaRPr lang="en-US" dirty="0"/>
                    </a:p>
                  </a:txBody>
                  <a:tcPr/>
                </a:tc>
                <a:tc>
                  <a:txBody>
                    <a:bodyPr/>
                    <a:lstStyle/>
                    <a:p>
                      <a:pPr algn="ctr"/>
                      <a:r>
                        <a:rPr lang="en-US" dirty="0" smtClean="0"/>
                        <a:t>ln()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s = ln(b);</a:t>
                      </a:r>
                    </a:p>
                  </a:txBody>
                  <a:tcPr/>
                </a:tc>
                <a:extLst>
                  <a:ext uri="{0D108BD9-81ED-4DB2-BD59-A6C34878D82A}">
                    <a16:rowId xmlns:a16="http://schemas.microsoft.com/office/drawing/2014/main" xmlns="" val="3315113104"/>
                  </a:ext>
                </a:extLst>
              </a:tr>
            </a:tbl>
          </a:graphicData>
        </a:graphic>
      </p:graphicFrame>
      <p:graphicFrame>
        <p:nvGraphicFramePr>
          <p:cNvPr id="15" name="Table 14"/>
          <p:cNvGraphicFramePr>
            <a:graphicFrameLocks noGrp="1"/>
          </p:cNvGraphicFramePr>
          <p:nvPr>
            <p:extLst/>
          </p:nvPr>
        </p:nvGraphicFramePr>
        <p:xfrm>
          <a:off x="2959786" y="5941058"/>
          <a:ext cx="6272415" cy="370840"/>
        </p:xfrm>
        <a:graphic>
          <a:graphicData uri="http://schemas.openxmlformats.org/drawingml/2006/table">
            <a:tbl>
              <a:tblPr firstRow="1" bandRow="1">
                <a:tableStyleId>{5940675A-B579-460E-94D1-54222C63F5DA}</a:tableStyleId>
              </a:tblPr>
              <a:tblGrid>
                <a:gridCol w="2090805">
                  <a:extLst>
                    <a:ext uri="{9D8B030D-6E8A-4147-A177-3AD203B41FA5}">
                      <a16:colId xmlns:a16="http://schemas.microsoft.com/office/drawing/2014/main" xmlns="" val="2665319164"/>
                    </a:ext>
                  </a:extLst>
                </a:gridCol>
                <a:gridCol w="2090805">
                  <a:extLst>
                    <a:ext uri="{9D8B030D-6E8A-4147-A177-3AD203B41FA5}">
                      <a16:colId xmlns:a16="http://schemas.microsoft.com/office/drawing/2014/main" xmlns="" val="3380365867"/>
                    </a:ext>
                  </a:extLst>
                </a:gridCol>
                <a:gridCol w="2090805">
                  <a:extLst>
                    <a:ext uri="{9D8B030D-6E8A-4147-A177-3AD203B41FA5}">
                      <a16:colId xmlns:a16="http://schemas.microsoft.com/office/drawing/2014/main" xmlns="" val="759256597"/>
                    </a:ext>
                  </a:extLst>
                </a:gridCol>
              </a:tblGrid>
              <a:tr h="370840">
                <a:tc>
                  <a:txBody>
                    <a:bodyPr/>
                    <a:lstStyle/>
                    <a:p>
                      <a:pPr algn="ctr"/>
                      <a:r>
                        <a:rPr lang="en-US" dirty="0" smtClean="0"/>
                        <a:t>Absolute</a:t>
                      </a:r>
                      <a:r>
                        <a:rPr lang="en-US" baseline="0" dirty="0" smtClean="0"/>
                        <a:t> Value</a:t>
                      </a:r>
                      <a:endParaRPr lang="en-US" dirty="0"/>
                    </a:p>
                  </a:txBody>
                  <a:tcPr/>
                </a:tc>
                <a:tc>
                  <a:txBody>
                    <a:bodyPr/>
                    <a:lstStyle/>
                    <a:p>
                      <a:pPr algn="ctr"/>
                      <a:r>
                        <a:rPr lang="en-US" dirty="0" smtClean="0"/>
                        <a:t>abs()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Courier New" panose="02070309020205020404" pitchFamily="49" charset="0"/>
                          <a:ea typeface="+mn-ea"/>
                          <a:cs typeface="Courier New" panose="02070309020205020404" pitchFamily="49" charset="0"/>
                        </a:rPr>
                        <a:t>t = abs(z);</a:t>
                      </a:r>
                    </a:p>
                  </a:txBody>
                  <a:tcPr/>
                </a:tc>
                <a:extLst>
                  <a:ext uri="{0D108BD9-81ED-4DB2-BD59-A6C34878D82A}">
                    <a16:rowId xmlns:a16="http://schemas.microsoft.com/office/drawing/2014/main" xmlns="" val="3315113104"/>
                  </a:ext>
                </a:extLst>
              </a:tr>
            </a:tbl>
          </a:graphicData>
        </a:graphic>
      </p:graphicFrame>
      <p:sp>
        <p:nvSpPr>
          <p:cNvPr id="7" name="TextBox 6"/>
          <p:cNvSpPr txBox="1"/>
          <p:nvPr/>
        </p:nvSpPr>
        <p:spPr>
          <a:xfrm>
            <a:off x="9393381" y="3063419"/>
            <a:ext cx="2593571" cy="1477328"/>
          </a:xfrm>
          <a:prstGeom prst="rect">
            <a:avLst/>
          </a:prstGeom>
          <a:noFill/>
        </p:spPr>
        <p:txBody>
          <a:bodyPr wrap="square" rtlCol="0">
            <a:spAutoFit/>
          </a:bodyPr>
          <a:lstStyle/>
          <a:p>
            <a:r>
              <a:rPr lang="en-US" dirty="0" smtClean="0"/>
              <a:t>If there is a mathematical operation you want to perform, it probably exists in MATLAB. Use the help button to find it.</a:t>
            </a:r>
            <a:endParaRPr lang="en-US" dirty="0"/>
          </a:p>
        </p:txBody>
      </p:sp>
    </p:spTree>
    <p:extLst>
      <p:ext uri="{BB962C8B-B14F-4D97-AF65-F5344CB8AC3E}">
        <p14:creationId xmlns:p14="http://schemas.microsoft.com/office/powerpoint/2010/main" val="323899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built in functions?</a:t>
            </a:r>
            <a:endParaRPr lang="en-US" dirty="0"/>
          </a:p>
        </p:txBody>
      </p:sp>
      <p:sp>
        <p:nvSpPr>
          <p:cNvPr id="3" name="Content Placeholder 2"/>
          <p:cNvSpPr>
            <a:spLocks noGrp="1"/>
          </p:cNvSpPr>
          <p:nvPr>
            <p:ph idx="1"/>
          </p:nvPr>
        </p:nvSpPr>
        <p:spPr/>
        <p:txBody>
          <a:bodyPr/>
          <a:lstStyle/>
          <a:p>
            <a:r>
              <a:rPr lang="en-US" dirty="0" smtClean="0"/>
              <a:t>There are only so many characters for operations to have in syntax</a:t>
            </a:r>
          </a:p>
          <a:p>
            <a:r>
              <a:rPr lang="en-US" dirty="0" smtClean="0"/>
              <a:t>All other operations are in “function” form</a:t>
            </a:r>
          </a:p>
          <a:p>
            <a:pPr marL="0" indent="0">
              <a:buNone/>
            </a:pPr>
            <a:endParaRPr lang="en-US" dirty="0"/>
          </a:p>
        </p:txBody>
      </p:sp>
      <p:sp>
        <p:nvSpPr>
          <p:cNvPr id="4" name="TextBox 3"/>
          <p:cNvSpPr txBox="1"/>
          <p:nvPr/>
        </p:nvSpPr>
        <p:spPr>
          <a:xfrm>
            <a:off x="4630189" y="3491345"/>
            <a:ext cx="2851266"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bit3 =</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4630189" y="3491345"/>
            <a:ext cx="2851266"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bit3 = </a:t>
            </a:r>
            <a:r>
              <a:rPr lang="en-US" dirty="0" err="1" smtClean="0">
                <a:latin typeface="Courier New" panose="02070309020205020404" pitchFamily="49" charset="0"/>
                <a:cs typeface="Courier New" panose="02070309020205020404" pitchFamily="49" charset="0"/>
              </a:rPr>
              <a:t>xor</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4630188" y="3491345"/>
            <a:ext cx="3250277"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bit3 = </a:t>
            </a:r>
            <a:r>
              <a:rPr lang="en-US" dirty="0" err="1" smtClean="0">
                <a:latin typeface="Courier New" panose="02070309020205020404" pitchFamily="49" charset="0"/>
                <a:cs typeface="Courier New" panose="02070309020205020404" pitchFamily="49" charset="0"/>
              </a:rPr>
              <a:t>xor</a:t>
            </a:r>
            <a:r>
              <a:rPr lang="en-US" dirty="0" smtClean="0">
                <a:latin typeface="Courier New" panose="02070309020205020404" pitchFamily="49" charset="0"/>
                <a:cs typeface="Courier New" panose="02070309020205020404" pitchFamily="49" charset="0"/>
              </a:rPr>
              <a:t>(bit1,bit2);</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10808970" y="0"/>
            <a:ext cx="1276350" cy="1981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n-US" sz="3600" dirty="0" smtClean="0"/>
              <a:t>Built-In Functions</a:t>
            </a:r>
            <a:endParaRPr lang="en-US" sz="3600" dirty="0"/>
          </a:p>
        </p:txBody>
      </p:sp>
      <p:cxnSp>
        <p:nvCxnSpPr>
          <p:cNvPr id="11" name="Straight Arrow Connector 10"/>
          <p:cNvCxnSpPr>
            <a:endCxn id="8" idx="1"/>
          </p:cNvCxnSpPr>
          <p:nvPr/>
        </p:nvCxnSpPr>
        <p:spPr>
          <a:xfrm>
            <a:off x="3676304" y="3241964"/>
            <a:ext cx="953884" cy="43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39437" y="2937347"/>
            <a:ext cx="2103120" cy="923330"/>
          </a:xfrm>
          <a:prstGeom prst="rect">
            <a:avLst/>
          </a:prstGeom>
          <a:noFill/>
        </p:spPr>
        <p:txBody>
          <a:bodyPr wrap="square" rtlCol="0">
            <a:spAutoFit/>
          </a:bodyPr>
          <a:lstStyle/>
          <a:p>
            <a:r>
              <a:rPr lang="en-US" dirty="0" smtClean="0"/>
              <a:t>Output of function: The result of the calculation</a:t>
            </a:r>
            <a:endParaRPr lang="en-US" dirty="0"/>
          </a:p>
        </p:txBody>
      </p:sp>
      <p:cxnSp>
        <p:nvCxnSpPr>
          <p:cNvPr id="17" name="Straight Arrow Connector 16"/>
          <p:cNvCxnSpPr/>
          <p:nvPr/>
        </p:nvCxnSpPr>
        <p:spPr>
          <a:xfrm>
            <a:off x="5877098" y="3241964"/>
            <a:ext cx="0" cy="24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37513" y="2842953"/>
            <a:ext cx="2319251" cy="369332"/>
          </a:xfrm>
          <a:prstGeom prst="rect">
            <a:avLst/>
          </a:prstGeom>
          <a:noFill/>
        </p:spPr>
        <p:txBody>
          <a:bodyPr wrap="square" rtlCol="0">
            <a:spAutoFit/>
          </a:bodyPr>
          <a:lstStyle/>
          <a:p>
            <a:r>
              <a:rPr lang="en-US" dirty="0" smtClean="0"/>
              <a:t>Function name</a:t>
            </a:r>
            <a:endParaRPr lang="en-US" dirty="0"/>
          </a:p>
        </p:txBody>
      </p:sp>
      <p:sp>
        <p:nvSpPr>
          <p:cNvPr id="20" name="TextBox 19"/>
          <p:cNvSpPr txBox="1"/>
          <p:nvPr/>
        </p:nvSpPr>
        <p:spPr>
          <a:xfrm>
            <a:off x="8188036" y="2937347"/>
            <a:ext cx="2078182" cy="923330"/>
          </a:xfrm>
          <a:prstGeom prst="rect">
            <a:avLst/>
          </a:prstGeom>
          <a:noFill/>
        </p:spPr>
        <p:txBody>
          <a:bodyPr wrap="square" rtlCol="0">
            <a:spAutoFit/>
          </a:bodyPr>
          <a:lstStyle/>
          <a:p>
            <a:r>
              <a:rPr lang="en-US" dirty="0" smtClean="0"/>
              <a:t>Function inputs: Can put values or variables here.</a:t>
            </a:r>
            <a:endParaRPr lang="en-US" dirty="0"/>
          </a:p>
        </p:txBody>
      </p:sp>
      <p:cxnSp>
        <p:nvCxnSpPr>
          <p:cNvPr id="22" name="Straight Arrow Connector 21"/>
          <p:cNvCxnSpPr>
            <a:stCxn id="20" idx="1"/>
          </p:cNvCxnSpPr>
          <p:nvPr/>
        </p:nvCxnSpPr>
        <p:spPr>
          <a:xfrm flipH="1">
            <a:off x="7431579" y="3399012"/>
            <a:ext cx="756457" cy="18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p:cNvCxnSpPr>
          <p:nvPr/>
        </p:nvCxnSpPr>
        <p:spPr>
          <a:xfrm flipH="1">
            <a:off x="6791498" y="3399012"/>
            <a:ext cx="1396538" cy="18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30188" y="3955376"/>
            <a:ext cx="3250277"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bit3 = </a:t>
            </a:r>
            <a:r>
              <a:rPr lang="en-US" dirty="0" err="1" smtClean="0">
                <a:latin typeface="Courier New" panose="02070309020205020404" pitchFamily="49" charset="0"/>
                <a:cs typeface="Courier New" panose="02070309020205020404" pitchFamily="49" charset="0"/>
              </a:rPr>
              <a:t>xor</a:t>
            </a:r>
            <a:r>
              <a:rPr lang="en-US" dirty="0" smtClean="0">
                <a:latin typeface="Courier New" panose="02070309020205020404" pitchFamily="49" charset="0"/>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p:txBody>
      </p:sp>
      <p:cxnSp>
        <p:nvCxnSpPr>
          <p:cNvPr id="28" name="Straight Arrow Connector 27"/>
          <p:cNvCxnSpPr>
            <a:stCxn id="20" idx="1"/>
          </p:cNvCxnSpPr>
          <p:nvPr/>
        </p:nvCxnSpPr>
        <p:spPr>
          <a:xfrm flipH="1">
            <a:off x="6359236" y="3399012"/>
            <a:ext cx="1828800" cy="665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1"/>
          </p:cNvCxnSpPr>
          <p:nvPr/>
        </p:nvCxnSpPr>
        <p:spPr>
          <a:xfrm flipH="1">
            <a:off x="6658495" y="3399012"/>
            <a:ext cx="1529541" cy="638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21876" y="4421043"/>
            <a:ext cx="325027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 = abs(-20);</a:t>
            </a:r>
            <a:endParaRPr lang="en-US" dirty="0">
              <a:latin typeface="Courier New" panose="02070309020205020404" pitchFamily="49" charset="0"/>
              <a:cs typeface="Courier New" panose="02070309020205020404" pitchFamily="49" charset="0"/>
            </a:endParaRPr>
          </a:p>
        </p:txBody>
      </p:sp>
      <p:cxnSp>
        <p:nvCxnSpPr>
          <p:cNvPr id="33" name="Straight Arrow Connector 32"/>
          <p:cNvCxnSpPr/>
          <p:nvPr/>
        </p:nvCxnSpPr>
        <p:spPr>
          <a:xfrm flipV="1">
            <a:off x="5544589" y="4680065"/>
            <a:ext cx="399011" cy="507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57352" y="5187142"/>
            <a:ext cx="4372495" cy="1200329"/>
          </a:xfrm>
          <a:prstGeom prst="rect">
            <a:avLst/>
          </a:prstGeom>
          <a:noFill/>
        </p:spPr>
        <p:txBody>
          <a:bodyPr wrap="square" rtlCol="0">
            <a:spAutoFit/>
          </a:bodyPr>
          <a:lstStyle/>
          <a:p>
            <a:r>
              <a:rPr lang="en-US" dirty="0" smtClean="0"/>
              <a:t>Different functions have different numbers of inputs. Sometimes the order of inputs matters. Search for the function using the help button if you have issues.</a:t>
            </a:r>
            <a:endParaRPr lang="en-US" dirty="0"/>
          </a:p>
        </p:txBody>
      </p:sp>
    </p:spTree>
    <p:extLst>
      <p:ext uri="{BB962C8B-B14F-4D97-AF65-F5344CB8AC3E}">
        <p14:creationId xmlns:p14="http://schemas.microsoft.com/office/powerpoint/2010/main" val="210605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3" grpId="0"/>
      <p:bldP spid="19" grpId="0"/>
      <p:bldP spid="20" grpId="0"/>
      <p:bldP spid="26" grpId="0"/>
      <p:bldP spid="31"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built in functions?</a:t>
            </a:r>
            <a:endParaRPr lang="en-US" dirty="0"/>
          </a:p>
        </p:txBody>
      </p:sp>
      <p:sp>
        <p:nvSpPr>
          <p:cNvPr id="3" name="Content Placeholder 2"/>
          <p:cNvSpPr>
            <a:spLocks noGrp="1"/>
          </p:cNvSpPr>
          <p:nvPr>
            <p:ph idx="1"/>
          </p:nvPr>
        </p:nvSpPr>
        <p:spPr/>
        <p:txBody>
          <a:bodyPr/>
          <a:lstStyle/>
          <a:p>
            <a:r>
              <a:rPr lang="en-US" dirty="0" smtClean="0"/>
              <a:t>There are only so many characters for operations to have in syntax</a:t>
            </a:r>
          </a:p>
          <a:p>
            <a:r>
              <a:rPr lang="en-US" dirty="0" smtClean="0"/>
              <a:t>All other operations are in “function” form</a:t>
            </a:r>
          </a:p>
          <a:p>
            <a:pPr marL="0" indent="0">
              <a:buNone/>
            </a:pPr>
            <a:endParaRPr lang="en-US" dirty="0"/>
          </a:p>
        </p:txBody>
      </p:sp>
      <p:sp>
        <p:nvSpPr>
          <p:cNvPr id="21" name="TextBox 20"/>
          <p:cNvSpPr txBox="1"/>
          <p:nvPr/>
        </p:nvSpPr>
        <p:spPr>
          <a:xfrm>
            <a:off x="4621876" y="4421043"/>
            <a:ext cx="325027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 = abs(-20)*a + b;</a:t>
            </a:r>
            <a:endParaRPr lang="en-US" dirty="0">
              <a:latin typeface="Courier New" panose="02070309020205020404" pitchFamily="49" charset="0"/>
              <a:cs typeface="Courier New" panose="02070309020205020404" pitchFamily="49" charset="0"/>
            </a:endParaRPr>
          </a:p>
        </p:txBody>
      </p:sp>
      <p:cxnSp>
        <p:nvCxnSpPr>
          <p:cNvPr id="23" name="Straight Arrow Connector 22"/>
          <p:cNvCxnSpPr/>
          <p:nvPr/>
        </p:nvCxnSpPr>
        <p:spPr>
          <a:xfrm flipV="1">
            <a:off x="5544589" y="4680065"/>
            <a:ext cx="399011" cy="507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57352" y="5187142"/>
            <a:ext cx="4372495" cy="1200329"/>
          </a:xfrm>
          <a:prstGeom prst="rect">
            <a:avLst/>
          </a:prstGeom>
          <a:noFill/>
        </p:spPr>
        <p:txBody>
          <a:bodyPr wrap="square" rtlCol="0">
            <a:spAutoFit/>
          </a:bodyPr>
          <a:lstStyle/>
          <a:p>
            <a:r>
              <a:rPr lang="en-US" dirty="0" smtClean="0"/>
              <a:t>Different functions have different numbers of inputs. Sometimes the order of inputs matters. Search for the function using the help button if you have issues.</a:t>
            </a:r>
            <a:endParaRPr lang="en-US" dirty="0"/>
          </a:p>
        </p:txBody>
      </p:sp>
      <p:sp>
        <p:nvSpPr>
          <p:cNvPr id="5" name="Left Brace 4"/>
          <p:cNvSpPr/>
          <p:nvPr/>
        </p:nvSpPr>
        <p:spPr>
          <a:xfrm rot="5400000">
            <a:off x="6026727" y="3342613"/>
            <a:ext cx="407324" cy="18869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433156" y="3354963"/>
            <a:ext cx="6276109" cy="646331"/>
          </a:xfrm>
          <a:prstGeom prst="rect">
            <a:avLst/>
          </a:prstGeom>
          <a:noFill/>
        </p:spPr>
        <p:txBody>
          <a:bodyPr wrap="square" rtlCol="0">
            <a:spAutoFit/>
          </a:bodyPr>
          <a:lstStyle/>
          <a:p>
            <a:r>
              <a:rPr lang="en-US" dirty="0" smtClean="0"/>
              <a:t>You can use functions as part of a larger equation. In this case, the output of the function will be used in the overall calculation.</a:t>
            </a:r>
            <a:endParaRPr lang="en-US" dirty="0"/>
          </a:p>
        </p:txBody>
      </p:sp>
      <p:sp>
        <p:nvSpPr>
          <p:cNvPr id="27" name="Rectangle 26"/>
          <p:cNvSpPr/>
          <p:nvPr/>
        </p:nvSpPr>
        <p:spPr>
          <a:xfrm>
            <a:off x="10808970" y="0"/>
            <a:ext cx="1276350" cy="1981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r>
              <a:rPr lang="en-US" sz="3600" dirty="0" smtClean="0"/>
              <a:t>Built-In Functions</a:t>
            </a:r>
            <a:endParaRPr lang="en-US" sz="3600" dirty="0"/>
          </a:p>
        </p:txBody>
      </p:sp>
    </p:spTree>
    <p:extLst>
      <p:ext uri="{BB962C8B-B14F-4D97-AF65-F5344CB8AC3E}">
        <p14:creationId xmlns:p14="http://schemas.microsoft.com/office/powerpoint/2010/main" val="274995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855</Words>
  <Application>Microsoft Office PowerPoint</Application>
  <PresentationFormat>Widescreen</PresentationFormat>
  <Paragraphs>209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Recitation 2</vt:lpstr>
      <vt:lpstr>Office Hours</vt:lpstr>
      <vt:lpstr>Outline</vt:lpstr>
      <vt:lpstr>Recall the rules of binary addition and subtraction</vt:lpstr>
      <vt:lpstr>Recall operations</vt:lpstr>
      <vt:lpstr>Logic in MATLAB – Lecture 2</vt:lpstr>
      <vt:lpstr>Mathematical Operators – Reminder!</vt:lpstr>
      <vt:lpstr>What are these built in functions?</vt:lpstr>
      <vt:lpstr>What are these built in functions?</vt:lpstr>
      <vt:lpstr>Please follow along with me as I write a user input script that displays an output</vt:lpstr>
      <vt:lpstr>Wait, how does that thing in MATLAB work again?</vt:lpstr>
      <vt:lpstr>Naming a script – Reminder!!</vt:lpstr>
      <vt:lpstr>Today you will simulate simple binary addition and subtraction in MATLAB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dc:title>
  <dc:creator>Phil</dc:creator>
  <cp:lastModifiedBy>hjchoi</cp:lastModifiedBy>
  <cp:revision>23</cp:revision>
  <cp:lastPrinted>2016-09-20T16:44:09Z</cp:lastPrinted>
  <dcterms:created xsi:type="dcterms:W3CDTF">2016-09-08T02:30:30Z</dcterms:created>
  <dcterms:modified xsi:type="dcterms:W3CDTF">2016-09-22T17:01:31Z</dcterms:modified>
</cp:coreProperties>
</file>