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9" r:id="rId3"/>
    <p:sldId id="276" r:id="rId4"/>
    <p:sldId id="275" r:id="rId5"/>
    <p:sldId id="277" r:id="rId6"/>
    <p:sldId id="278" r:id="rId7"/>
    <p:sldId id="279" r:id="rId8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22A"/>
    <a:srgbClr val="FDD526"/>
    <a:srgbClr val="FCC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tags" Target="tags/tag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2723E-6589-4DEC-B0CF-67A8A4DD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EC8470-6D07-49AE-8F40-7FA166E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04387-3661-4380-AF4A-1E55CBD3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05BDF-2449-4DF0-88DE-999684D5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3A075-0A8D-4DE9-B004-4D8D21A8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6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769B1-2146-445B-9F42-E49B96B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B11211-F15F-4AAC-B072-501AD83B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AFF66-7A83-4738-947A-89E7E6FA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46F238-F551-426A-9B81-9A720EBF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E57269-23F6-463E-BDFD-D654025B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66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C8D7E1-1972-4E52-9C81-EA49A5C04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C58FA0-1BAD-4863-A07B-E6EF759A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6E0FB-0976-41FB-8A00-8BC70F4B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ECB7D7-0AB7-4BDC-8F90-9D73C9A8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DD8D3-ABED-4907-8443-CECA7771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3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51652-368A-472B-96FE-5F504E9C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62BF6-92FA-4003-9713-37F83718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3494C-234E-49D9-ACA2-518CE7A6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59B99B-5C11-409A-A81B-5A2F8D10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90F2AF-EC84-4BBD-8217-DBE2624F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BFE11-E0F6-425F-BF1F-3823D9F3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87D22-650E-4AF1-BBD5-E1E28CB1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0E4B9-4120-4238-9317-FD021D0E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B94F87-AD15-4AF3-8318-663A2EC8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93C7B-7D73-4502-99C0-8440765A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2F3AD-5AFC-4EB1-A22D-FCD4811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41F5D-2FD3-43D3-B606-7482B435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4F3F1-FABC-4489-8790-E50ABBF28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B8FC54-5168-43BC-9E0E-8D37AA07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916872-D6D2-43CC-A976-2EE0D752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F646B9-C6E7-4648-BDD6-1A9B2D16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0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5F6C9-3108-4C04-817D-ED4FFD9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D00508-ECB8-4011-B7A3-49451D3A1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24D80D-CAC1-49BE-9972-310BA4A1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686844-143C-4B8B-B69A-02A17C653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BB0781-EE59-45A6-A453-1CAB574D5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F0D564-476A-4746-B16E-AB1DA4CB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045B45-B869-4B95-A5B4-AC0A32BF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328684-87F2-4D3B-8927-F8C8F2C8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50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A04F4-93E9-499C-8CA1-F59321AD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1F2E81-D07D-4672-922A-8617CDB6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4F9219-8FF6-4D00-9B17-5037DB0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B0E01A-CE89-488E-9FB1-F89B3B0F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1A5EA1-31DE-4502-8659-0E9B1690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99EDD8-0ADB-4EFD-B7FD-8E41D74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0BC650-D656-4011-BDFC-2720B986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3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5589D-3670-4527-97AE-D3C96223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7A652-8A39-4D7A-9476-083A2758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A94F06-0B02-40BA-B87E-B31A68FF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7E2DA3-EE88-49D9-BD81-DAA640BF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599466-4A0E-4C41-A3A9-0CBEE2C7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A81C87-ABA9-49A8-845F-0F3FC27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1991B-535A-4388-B73B-9C127B66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836FD1-2CA1-4EE0-BC4B-3BDA87247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95ACDF-A0F2-49C1-B881-C0AB7D2C1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3C57ED-BE96-4CF1-8E2B-AE74C053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817C6F-5E76-43D3-8097-54A9C977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B970F6-E77E-45D9-B70C-40F278D9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2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vmlDrawing" Target="../drawings/vmlDrawing1.v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.emf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oleObject" Target="../embeddings/oleObject1.bin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ags" Target="../tags/tag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02DD0685-8A06-488D-B0CB-167F043194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39144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Слайд think-cell" r:id="rId15" imgW="378" imgH="379" progId="TCLayout.ActiveDocument.1">
                  <p:embed/>
                </p:oleObj>
              </mc:Choice>
              <mc:Fallback>
                <p:oleObj name="Слайд think-cell" r:id="rId15" imgW="378" imgH="379" progId="TCLayout.ActiveDocument.1">
                  <p:embed/>
                  <p:pic>
                    <p:nvPicPr>
                      <p:cNvPr id="8" name="Объект 7" hidden="1">
                        <a:extLst>
                          <a:ext uri="{FF2B5EF4-FFF2-40B4-BE49-F238E27FC236}">
                            <a16:creationId xmlns:a16="http://schemas.microsoft.com/office/drawing/2014/main" id="{02DD0685-8A06-488D-B0CB-167F043194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7FC84-4CDC-4220-8891-92E2E5C8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09EE4F-FCE8-4D7A-9D1E-69BEDB9E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A50CF-A06C-4B06-870A-380BB555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835D-5BE4-4C53-8A76-E326BE76A208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BE264-E64F-4EBC-AB78-12E0FAA66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77259-FD21-4912-814A-E6768DD3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09B5-D949-4F12-BF74-208912985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 /><Relationship Id="rId3" Type="http://schemas.openxmlformats.org/officeDocument/2006/relationships/image" Target="../media/image3.jpeg" /><Relationship Id="rId7" Type="http://schemas.openxmlformats.org/officeDocument/2006/relationships/image" Target="../media/image7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44378-13EC-6C45-BFB7-592ECC7F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950" y="-1936750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16">
            <a:extLst>
              <a:ext uri="{FF2B5EF4-FFF2-40B4-BE49-F238E27FC236}">
                <a16:creationId xmlns:a16="http://schemas.microsoft.com/office/drawing/2014/main" id="{87CAE91F-8576-0642-891C-9D5985FCA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250" y="-649125"/>
            <a:ext cx="12652750" cy="76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59CD5-1C18-C542-9FCD-7D9889B6258F}"/>
              </a:ext>
            </a:extLst>
          </p:cNvPr>
          <p:cNvSpPr txBox="1"/>
          <p:nvPr/>
        </p:nvSpPr>
        <p:spPr>
          <a:xfrm>
            <a:off x="4140000" y="3060000"/>
            <a:ext cx="432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500" b="1" dirty="0">
                <a:solidFill>
                  <a:schemeClr val="bg1"/>
                </a:solidFill>
              </a:rPr>
              <a:t>Команда </a:t>
            </a:r>
            <a:r>
              <a:rPr lang="en-US" sz="4500" b="1" dirty="0" err="1">
                <a:solidFill>
                  <a:schemeClr val="bg1"/>
                </a:solidFill>
              </a:rPr>
              <a:t>Bbyb</a:t>
            </a:r>
            <a:r>
              <a:rPr lang="ru-RU" sz="4500" b="1" dirty="0" err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Прямоугольник: усеченные противолежащие углы 7">
            <a:extLst>
              <a:ext uri="{FF2B5EF4-FFF2-40B4-BE49-F238E27FC236}">
                <a16:creationId xmlns:a16="http://schemas.microsoft.com/office/drawing/2014/main" id="{7BCC9BC1-5B31-AA45-A378-060F6B710614}"/>
              </a:ext>
            </a:extLst>
          </p:cNvPr>
          <p:cNvSpPr/>
          <p:nvPr/>
        </p:nvSpPr>
        <p:spPr>
          <a:xfrm>
            <a:off x="0" y="4320000"/>
            <a:ext cx="2880000" cy="18288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  <a:p>
            <a:pPr algn="ctr"/>
            <a:endParaRPr lang="ru-RU"/>
          </a:p>
          <a:p>
            <a:pPr algn="ctr"/>
            <a:r>
              <a:rPr lang="ru-RU"/>
              <a:t>Кагерманов Уллубий </a:t>
            </a:r>
          </a:p>
          <a:p>
            <a:pPr algn="ctr"/>
            <a:r>
              <a:rPr lang="ru-RU"/>
              <a:t>финансист + аналитика + </a:t>
            </a:r>
            <a:r>
              <a:rPr lang="af-ZA"/>
              <a:t>DS </a:t>
            </a:r>
            <a:r>
              <a:rPr lang="ru-RU"/>
              <a:t>и </a:t>
            </a:r>
            <a:r>
              <a:rPr lang="af-ZA"/>
              <a:t>ML, </a:t>
            </a:r>
            <a:r>
              <a:rPr lang="ru-RU"/>
              <a:t>язык Python</a:t>
            </a:r>
          </a:p>
        </p:txBody>
      </p:sp>
      <p:sp>
        <p:nvSpPr>
          <p:cNvPr id="10" name="Прямоугольник: усеченные противолежащие углы 9">
            <a:extLst>
              <a:ext uri="{FF2B5EF4-FFF2-40B4-BE49-F238E27FC236}">
                <a16:creationId xmlns:a16="http://schemas.microsoft.com/office/drawing/2014/main" id="{D3211376-8FF2-F947-9F54-2840D58F4C11}"/>
              </a:ext>
            </a:extLst>
          </p:cNvPr>
          <p:cNvSpPr/>
          <p:nvPr/>
        </p:nvSpPr>
        <p:spPr>
          <a:xfrm>
            <a:off x="3060000" y="4320000"/>
            <a:ext cx="2880000" cy="18288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  <a:p>
            <a:pPr algn="ctr"/>
            <a:endParaRPr lang="ru-RU"/>
          </a:p>
          <a:p>
            <a:pPr algn="ctr"/>
            <a:r>
              <a:rPr lang="ru-RU"/>
              <a:t>Рогозин Михаил </a:t>
            </a:r>
          </a:p>
          <a:p>
            <a:pPr algn="ctr"/>
            <a:r>
              <a:rPr lang="af-ZA"/>
              <a:t>Python, WebDev,</a:t>
            </a:r>
            <a:r>
              <a:rPr lang="ru-RU"/>
              <a:t> </a:t>
            </a:r>
          </a:p>
          <a:p>
            <a:pPr algn="ctr"/>
            <a:r>
              <a:rPr lang="af-ZA"/>
              <a:t>Data Science, DevOps</a:t>
            </a:r>
            <a:endParaRPr lang="ru-RU"/>
          </a:p>
        </p:txBody>
      </p:sp>
      <p:sp>
        <p:nvSpPr>
          <p:cNvPr id="12" name="Прямоугольник: усеченные противолежащие углы 11">
            <a:extLst>
              <a:ext uri="{FF2B5EF4-FFF2-40B4-BE49-F238E27FC236}">
                <a16:creationId xmlns:a16="http://schemas.microsoft.com/office/drawing/2014/main" id="{E385F64C-3C19-0F43-B015-50D5B603B65F}"/>
              </a:ext>
            </a:extLst>
          </p:cNvPr>
          <p:cNvSpPr/>
          <p:nvPr/>
        </p:nvSpPr>
        <p:spPr>
          <a:xfrm>
            <a:off x="6120000" y="4320000"/>
            <a:ext cx="2880000" cy="18288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  <a:p>
            <a:pPr algn="ctr"/>
            <a:endParaRPr lang="ru-RU"/>
          </a:p>
          <a:p>
            <a:pPr algn="ctr"/>
            <a:r>
              <a:rPr lang="ru-RU"/>
              <a:t>Казин Алексей </a:t>
            </a:r>
          </a:p>
          <a:p>
            <a:pPr algn="ctr"/>
            <a:r>
              <a:rPr lang="af-ZA"/>
              <a:t>PHP, Python, </a:t>
            </a:r>
            <a:endParaRPr lang="ru-RU"/>
          </a:p>
          <a:p>
            <a:pPr algn="ctr"/>
            <a:r>
              <a:rPr lang="ru-RU"/>
              <a:t>Servers &amp; nets</a:t>
            </a:r>
          </a:p>
        </p:txBody>
      </p:sp>
      <p:sp>
        <p:nvSpPr>
          <p:cNvPr id="14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B98648B1-006A-464F-A2BB-A5D1F3F9DAB8}"/>
              </a:ext>
            </a:extLst>
          </p:cNvPr>
          <p:cNvSpPr/>
          <p:nvPr/>
        </p:nvSpPr>
        <p:spPr>
          <a:xfrm>
            <a:off x="9180000" y="4320000"/>
            <a:ext cx="2880000" cy="18288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  <a:p>
            <a:pPr algn="ctr"/>
            <a:endParaRPr lang="ru-RU"/>
          </a:p>
          <a:p>
            <a:pPr algn="ctr"/>
            <a:r>
              <a:rPr lang="ru-RU"/>
              <a:t>Золотарев Ярослав </a:t>
            </a:r>
          </a:p>
          <a:p>
            <a:pPr algn="ctr"/>
            <a:r>
              <a:rPr lang="af-ZA"/>
              <a:t>Python, WebDev</a:t>
            </a:r>
            <a:r>
              <a:rPr lang="ru-RU"/>
              <a:t>, </a:t>
            </a:r>
          </a:p>
          <a:p>
            <a:pPr algn="ctr"/>
            <a:r>
              <a:rPr lang="af-ZA"/>
              <a:t>S</a:t>
            </a:r>
            <a:r>
              <a:rPr lang="ru-RU"/>
              <a:t>ervers &amp; nets</a:t>
            </a:r>
          </a:p>
        </p:txBody>
      </p:sp>
      <p:pic>
        <p:nvPicPr>
          <p:cNvPr id="15" name="Рисунок 15">
            <a:extLst>
              <a:ext uri="{FF2B5EF4-FFF2-40B4-BE49-F238E27FC236}">
                <a16:creationId xmlns:a16="http://schemas.microsoft.com/office/drawing/2014/main" id="{C8119FC5-DE09-164F-BFA2-C7BF0F3E4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320000"/>
            <a:ext cx="759239" cy="720000"/>
          </a:xfrm>
          <a:prstGeom prst="rect">
            <a:avLst/>
          </a:prstGeom>
        </p:spPr>
      </p:pic>
      <p:pic>
        <p:nvPicPr>
          <p:cNvPr id="18" name="Рисунок 16">
            <a:extLst>
              <a:ext uri="{FF2B5EF4-FFF2-40B4-BE49-F238E27FC236}">
                <a16:creationId xmlns:a16="http://schemas.microsoft.com/office/drawing/2014/main" id="{639AEE63-6D10-A340-99D5-1AE466CF3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4320000"/>
            <a:ext cx="759240" cy="7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42A4B1-E947-2843-B41F-646D3A5F3E63}"/>
              </a:ext>
            </a:extLst>
          </p:cNvPr>
          <p:cNvSpPr txBox="1"/>
          <p:nvPr/>
        </p:nvSpPr>
        <p:spPr>
          <a:xfrm>
            <a:off x="4320000" y="0"/>
            <a:ext cx="7920000" cy="720000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500" b="1" dirty="0"/>
              <a:t>STARTUP-HACKATON &lt;&lt;12I21&gt;&gt;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AE1223-4641-2D48-B3C2-ADEB457B3D8C}"/>
              </a:ext>
            </a:extLst>
          </p:cNvPr>
          <p:cNvSpPr txBox="1"/>
          <p:nvPr/>
        </p:nvSpPr>
        <p:spPr>
          <a:xfrm>
            <a:off x="2880000" y="1440000"/>
            <a:ext cx="9360000" cy="5400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000" b="1" dirty="0"/>
              <a:t>Трек </a:t>
            </a:r>
            <a:r>
              <a:rPr lang="ru-RU" sz="3000" b="1" dirty="0"/>
              <a:t>от Group-IB. Business Email Compromise Detection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D989976B-BCAD-0843-89AC-B35D19F92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00" y="4320000"/>
            <a:ext cx="457875" cy="720000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D8802F1B-A83E-7B4B-9435-349341D5D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00" y="4320000"/>
            <a:ext cx="481925" cy="720000"/>
          </a:xfrm>
          <a:prstGeom prst="rect">
            <a:avLst/>
          </a:prstGeom>
        </p:spPr>
      </p:pic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6EB9EBAE-EF55-F043-AC8D-A74E7BBB3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600" y="4320000"/>
            <a:ext cx="720000" cy="720000"/>
          </a:xfrm>
          <a:prstGeom prst="rect">
            <a:avLst/>
          </a:prstGeom>
        </p:spPr>
      </p:pic>
      <p:pic>
        <p:nvPicPr>
          <p:cNvPr id="9" name="Рисунок 10">
            <a:extLst>
              <a:ext uri="{FF2B5EF4-FFF2-40B4-BE49-F238E27FC236}">
                <a16:creationId xmlns:a16="http://schemas.microsoft.com/office/drawing/2014/main" id="{DBAA36CA-24D5-9C49-90B3-D9A56C0142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0" y="4320000"/>
            <a:ext cx="540000" cy="720000"/>
          </a:xfrm>
          <a:prstGeom prst="rect">
            <a:avLst/>
          </a:prstGeom>
        </p:spPr>
      </p:pic>
      <p:pic>
        <p:nvPicPr>
          <p:cNvPr id="11" name="Рисунок 12">
            <a:extLst>
              <a:ext uri="{FF2B5EF4-FFF2-40B4-BE49-F238E27FC236}">
                <a16:creationId xmlns:a16="http://schemas.microsoft.com/office/drawing/2014/main" id="{65C70E29-B292-CD49-B612-997FDBB601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00" y="4320000"/>
            <a:ext cx="54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2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C9FE6E-881B-6A4B-A550-7C46667B6732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6" name="Блок-схема: данные 5">
            <a:extLst>
              <a:ext uri="{FF2B5EF4-FFF2-40B4-BE49-F238E27FC236}">
                <a16:creationId xmlns:a16="http://schemas.microsoft.com/office/drawing/2014/main" id="{0FE5B3BA-DCDB-A843-870C-50179E15BCB8}"/>
              </a:ext>
            </a:extLst>
          </p:cNvPr>
          <p:cNvSpPr/>
          <p:nvPr/>
        </p:nvSpPr>
        <p:spPr>
          <a:xfrm>
            <a:off x="202506" y="0"/>
            <a:ext cx="1924459" cy="536713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Summary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07E8A66-C188-7C4B-9165-2C290A82058F}"/>
              </a:ext>
            </a:extLst>
          </p:cNvPr>
          <p:cNvSpPr/>
          <p:nvPr/>
        </p:nvSpPr>
        <p:spPr>
          <a:xfrm>
            <a:off x="1860355" y="0"/>
            <a:ext cx="1924459" cy="536713"/>
          </a:xfrm>
          <a:prstGeom prst="flowChartInputOutp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10" name="Блок-схема: данные 9">
            <a:extLst>
              <a:ext uri="{FF2B5EF4-FFF2-40B4-BE49-F238E27FC236}">
                <a16:creationId xmlns:a16="http://schemas.microsoft.com/office/drawing/2014/main" id="{1B28EE6D-C958-CF40-ABB2-B1FFF1610301}"/>
              </a:ext>
            </a:extLst>
          </p:cNvPr>
          <p:cNvSpPr/>
          <p:nvPr/>
        </p:nvSpPr>
        <p:spPr>
          <a:xfrm>
            <a:off x="3518204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Историчес</a:t>
            </a:r>
            <a:r>
              <a:rPr lang="ru-RU" sz="1400" dirty="0">
                <a:solidFill>
                  <a:schemeClr val="bg1"/>
                </a:solidFill>
              </a:rPr>
              <a:t>-кие данные</a:t>
            </a:r>
          </a:p>
        </p:txBody>
      </p:sp>
      <p:sp>
        <p:nvSpPr>
          <p:cNvPr id="12" name="Блок-схема: данные 11">
            <a:extLst>
              <a:ext uri="{FF2B5EF4-FFF2-40B4-BE49-F238E27FC236}">
                <a16:creationId xmlns:a16="http://schemas.microsoft.com/office/drawing/2014/main" id="{0D562985-CD48-5447-9C7A-D055A654DA89}"/>
              </a:ext>
            </a:extLst>
          </p:cNvPr>
          <p:cNvSpPr/>
          <p:nvPr/>
        </p:nvSpPr>
        <p:spPr>
          <a:xfrm>
            <a:off x="5176053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Обработка сообщений</a:t>
            </a:r>
          </a:p>
        </p:txBody>
      </p:sp>
      <p:sp>
        <p:nvSpPr>
          <p:cNvPr id="14" name="Блок-схема: данные 13">
            <a:extLst>
              <a:ext uri="{FF2B5EF4-FFF2-40B4-BE49-F238E27FC236}">
                <a16:creationId xmlns:a16="http://schemas.microsoft.com/office/drawing/2014/main" id="{6CF5EE9B-09E9-F04C-9249-B8D11F638F20}"/>
              </a:ext>
            </a:extLst>
          </p:cNvPr>
          <p:cNvSpPr/>
          <p:nvPr/>
        </p:nvSpPr>
        <p:spPr>
          <a:xfrm>
            <a:off x="6833902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Output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Блок-схема: данные 15">
            <a:extLst>
              <a:ext uri="{FF2B5EF4-FFF2-40B4-BE49-F238E27FC236}">
                <a16:creationId xmlns:a16="http://schemas.microsoft.com/office/drawing/2014/main" id="{1F283441-4574-164A-873C-D8ED4081AC41}"/>
              </a:ext>
            </a:extLst>
          </p:cNvPr>
          <p:cNvSpPr/>
          <p:nvPr/>
        </p:nvSpPr>
        <p:spPr>
          <a:xfrm>
            <a:off x="8491750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Q&amp;A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8" name="Блок-схема: альтернативный процесс 17">
            <a:extLst>
              <a:ext uri="{FF2B5EF4-FFF2-40B4-BE49-F238E27FC236}">
                <a16:creationId xmlns:a16="http://schemas.microsoft.com/office/drawing/2014/main" id="{306560B8-E263-3146-B0CB-DAFE19AFFD5E}"/>
              </a:ext>
            </a:extLst>
          </p:cNvPr>
          <p:cNvSpPr/>
          <p:nvPr/>
        </p:nvSpPr>
        <p:spPr>
          <a:xfrm>
            <a:off x="202506" y="1313683"/>
            <a:ext cx="3004520" cy="793475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Задача</a:t>
            </a:r>
          </a:p>
        </p:txBody>
      </p:sp>
      <p:sp>
        <p:nvSpPr>
          <p:cNvPr id="20" name="Блок-схема: альтернативный процесс 19">
            <a:extLst>
              <a:ext uri="{FF2B5EF4-FFF2-40B4-BE49-F238E27FC236}">
                <a16:creationId xmlns:a16="http://schemas.microsoft.com/office/drawing/2014/main" id="{B620C593-87A1-8440-B65F-208716864B6A}"/>
              </a:ext>
            </a:extLst>
          </p:cNvPr>
          <p:cNvSpPr/>
          <p:nvPr/>
        </p:nvSpPr>
        <p:spPr>
          <a:xfrm>
            <a:off x="4632456" y="1313683"/>
            <a:ext cx="3004520" cy="793475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Решение</a:t>
            </a:r>
          </a:p>
        </p:txBody>
      </p:sp>
      <p:sp>
        <p:nvSpPr>
          <p:cNvPr id="22" name="Блок-схема: альтернативный процесс 21">
            <a:extLst>
              <a:ext uri="{FF2B5EF4-FFF2-40B4-BE49-F238E27FC236}">
                <a16:creationId xmlns:a16="http://schemas.microsoft.com/office/drawing/2014/main" id="{1AEC946C-2172-9644-96F0-B3E448ABAF4C}"/>
              </a:ext>
            </a:extLst>
          </p:cNvPr>
          <p:cNvSpPr/>
          <p:nvPr/>
        </p:nvSpPr>
        <p:spPr>
          <a:xfrm>
            <a:off x="8948120" y="1313683"/>
            <a:ext cx="3004520" cy="793475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Результат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2368E-D304-5D4F-9AF7-2A5FD43D55C9}"/>
              </a:ext>
            </a:extLst>
          </p:cNvPr>
          <p:cNvSpPr txBox="1"/>
          <p:nvPr/>
        </p:nvSpPr>
        <p:spPr>
          <a:xfrm>
            <a:off x="202506" y="2495527"/>
            <a:ext cx="2980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>
                <a:effectLst/>
                <a:latin typeface="font_p"/>
              </a:rPr>
              <a:t>В рамках задания вам предлагается построить классификатор, способный выявлять письма, написанные злоумышленниками после взлома корпоративного почтового аккаунта.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0F127-C331-FF43-8F6D-DA0A13BED86A}"/>
              </a:ext>
            </a:extLst>
          </p:cNvPr>
          <p:cNvSpPr txBox="1"/>
          <p:nvPr/>
        </p:nvSpPr>
        <p:spPr>
          <a:xfrm>
            <a:off x="4633200" y="2495527"/>
            <a:ext cx="29804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600" b="0" i="0">
                <a:effectLst/>
                <a:latin typeface="font_p"/>
              </a:defRPr>
            </a:lvl1pPr>
          </a:lstStyle>
          <a:p>
            <a:r>
              <a:rPr lang="ru-RU"/>
              <a:t>Распарсить  при помощи библиотеки </a:t>
            </a:r>
            <a:r>
              <a:rPr lang="af-ZA"/>
              <a:t>mailbox </a:t>
            </a:r>
            <a:r>
              <a:rPr lang="ru-RU"/>
              <a:t>для языка </a:t>
            </a:r>
            <a:r>
              <a:rPr lang="af-ZA"/>
              <a:t>python</a:t>
            </a:r>
            <a:r>
              <a:rPr lang="ru-RU"/>
              <a:t> два корпуса писем, представляющие из себя обучающую и тестовую выборки в формате .mbox.</a:t>
            </a:r>
          </a:p>
          <a:p>
            <a:endParaRPr lang="ru-RU" dirty="0"/>
          </a:p>
          <a:p>
            <a:r>
              <a:rPr lang="ru-RU" dirty="0"/>
              <a:t>Создать программу, определяющую какие письма являются подлинными, а какие рассылаются злоумышленниками, получившими доступ к корпоративной почте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63708-5800-6947-99C0-F944B6A48392}"/>
              </a:ext>
            </a:extLst>
          </p:cNvPr>
          <p:cNvSpPr txBox="1"/>
          <p:nvPr/>
        </p:nvSpPr>
        <p:spPr>
          <a:xfrm>
            <a:off x="8948120" y="2498673"/>
            <a:ext cx="29804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600" b="0" i="0">
                <a:effectLst/>
                <a:latin typeface="font_p"/>
              </a:defRPr>
            </a:lvl1pPr>
          </a:lstStyle>
          <a:p>
            <a:r>
              <a:rPr lang="ru-RU"/>
              <a:t>Результатом обработки нашей программой тестовой выборки является файл </a:t>
            </a:r>
            <a:r>
              <a:rPr lang="af-ZA"/>
              <a:t>result.csv, </a:t>
            </a:r>
            <a:r>
              <a:rPr lang="ru-RU"/>
              <a:t>содержащий две колонки: ‘</a:t>
            </a:r>
            <a:r>
              <a:rPr lang="af-ZA"/>
              <a:t>UID’ </a:t>
            </a:r>
            <a:r>
              <a:rPr lang="ru-RU"/>
              <a:t>и ‘</a:t>
            </a:r>
            <a:r>
              <a:rPr lang="af-ZA"/>
              <a:t>VERDICT’, </a:t>
            </a:r>
            <a:r>
              <a:rPr lang="ru-RU"/>
              <a:t>где </a:t>
            </a:r>
            <a:r>
              <a:rPr lang="af-ZA"/>
              <a:t>UID - </a:t>
            </a:r>
            <a:r>
              <a:rPr lang="ru-RU"/>
              <a:t>уникальный идентификатор письма тестовой выборки, </a:t>
            </a:r>
            <a:r>
              <a:rPr lang="af-ZA"/>
              <a:t>VERDICT -- 1, </a:t>
            </a:r>
            <a:r>
              <a:rPr lang="ru-RU"/>
              <a:t>если письмо можно считать подлинным, иначе 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75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данные 5">
            <a:extLst>
              <a:ext uri="{FF2B5EF4-FFF2-40B4-BE49-F238E27FC236}">
                <a16:creationId xmlns:a16="http://schemas.microsoft.com/office/drawing/2014/main" id="{0FE5B3BA-DCDB-A843-870C-50179E15BCB8}"/>
              </a:ext>
            </a:extLst>
          </p:cNvPr>
          <p:cNvSpPr/>
          <p:nvPr/>
        </p:nvSpPr>
        <p:spPr>
          <a:xfrm>
            <a:off x="202506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Summary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07E8A66-C188-7C4B-9165-2C290A82058F}"/>
              </a:ext>
            </a:extLst>
          </p:cNvPr>
          <p:cNvSpPr/>
          <p:nvPr/>
        </p:nvSpPr>
        <p:spPr>
          <a:xfrm>
            <a:off x="1860355" y="0"/>
            <a:ext cx="1924459" cy="536713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10" name="Блок-схема: данные 9">
            <a:extLst>
              <a:ext uri="{FF2B5EF4-FFF2-40B4-BE49-F238E27FC236}">
                <a16:creationId xmlns:a16="http://schemas.microsoft.com/office/drawing/2014/main" id="{1B28EE6D-C958-CF40-ABB2-B1FFF1610301}"/>
              </a:ext>
            </a:extLst>
          </p:cNvPr>
          <p:cNvSpPr/>
          <p:nvPr/>
        </p:nvSpPr>
        <p:spPr>
          <a:xfrm>
            <a:off x="3518204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Историчес</a:t>
            </a:r>
            <a:r>
              <a:rPr lang="ru-RU" sz="1400" dirty="0">
                <a:solidFill>
                  <a:schemeClr val="bg1"/>
                </a:solidFill>
              </a:rPr>
              <a:t>-кие данные</a:t>
            </a:r>
          </a:p>
        </p:txBody>
      </p:sp>
      <p:sp>
        <p:nvSpPr>
          <p:cNvPr id="12" name="Блок-схема: данные 11">
            <a:extLst>
              <a:ext uri="{FF2B5EF4-FFF2-40B4-BE49-F238E27FC236}">
                <a16:creationId xmlns:a16="http://schemas.microsoft.com/office/drawing/2014/main" id="{0D562985-CD48-5447-9C7A-D055A654DA89}"/>
              </a:ext>
            </a:extLst>
          </p:cNvPr>
          <p:cNvSpPr/>
          <p:nvPr/>
        </p:nvSpPr>
        <p:spPr>
          <a:xfrm>
            <a:off x="5176053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Обработка сообщений</a:t>
            </a:r>
          </a:p>
        </p:txBody>
      </p:sp>
      <p:sp>
        <p:nvSpPr>
          <p:cNvPr id="14" name="Блок-схема: данные 13">
            <a:extLst>
              <a:ext uri="{FF2B5EF4-FFF2-40B4-BE49-F238E27FC236}">
                <a16:creationId xmlns:a16="http://schemas.microsoft.com/office/drawing/2014/main" id="{6CF5EE9B-09E9-F04C-9249-B8D11F638F20}"/>
              </a:ext>
            </a:extLst>
          </p:cNvPr>
          <p:cNvSpPr/>
          <p:nvPr/>
        </p:nvSpPr>
        <p:spPr>
          <a:xfrm>
            <a:off x="6833902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Output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Блок-схема: данные 15">
            <a:extLst>
              <a:ext uri="{FF2B5EF4-FFF2-40B4-BE49-F238E27FC236}">
                <a16:creationId xmlns:a16="http://schemas.microsoft.com/office/drawing/2014/main" id="{1F283441-4574-164A-873C-D8ED4081AC41}"/>
              </a:ext>
            </a:extLst>
          </p:cNvPr>
          <p:cNvSpPr/>
          <p:nvPr/>
        </p:nvSpPr>
        <p:spPr>
          <a:xfrm>
            <a:off x="8491750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Q&amp;A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5FC55122-22B8-DE42-B5BA-EF23F547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720000"/>
            <a:ext cx="891086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C9FE6E-881B-6A4B-A550-7C46667B6732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6" name="Блок-схема: данные 5">
            <a:extLst>
              <a:ext uri="{FF2B5EF4-FFF2-40B4-BE49-F238E27FC236}">
                <a16:creationId xmlns:a16="http://schemas.microsoft.com/office/drawing/2014/main" id="{0FE5B3BA-DCDB-A843-870C-50179E15BCB8}"/>
              </a:ext>
            </a:extLst>
          </p:cNvPr>
          <p:cNvSpPr/>
          <p:nvPr/>
        </p:nvSpPr>
        <p:spPr>
          <a:xfrm>
            <a:off x="202506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Summary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07E8A66-C188-7C4B-9165-2C290A82058F}"/>
              </a:ext>
            </a:extLst>
          </p:cNvPr>
          <p:cNvSpPr/>
          <p:nvPr/>
        </p:nvSpPr>
        <p:spPr>
          <a:xfrm>
            <a:off x="1860355" y="0"/>
            <a:ext cx="1924459" cy="536713"/>
          </a:xfrm>
          <a:prstGeom prst="flowChartInputOutp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10" name="Блок-схема: данные 9">
            <a:extLst>
              <a:ext uri="{FF2B5EF4-FFF2-40B4-BE49-F238E27FC236}">
                <a16:creationId xmlns:a16="http://schemas.microsoft.com/office/drawing/2014/main" id="{1B28EE6D-C958-CF40-ABB2-B1FFF1610301}"/>
              </a:ext>
            </a:extLst>
          </p:cNvPr>
          <p:cNvSpPr/>
          <p:nvPr/>
        </p:nvSpPr>
        <p:spPr>
          <a:xfrm>
            <a:off x="3518204" y="0"/>
            <a:ext cx="1924459" cy="536713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Историчес</a:t>
            </a:r>
            <a:r>
              <a:rPr lang="ru-RU" sz="1400" dirty="0">
                <a:solidFill>
                  <a:schemeClr val="bg1"/>
                </a:solidFill>
              </a:rPr>
              <a:t>-кие данные</a:t>
            </a:r>
          </a:p>
        </p:txBody>
      </p:sp>
      <p:sp>
        <p:nvSpPr>
          <p:cNvPr id="12" name="Блок-схема: данные 11">
            <a:extLst>
              <a:ext uri="{FF2B5EF4-FFF2-40B4-BE49-F238E27FC236}">
                <a16:creationId xmlns:a16="http://schemas.microsoft.com/office/drawing/2014/main" id="{0D562985-CD48-5447-9C7A-D055A654DA89}"/>
              </a:ext>
            </a:extLst>
          </p:cNvPr>
          <p:cNvSpPr/>
          <p:nvPr/>
        </p:nvSpPr>
        <p:spPr>
          <a:xfrm>
            <a:off x="5176053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Обработка сообщений</a:t>
            </a:r>
          </a:p>
        </p:txBody>
      </p:sp>
      <p:sp>
        <p:nvSpPr>
          <p:cNvPr id="14" name="Блок-схема: данные 13">
            <a:extLst>
              <a:ext uri="{FF2B5EF4-FFF2-40B4-BE49-F238E27FC236}">
                <a16:creationId xmlns:a16="http://schemas.microsoft.com/office/drawing/2014/main" id="{6CF5EE9B-09E9-F04C-9249-B8D11F638F20}"/>
              </a:ext>
            </a:extLst>
          </p:cNvPr>
          <p:cNvSpPr/>
          <p:nvPr/>
        </p:nvSpPr>
        <p:spPr>
          <a:xfrm>
            <a:off x="6833902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Output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Блок-схема: данные 15">
            <a:extLst>
              <a:ext uri="{FF2B5EF4-FFF2-40B4-BE49-F238E27FC236}">
                <a16:creationId xmlns:a16="http://schemas.microsoft.com/office/drawing/2014/main" id="{1F283441-4574-164A-873C-D8ED4081AC41}"/>
              </a:ext>
            </a:extLst>
          </p:cNvPr>
          <p:cNvSpPr/>
          <p:nvPr/>
        </p:nvSpPr>
        <p:spPr>
          <a:xfrm>
            <a:off x="8491750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Q&amp;A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7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данные 5">
            <a:extLst>
              <a:ext uri="{FF2B5EF4-FFF2-40B4-BE49-F238E27FC236}">
                <a16:creationId xmlns:a16="http://schemas.microsoft.com/office/drawing/2014/main" id="{0FE5B3BA-DCDB-A843-870C-50179E15BCB8}"/>
              </a:ext>
            </a:extLst>
          </p:cNvPr>
          <p:cNvSpPr/>
          <p:nvPr/>
        </p:nvSpPr>
        <p:spPr>
          <a:xfrm>
            <a:off x="202506" y="0"/>
            <a:ext cx="1924459" cy="536713"/>
          </a:xfrm>
          <a:prstGeom prst="flowChartInputOutp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Summary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07E8A66-C188-7C4B-9165-2C290A82058F}"/>
              </a:ext>
            </a:extLst>
          </p:cNvPr>
          <p:cNvSpPr/>
          <p:nvPr/>
        </p:nvSpPr>
        <p:spPr>
          <a:xfrm>
            <a:off x="1860355" y="0"/>
            <a:ext cx="1924459" cy="536713"/>
          </a:xfrm>
          <a:prstGeom prst="flowChartInputOutp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10" name="Блок-схема: данные 9">
            <a:extLst>
              <a:ext uri="{FF2B5EF4-FFF2-40B4-BE49-F238E27FC236}">
                <a16:creationId xmlns:a16="http://schemas.microsoft.com/office/drawing/2014/main" id="{1B28EE6D-C958-CF40-ABB2-B1FFF1610301}"/>
              </a:ext>
            </a:extLst>
          </p:cNvPr>
          <p:cNvSpPr/>
          <p:nvPr/>
        </p:nvSpPr>
        <p:spPr>
          <a:xfrm>
            <a:off x="3518204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Историчес</a:t>
            </a:r>
            <a:r>
              <a:rPr lang="ru-RU" sz="1400" dirty="0">
                <a:solidFill>
                  <a:schemeClr val="bg1"/>
                </a:solidFill>
              </a:rPr>
              <a:t>-кие данные</a:t>
            </a:r>
          </a:p>
        </p:txBody>
      </p:sp>
      <p:sp>
        <p:nvSpPr>
          <p:cNvPr id="12" name="Блок-схема: данные 11">
            <a:extLst>
              <a:ext uri="{FF2B5EF4-FFF2-40B4-BE49-F238E27FC236}">
                <a16:creationId xmlns:a16="http://schemas.microsoft.com/office/drawing/2014/main" id="{0D562985-CD48-5447-9C7A-D055A654DA89}"/>
              </a:ext>
            </a:extLst>
          </p:cNvPr>
          <p:cNvSpPr/>
          <p:nvPr/>
        </p:nvSpPr>
        <p:spPr>
          <a:xfrm>
            <a:off x="5176053" y="0"/>
            <a:ext cx="1924459" cy="536713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Обработка сообщений</a:t>
            </a:r>
          </a:p>
        </p:txBody>
      </p:sp>
      <p:sp>
        <p:nvSpPr>
          <p:cNvPr id="14" name="Блок-схема: данные 13">
            <a:extLst>
              <a:ext uri="{FF2B5EF4-FFF2-40B4-BE49-F238E27FC236}">
                <a16:creationId xmlns:a16="http://schemas.microsoft.com/office/drawing/2014/main" id="{6CF5EE9B-09E9-F04C-9249-B8D11F638F20}"/>
              </a:ext>
            </a:extLst>
          </p:cNvPr>
          <p:cNvSpPr/>
          <p:nvPr/>
        </p:nvSpPr>
        <p:spPr>
          <a:xfrm>
            <a:off x="6833902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Output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Блок-схема: данные 15">
            <a:extLst>
              <a:ext uri="{FF2B5EF4-FFF2-40B4-BE49-F238E27FC236}">
                <a16:creationId xmlns:a16="http://schemas.microsoft.com/office/drawing/2014/main" id="{1F283441-4574-164A-873C-D8ED4081AC41}"/>
              </a:ext>
            </a:extLst>
          </p:cNvPr>
          <p:cNvSpPr/>
          <p:nvPr/>
        </p:nvSpPr>
        <p:spPr>
          <a:xfrm>
            <a:off x="8491750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Q&amp;A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1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данные 5">
            <a:extLst>
              <a:ext uri="{FF2B5EF4-FFF2-40B4-BE49-F238E27FC236}">
                <a16:creationId xmlns:a16="http://schemas.microsoft.com/office/drawing/2014/main" id="{0FE5B3BA-DCDB-A843-870C-50179E15BCB8}"/>
              </a:ext>
            </a:extLst>
          </p:cNvPr>
          <p:cNvSpPr/>
          <p:nvPr/>
        </p:nvSpPr>
        <p:spPr>
          <a:xfrm>
            <a:off x="202506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Summary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07E8A66-C188-7C4B-9165-2C290A82058F}"/>
              </a:ext>
            </a:extLst>
          </p:cNvPr>
          <p:cNvSpPr/>
          <p:nvPr/>
        </p:nvSpPr>
        <p:spPr>
          <a:xfrm>
            <a:off x="1860355" y="0"/>
            <a:ext cx="1924459" cy="536713"/>
          </a:xfrm>
          <a:prstGeom prst="flowChartInputOutp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10" name="Блок-схема: данные 9">
            <a:extLst>
              <a:ext uri="{FF2B5EF4-FFF2-40B4-BE49-F238E27FC236}">
                <a16:creationId xmlns:a16="http://schemas.microsoft.com/office/drawing/2014/main" id="{1B28EE6D-C958-CF40-ABB2-B1FFF1610301}"/>
              </a:ext>
            </a:extLst>
          </p:cNvPr>
          <p:cNvSpPr/>
          <p:nvPr/>
        </p:nvSpPr>
        <p:spPr>
          <a:xfrm>
            <a:off x="3518204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Историчес</a:t>
            </a:r>
            <a:r>
              <a:rPr lang="ru-RU" sz="1400" dirty="0">
                <a:solidFill>
                  <a:schemeClr val="bg1"/>
                </a:solidFill>
              </a:rPr>
              <a:t>-кие данные</a:t>
            </a:r>
          </a:p>
        </p:txBody>
      </p:sp>
      <p:sp>
        <p:nvSpPr>
          <p:cNvPr id="12" name="Блок-схема: данные 11">
            <a:extLst>
              <a:ext uri="{FF2B5EF4-FFF2-40B4-BE49-F238E27FC236}">
                <a16:creationId xmlns:a16="http://schemas.microsoft.com/office/drawing/2014/main" id="{0D562985-CD48-5447-9C7A-D055A654DA89}"/>
              </a:ext>
            </a:extLst>
          </p:cNvPr>
          <p:cNvSpPr/>
          <p:nvPr/>
        </p:nvSpPr>
        <p:spPr>
          <a:xfrm>
            <a:off x="5176053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Обработка сообщений</a:t>
            </a:r>
          </a:p>
        </p:txBody>
      </p:sp>
      <p:sp>
        <p:nvSpPr>
          <p:cNvPr id="14" name="Блок-схема: данные 13">
            <a:extLst>
              <a:ext uri="{FF2B5EF4-FFF2-40B4-BE49-F238E27FC236}">
                <a16:creationId xmlns:a16="http://schemas.microsoft.com/office/drawing/2014/main" id="{6CF5EE9B-09E9-F04C-9249-B8D11F638F20}"/>
              </a:ext>
            </a:extLst>
          </p:cNvPr>
          <p:cNvSpPr/>
          <p:nvPr/>
        </p:nvSpPr>
        <p:spPr>
          <a:xfrm>
            <a:off x="6833902" y="0"/>
            <a:ext cx="1924459" cy="536713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Output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Блок-схема: данные 15">
            <a:extLst>
              <a:ext uri="{FF2B5EF4-FFF2-40B4-BE49-F238E27FC236}">
                <a16:creationId xmlns:a16="http://schemas.microsoft.com/office/drawing/2014/main" id="{1F283441-4574-164A-873C-D8ED4081AC41}"/>
              </a:ext>
            </a:extLst>
          </p:cNvPr>
          <p:cNvSpPr/>
          <p:nvPr/>
        </p:nvSpPr>
        <p:spPr>
          <a:xfrm>
            <a:off x="8491750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Q&amp;A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данные 5">
            <a:extLst>
              <a:ext uri="{FF2B5EF4-FFF2-40B4-BE49-F238E27FC236}">
                <a16:creationId xmlns:a16="http://schemas.microsoft.com/office/drawing/2014/main" id="{0FE5B3BA-DCDB-A843-870C-50179E15BCB8}"/>
              </a:ext>
            </a:extLst>
          </p:cNvPr>
          <p:cNvSpPr/>
          <p:nvPr/>
        </p:nvSpPr>
        <p:spPr>
          <a:xfrm>
            <a:off x="202506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Summary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Блок-схема: данные 7">
            <a:extLst>
              <a:ext uri="{FF2B5EF4-FFF2-40B4-BE49-F238E27FC236}">
                <a16:creationId xmlns:a16="http://schemas.microsoft.com/office/drawing/2014/main" id="{F07E8A66-C188-7C4B-9165-2C290A82058F}"/>
              </a:ext>
            </a:extLst>
          </p:cNvPr>
          <p:cNvSpPr/>
          <p:nvPr/>
        </p:nvSpPr>
        <p:spPr>
          <a:xfrm>
            <a:off x="1860355" y="0"/>
            <a:ext cx="1924459" cy="536713"/>
          </a:xfrm>
          <a:prstGeom prst="flowChartInputOutp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10" name="Блок-схема: данные 9">
            <a:extLst>
              <a:ext uri="{FF2B5EF4-FFF2-40B4-BE49-F238E27FC236}">
                <a16:creationId xmlns:a16="http://schemas.microsoft.com/office/drawing/2014/main" id="{1B28EE6D-C958-CF40-ABB2-B1FFF1610301}"/>
              </a:ext>
            </a:extLst>
          </p:cNvPr>
          <p:cNvSpPr/>
          <p:nvPr/>
        </p:nvSpPr>
        <p:spPr>
          <a:xfrm>
            <a:off x="3518204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Историчес</a:t>
            </a:r>
            <a:r>
              <a:rPr lang="ru-RU" sz="1400" dirty="0">
                <a:solidFill>
                  <a:schemeClr val="bg1"/>
                </a:solidFill>
              </a:rPr>
              <a:t>-кие данные</a:t>
            </a:r>
          </a:p>
        </p:txBody>
      </p:sp>
      <p:sp>
        <p:nvSpPr>
          <p:cNvPr id="12" name="Блок-схема: данные 11">
            <a:extLst>
              <a:ext uri="{FF2B5EF4-FFF2-40B4-BE49-F238E27FC236}">
                <a16:creationId xmlns:a16="http://schemas.microsoft.com/office/drawing/2014/main" id="{0D562985-CD48-5447-9C7A-D055A654DA89}"/>
              </a:ext>
            </a:extLst>
          </p:cNvPr>
          <p:cNvSpPr/>
          <p:nvPr/>
        </p:nvSpPr>
        <p:spPr>
          <a:xfrm>
            <a:off x="5176053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Обработка сообщений</a:t>
            </a:r>
          </a:p>
        </p:txBody>
      </p:sp>
      <p:sp>
        <p:nvSpPr>
          <p:cNvPr id="14" name="Блок-схема: данные 13">
            <a:extLst>
              <a:ext uri="{FF2B5EF4-FFF2-40B4-BE49-F238E27FC236}">
                <a16:creationId xmlns:a16="http://schemas.microsoft.com/office/drawing/2014/main" id="{6CF5EE9B-09E9-F04C-9249-B8D11F638F20}"/>
              </a:ext>
            </a:extLst>
          </p:cNvPr>
          <p:cNvSpPr/>
          <p:nvPr/>
        </p:nvSpPr>
        <p:spPr>
          <a:xfrm>
            <a:off x="6833902" y="0"/>
            <a:ext cx="1924459" cy="536713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Output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Блок-схема: данные 15">
            <a:extLst>
              <a:ext uri="{FF2B5EF4-FFF2-40B4-BE49-F238E27FC236}">
                <a16:creationId xmlns:a16="http://schemas.microsoft.com/office/drawing/2014/main" id="{1F283441-4574-164A-873C-D8ED4081AC41}"/>
              </a:ext>
            </a:extLst>
          </p:cNvPr>
          <p:cNvSpPr/>
          <p:nvPr/>
        </p:nvSpPr>
        <p:spPr>
          <a:xfrm>
            <a:off x="8491750" y="0"/>
            <a:ext cx="1924459" cy="536713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Q&amp;A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69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280</Words>
  <Application>Microsoft Office PowerPoint</Application>
  <PresentationFormat>Широкоэкранный</PresentationFormat>
  <Paragraphs>88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Кривицкая Анна</dc:creator>
  <cp:lastModifiedBy>a@eho.pw</cp:lastModifiedBy>
  <cp:revision>14</cp:revision>
  <dcterms:created xsi:type="dcterms:W3CDTF">2021-11-26T20:42:07Z</dcterms:created>
  <dcterms:modified xsi:type="dcterms:W3CDTF">2021-12-12T09:26:13Z</dcterms:modified>
</cp:coreProperties>
</file>