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2" r:id="rId8"/>
    <p:sldId id="263" r:id="rId9"/>
    <p:sldId id="261" r:id="rId10"/>
    <p:sldId id="265" r:id="rId11"/>
    <p:sldId id="266" r:id="rId12"/>
    <p:sldId id="268" r:id="rId13"/>
    <p:sldId id="267" r:id="rId14"/>
    <p:sldId id="269" r:id="rId15"/>
    <p:sldId id="271" r:id="rId16"/>
    <p:sldId id="270" r:id="rId17"/>
    <p:sldId id="272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9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1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8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9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3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1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7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3BC3-F958-46AE-A595-D3553266D0FC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0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ko/architecture/icon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honux@codesquad.k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FQn6aFQwBQ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초급 교육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273" y="5272630"/>
            <a:ext cx="3080082" cy="1383031"/>
          </a:xfrm>
          <a:prstGeom prst="rect">
            <a:avLst/>
          </a:prstGeom>
        </p:spPr>
      </p:pic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01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의 인프라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 AZ</a:t>
            </a:r>
            <a:r>
              <a:rPr lang="ko-KR" altLang="en-US" dirty="0"/>
              <a:t>를 통한 고가용성 확보 </a:t>
            </a:r>
            <a:endParaRPr lang="en-US" altLang="ko-KR" dirty="0"/>
          </a:p>
          <a:p>
            <a:r>
              <a:rPr lang="ko-KR" altLang="en-US" dirty="0" err="1"/>
              <a:t>리전간</a:t>
            </a:r>
            <a:r>
              <a:rPr lang="ko-KR" altLang="en-US" dirty="0"/>
              <a:t> 데이터 복제 </a:t>
            </a:r>
            <a:endParaRPr lang="en-US" altLang="ko-KR" dirty="0"/>
          </a:p>
          <a:p>
            <a:r>
              <a:rPr lang="ko-KR" altLang="en-US" dirty="0" err="1"/>
              <a:t>엣지</a:t>
            </a:r>
            <a:r>
              <a:rPr lang="ko-KR" altLang="en-US" dirty="0"/>
              <a:t> 로케이션의 활용한 </a:t>
            </a:r>
            <a:r>
              <a:rPr lang="ko-KR" altLang="en-US" dirty="0" err="1"/>
              <a:t>응답성</a:t>
            </a:r>
            <a:r>
              <a:rPr lang="ko-KR" altLang="en-US" dirty="0"/>
              <a:t> 향상</a:t>
            </a:r>
          </a:p>
        </p:txBody>
      </p:sp>
    </p:spTree>
    <p:extLst>
      <p:ext uri="{BB962C8B-B14F-4D97-AF65-F5344CB8AC3E}">
        <p14:creationId xmlns:p14="http://schemas.microsoft.com/office/powerpoint/2010/main" val="4538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서비스 목록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3" y="1545267"/>
            <a:ext cx="7207771" cy="47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7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en-US" altLang="ko-KR" dirty="0"/>
              <a:t>AWS </a:t>
            </a:r>
            <a:r>
              <a:rPr lang="ko-KR" altLang="en-US" dirty="0"/>
              <a:t>서비스들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S3, Glacier - </a:t>
            </a:r>
            <a:r>
              <a:rPr lang="ko-KR" altLang="en-US" dirty="0"/>
              <a:t>스토리지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EC2, ELB, Auto Scaling – </a:t>
            </a:r>
            <a:r>
              <a:rPr lang="ko-KR" altLang="en-US" dirty="0"/>
              <a:t>컴퓨팅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VPC , Route53, </a:t>
            </a:r>
            <a:r>
              <a:rPr lang="en-US" altLang="ko-KR" dirty="0" err="1"/>
              <a:t>CloudFront</a:t>
            </a:r>
            <a:r>
              <a:rPr lang="en-US" altLang="ko-KR" dirty="0"/>
              <a:t> – </a:t>
            </a:r>
            <a:r>
              <a:rPr lang="ko-KR" altLang="en-US" dirty="0"/>
              <a:t>네트워크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RDS, </a:t>
            </a:r>
            <a:r>
              <a:rPr lang="en-US" altLang="ko-KR" dirty="0" err="1"/>
              <a:t>DynamoDB</a:t>
            </a:r>
            <a:r>
              <a:rPr lang="en-US" altLang="ko-KR" dirty="0"/>
              <a:t> -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IAM – </a:t>
            </a:r>
            <a:r>
              <a:rPr lang="ko-KR" altLang="en-US" dirty="0"/>
              <a:t>계정 관리 서비스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CloudWatch</a:t>
            </a:r>
            <a:r>
              <a:rPr lang="en-US" altLang="ko-KR" dirty="0"/>
              <a:t> – </a:t>
            </a:r>
            <a:r>
              <a:rPr lang="ko-KR" altLang="en-US" dirty="0"/>
              <a:t>모니터링 서비스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hlinkClick r:id="rId2"/>
              </a:rPr>
              <a:t>https://aws.amazon.com/ko/architecture/icons/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에서 아이콘 다운로드 가능</a:t>
            </a:r>
          </a:p>
        </p:txBody>
      </p:sp>
    </p:spTree>
    <p:extLst>
      <p:ext uri="{BB962C8B-B14F-4D97-AF65-F5344CB8AC3E}">
        <p14:creationId xmlns:p14="http://schemas.microsoft.com/office/powerpoint/2010/main" val="110169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서비스의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글로벌 서비스</a:t>
            </a:r>
            <a:endParaRPr lang="en-US" altLang="ko-KR" dirty="0"/>
          </a:p>
          <a:p>
            <a:pPr lvl="1"/>
            <a:r>
              <a:rPr lang="en-US" altLang="ko-KR" dirty="0"/>
              <a:t>IAM, </a:t>
            </a:r>
            <a:r>
              <a:rPr lang="en-US" altLang="ko-KR" dirty="0" err="1"/>
              <a:t>CloudFront</a:t>
            </a:r>
            <a:r>
              <a:rPr lang="en-US" altLang="ko-KR" dirty="0"/>
              <a:t>, Route53 </a:t>
            </a:r>
          </a:p>
          <a:p>
            <a:r>
              <a:rPr lang="ko-KR" altLang="en-US" dirty="0" err="1"/>
              <a:t>리전</a:t>
            </a:r>
            <a:r>
              <a:rPr lang="ko-KR" altLang="en-US" dirty="0"/>
              <a:t> 기반 서비스 </a:t>
            </a:r>
            <a:endParaRPr lang="en-US" altLang="ko-KR" dirty="0"/>
          </a:p>
          <a:p>
            <a:pPr lvl="1"/>
            <a:r>
              <a:rPr lang="en-US" altLang="ko-KR" dirty="0" err="1"/>
              <a:t>DynamoDB</a:t>
            </a:r>
            <a:r>
              <a:rPr lang="en-US" altLang="ko-KR" dirty="0"/>
              <a:t>, S3 </a:t>
            </a:r>
            <a:r>
              <a:rPr lang="ko-KR" altLang="en-US" dirty="0"/>
              <a:t>등 대부분의 관리형 서비스 </a:t>
            </a:r>
            <a:endParaRPr lang="en-US" altLang="ko-KR" dirty="0"/>
          </a:p>
          <a:p>
            <a:pPr lvl="1"/>
            <a:r>
              <a:rPr lang="ko-KR" altLang="en-US" dirty="0"/>
              <a:t>고가용성</a:t>
            </a:r>
            <a:r>
              <a:rPr lang="en-US" altLang="ko-KR" dirty="0"/>
              <a:t>, </a:t>
            </a:r>
            <a:r>
              <a:rPr lang="ko-KR" altLang="en-US" dirty="0"/>
              <a:t>내구성 등의 </a:t>
            </a:r>
            <a:r>
              <a:rPr lang="ko-KR" altLang="en-US" dirty="0" err="1"/>
              <a:t>특징읠</a:t>
            </a:r>
            <a:r>
              <a:rPr lang="ko-KR" altLang="en-US" dirty="0"/>
              <a:t> 가짐</a:t>
            </a:r>
            <a:endParaRPr lang="en-US" altLang="ko-KR" dirty="0"/>
          </a:p>
          <a:p>
            <a:r>
              <a:rPr lang="en-US" altLang="ko-KR" dirty="0"/>
              <a:t>AZ</a:t>
            </a:r>
            <a:r>
              <a:rPr lang="ko-KR" altLang="en-US" dirty="0"/>
              <a:t> 기반 서비스 </a:t>
            </a:r>
            <a:endParaRPr lang="en-US" altLang="ko-KR" dirty="0"/>
          </a:p>
          <a:p>
            <a:pPr lvl="1"/>
            <a:r>
              <a:rPr lang="ko-KR" altLang="en-US" dirty="0"/>
              <a:t>주로 컴퓨팅 서비스인 </a:t>
            </a:r>
            <a:r>
              <a:rPr lang="en-US" altLang="ko-KR" dirty="0"/>
              <a:t>EC2 </a:t>
            </a:r>
            <a:r>
              <a:rPr lang="ko-KR" altLang="en-US" dirty="0"/>
              <a:t>와 관련된 서비스들 </a:t>
            </a:r>
            <a:endParaRPr lang="en-US" altLang="ko-KR" dirty="0"/>
          </a:p>
          <a:p>
            <a:pPr lvl="1"/>
            <a:r>
              <a:rPr lang="en-US" altLang="ko-KR" dirty="0"/>
              <a:t>EC2, EBS, </a:t>
            </a:r>
            <a:r>
              <a:rPr lang="ko-KR" altLang="en-US" dirty="0" err="1"/>
              <a:t>서브넷</a:t>
            </a:r>
            <a:r>
              <a:rPr lang="en-US" altLang="ko-KR" dirty="0"/>
              <a:t>, ENI</a:t>
            </a:r>
            <a:r>
              <a:rPr lang="ko-KR" altLang="en-US" dirty="0"/>
              <a:t> 등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62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글로벌 서비스 </a:t>
            </a:r>
            <a:endParaRPr lang="en-US" altLang="ko-KR" dirty="0"/>
          </a:p>
          <a:p>
            <a:r>
              <a:rPr lang="en-US" altLang="ko-KR" dirty="0"/>
              <a:t>AWS</a:t>
            </a:r>
            <a:r>
              <a:rPr lang="ko-KR" altLang="en-US" dirty="0"/>
              <a:t> 사용자 계정을 관리하는 서비스 </a:t>
            </a:r>
            <a:endParaRPr lang="en-US" altLang="ko-KR" dirty="0"/>
          </a:p>
          <a:p>
            <a:r>
              <a:rPr lang="ko-KR" altLang="en-US" dirty="0"/>
              <a:t>일반 응용 프로그램 사용자 용도로 사용할 수 없음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310070" y="505326"/>
            <a:ext cx="1534609" cy="1692590"/>
            <a:chOff x="5827256" y="663020"/>
            <a:chExt cx="640080" cy="852832"/>
          </a:xfrm>
        </p:grpSpPr>
        <p:pic>
          <p:nvPicPr>
            <p:cNvPr id="4" name="Picture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445" y="663020"/>
              <a:ext cx="335701" cy="6360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27256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IAM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8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계정의 유형</a:t>
            </a:r>
            <a:r>
              <a:rPr lang="en-US" altLang="ko-KR" dirty="0"/>
              <a:t>: Root Account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루트</a:t>
            </a:r>
            <a:r>
              <a:rPr lang="en-US" altLang="ko-KR" dirty="0"/>
              <a:t> </a:t>
            </a:r>
            <a:r>
              <a:rPr lang="ko-KR" altLang="en-US" dirty="0" err="1"/>
              <a:t>어카운트</a:t>
            </a:r>
            <a:endParaRPr lang="en-US" altLang="ko-KR" dirty="0"/>
          </a:p>
          <a:p>
            <a:pPr lvl="1"/>
            <a:r>
              <a:rPr lang="ko-KR" altLang="en-US" dirty="0"/>
              <a:t>최초 회원 가입시의 계정 </a:t>
            </a:r>
            <a:endParaRPr lang="en-US" altLang="ko-KR" dirty="0"/>
          </a:p>
          <a:p>
            <a:pPr lvl="1"/>
            <a:r>
              <a:rPr lang="ko-KR" altLang="en-US" dirty="0"/>
              <a:t>요금 지불을 하는 계정 </a:t>
            </a:r>
            <a:endParaRPr lang="en-US" altLang="ko-KR" dirty="0"/>
          </a:p>
          <a:p>
            <a:pPr lvl="1"/>
            <a:r>
              <a:rPr lang="ko-KR" altLang="en-US" dirty="0"/>
              <a:t>국내의 경우 법인 등록을 하지 않을 경우 </a:t>
            </a:r>
            <a:r>
              <a:rPr lang="en-US" altLang="ko-KR" dirty="0"/>
              <a:t>10%</a:t>
            </a:r>
            <a:r>
              <a:rPr lang="ko-KR" altLang="en-US" dirty="0"/>
              <a:t>의 부가세가 부과됨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루트 계정은 사용하지 않는다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루트 계정에 </a:t>
            </a:r>
            <a:r>
              <a:rPr lang="en-US" altLang="ko-KR" dirty="0"/>
              <a:t>access key</a:t>
            </a:r>
            <a:r>
              <a:rPr lang="ko-KR" altLang="en-US" dirty="0"/>
              <a:t>와 </a:t>
            </a:r>
            <a:r>
              <a:rPr lang="en-US" altLang="ko-KR" dirty="0"/>
              <a:t>secret </a:t>
            </a:r>
            <a:r>
              <a:rPr lang="ko-KR" altLang="en-US" dirty="0"/>
              <a:t>키도 만들어서는 안 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루트 계정은  반드시 </a:t>
            </a:r>
            <a:r>
              <a:rPr lang="en-US" altLang="ko-KR" dirty="0"/>
              <a:t>MFA </a:t>
            </a:r>
            <a:r>
              <a:rPr lang="ko-KR" altLang="en-US" dirty="0"/>
              <a:t>로 보호할 것을 권장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72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계정의 유형</a:t>
            </a:r>
            <a:r>
              <a:rPr lang="en-US" altLang="ko-KR" dirty="0"/>
              <a:t>: IAM </a:t>
            </a:r>
            <a:r>
              <a:rPr lang="ko-KR" altLang="en-US" dirty="0"/>
              <a:t>사용자 계정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AWS</a:t>
            </a:r>
            <a:r>
              <a:rPr lang="ko-KR" altLang="en-US" b="1" dirty="0"/>
              <a:t> 가입 이후 반드시 해야 하는 절차</a:t>
            </a:r>
            <a:r>
              <a:rPr lang="en-US" altLang="ko-KR" b="1" dirty="0"/>
              <a:t>: IAM </a:t>
            </a:r>
            <a:r>
              <a:rPr lang="ko-KR" altLang="en-US" b="1" dirty="0"/>
              <a:t>계정 생성</a:t>
            </a:r>
            <a:endParaRPr lang="en-US" altLang="ko-KR" b="1" dirty="0"/>
          </a:p>
          <a:p>
            <a:r>
              <a:rPr lang="en-US" altLang="ko-KR" dirty="0"/>
              <a:t>IAM </a:t>
            </a:r>
            <a:r>
              <a:rPr lang="ko-KR" altLang="en-US" dirty="0"/>
              <a:t>사용자의 유형</a:t>
            </a:r>
            <a:endParaRPr lang="en-US" altLang="ko-KR" dirty="0"/>
          </a:p>
          <a:p>
            <a:pPr lvl="1"/>
            <a:r>
              <a:rPr lang="en-US" altLang="ko-KR" dirty="0"/>
              <a:t>Admin</a:t>
            </a:r>
          </a:p>
          <a:p>
            <a:pPr lvl="1"/>
            <a:r>
              <a:rPr lang="en-US" altLang="ko-KR" dirty="0"/>
              <a:t>Power User </a:t>
            </a:r>
          </a:p>
          <a:p>
            <a:pPr lvl="1"/>
            <a:r>
              <a:rPr lang="en-US" altLang="ko-KR" dirty="0"/>
              <a:t>Developer</a:t>
            </a:r>
          </a:p>
          <a:p>
            <a:pPr lvl="1"/>
            <a:r>
              <a:rPr lang="ko-KR" altLang="en-US" dirty="0" err="1"/>
              <a:t>시스템엔지니어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IAM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r>
              <a:rPr lang="ko-KR" altLang="en-US" dirty="0"/>
              <a:t> 를 이용해 계정별로 세부 권한을 설정 가능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3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서비스를 사용하는 방법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관리 콘솔을 이용</a:t>
            </a:r>
            <a:endParaRPr lang="en-US" altLang="ko-KR" dirty="0"/>
          </a:p>
          <a:p>
            <a:pPr lvl="1"/>
            <a:r>
              <a:rPr lang="en-US" altLang="ko-KR" dirty="0"/>
              <a:t>IAM </a:t>
            </a:r>
            <a:r>
              <a:rPr lang="ko-KR" altLang="en-US" dirty="0"/>
              <a:t>사용자는 브라우저를 통해 관리 콘솔에 로그인 및 서비스 사용 가능</a:t>
            </a:r>
            <a:endParaRPr lang="en-US" altLang="ko-KR" dirty="0"/>
          </a:p>
          <a:p>
            <a:r>
              <a:rPr lang="en-US" altLang="ko-KR" dirty="0"/>
              <a:t>CLI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리눅스에서 </a:t>
            </a:r>
            <a:r>
              <a:rPr lang="en-US" altLang="ko-KR" dirty="0"/>
              <a:t>CLI</a:t>
            </a:r>
            <a:r>
              <a:rPr lang="ko-KR" altLang="en-US" dirty="0"/>
              <a:t>를 설치하고 터미널 명령어를 이용 관리 가능</a:t>
            </a:r>
            <a:endParaRPr lang="en-US" altLang="ko-KR" dirty="0"/>
          </a:p>
          <a:p>
            <a:pPr lvl="1"/>
            <a:r>
              <a:rPr lang="ko-KR" altLang="en-US" b="1" dirty="0"/>
              <a:t>사용자의 </a:t>
            </a:r>
            <a:r>
              <a:rPr lang="en-US" altLang="ko-KR" b="1" dirty="0"/>
              <a:t>access key</a:t>
            </a:r>
            <a:r>
              <a:rPr lang="ko-KR" altLang="en-US" b="1" dirty="0"/>
              <a:t>와 </a:t>
            </a:r>
            <a:r>
              <a:rPr lang="en-US" altLang="ko-KR" b="1" dirty="0"/>
              <a:t>secret key</a:t>
            </a:r>
            <a:r>
              <a:rPr lang="ko-KR" altLang="en-US" b="1" dirty="0"/>
              <a:t>를 생성해서 이용 함</a:t>
            </a:r>
            <a:endParaRPr lang="en-US" altLang="ko-KR" b="1" dirty="0"/>
          </a:p>
          <a:p>
            <a:r>
              <a:rPr lang="en-US" altLang="ko-KR" dirty="0"/>
              <a:t>SDK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en-US" altLang="ko-KR" dirty="0"/>
              <a:t>CLI</a:t>
            </a:r>
            <a:r>
              <a:rPr lang="ko-KR" altLang="en-US" dirty="0"/>
              <a:t>와 유사한 방식으로 다양한 프로그래밍 언어의 </a:t>
            </a:r>
            <a:r>
              <a:rPr lang="en-US" altLang="ko-KR" dirty="0"/>
              <a:t>SDK</a:t>
            </a:r>
            <a:r>
              <a:rPr lang="ko-KR" altLang="en-US" dirty="0"/>
              <a:t>를 이용할 수 있음</a:t>
            </a:r>
            <a:endParaRPr lang="en-US" altLang="ko-KR" dirty="0"/>
          </a:p>
          <a:p>
            <a:pPr lvl="1"/>
            <a:r>
              <a:rPr lang="en-US" altLang="ko-KR" dirty="0"/>
              <a:t>Java, C++, C#, Python, JS, Go, Ruby, … </a:t>
            </a:r>
          </a:p>
          <a:p>
            <a:r>
              <a:rPr lang="ko-KR" altLang="en-US" dirty="0"/>
              <a:t>이클립스와 </a:t>
            </a:r>
            <a:r>
              <a:rPr lang="en-US" altLang="ko-KR" dirty="0"/>
              <a:t>Visual Studio </a:t>
            </a:r>
            <a:r>
              <a:rPr lang="ko-KR" altLang="en-US" dirty="0"/>
              <a:t>사용하기 </a:t>
            </a:r>
            <a:endParaRPr lang="en-US" altLang="ko-KR" dirty="0"/>
          </a:p>
          <a:p>
            <a:pPr lvl="1"/>
            <a:r>
              <a:rPr lang="ko-KR" altLang="en-US" dirty="0"/>
              <a:t>꽤 편리하다</a:t>
            </a:r>
            <a:r>
              <a:rPr lang="en-US" altLang="ko-KR" dirty="0"/>
              <a:t>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87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방식으로 </a:t>
            </a:r>
            <a:r>
              <a:rPr lang="en-US" altLang="ko-KR" dirty="0"/>
              <a:t>AWS</a:t>
            </a:r>
            <a:r>
              <a:rPr lang="ko-KR" altLang="en-US" dirty="0"/>
              <a:t>를 사용할까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스크립트로 가능하다면 스크립트를 쓰는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 </a:t>
            </a:r>
            <a:r>
              <a:rPr lang="en-US" altLang="ko-KR" dirty="0"/>
              <a:t>python </a:t>
            </a:r>
            <a:r>
              <a:rPr lang="ko-KR" altLang="en-US" dirty="0"/>
              <a:t>권장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Visual studio</a:t>
            </a:r>
            <a:r>
              <a:rPr lang="ko-KR" altLang="en-US" dirty="0"/>
              <a:t>도 꽤 편리함 </a:t>
            </a:r>
            <a:endParaRPr lang="en-US" altLang="ko-KR" dirty="0"/>
          </a:p>
          <a:p>
            <a:r>
              <a:rPr lang="ko-KR" altLang="en-US" b="1" dirty="0"/>
              <a:t>관리 콘솔은 </a:t>
            </a:r>
            <a:r>
              <a:rPr lang="en-US" altLang="ko-KR" b="1" dirty="0"/>
              <a:t>100% </a:t>
            </a:r>
            <a:r>
              <a:rPr lang="ko-KR" altLang="en-US" b="1" dirty="0"/>
              <a:t>기능을 가지고 있지 않다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953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IAM </a:t>
            </a:r>
            <a:r>
              <a:rPr lang="ko-KR" altLang="en-US" dirty="0"/>
              <a:t>사용시의 주의사항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 정보를 공유하지 않는다</a:t>
            </a:r>
            <a:r>
              <a:rPr lang="en-US" altLang="ko-KR" dirty="0"/>
              <a:t>. (1</a:t>
            </a:r>
            <a:r>
              <a:rPr lang="ko-KR" altLang="en-US" dirty="0"/>
              <a:t>인 </a:t>
            </a:r>
            <a:r>
              <a:rPr lang="en-US" altLang="ko-KR" dirty="0"/>
              <a:t>1 </a:t>
            </a:r>
            <a:r>
              <a:rPr lang="ko-KR" altLang="en-US" dirty="0"/>
              <a:t>계정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유저는 </a:t>
            </a:r>
            <a:r>
              <a:rPr lang="en-US" altLang="ko-KR" dirty="0"/>
              <a:t>MFA</a:t>
            </a:r>
            <a:r>
              <a:rPr lang="ko-KR" altLang="en-US" dirty="0"/>
              <a:t>를 사용하는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 사용자에게 </a:t>
            </a:r>
            <a:r>
              <a:rPr lang="en-US" altLang="ko-KR" dirty="0"/>
              <a:t>IAM </a:t>
            </a:r>
            <a:r>
              <a:rPr lang="ko-KR" altLang="en-US" dirty="0"/>
              <a:t>권한을 부여하지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사용자를 관리할 수 있는 계정을 </a:t>
            </a:r>
            <a:r>
              <a:rPr lang="en-US" altLang="ko-KR" dirty="0"/>
              <a:t>2</a:t>
            </a:r>
            <a:r>
              <a:rPr lang="ko-KR" altLang="en-US" dirty="0"/>
              <a:t>인 이상 만들 것 </a:t>
            </a:r>
            <a:endParaRPr lang="en-US" altLang="ko-KR" dirty="0"/>
          </a:p>
          <a:p>
            <a:r>
              <a:rPr lang="en-US" altLang="ko-KR" dirty="0"/>
              <a:t>Ec2</a:t>
            </a:r>
            <a:r>
              <a:rPr lang="ko-KR" altLang="en-US" dirty="0"/>
              <a:t>를 생성할 수 있는 권한을 가진 유저의 </a:t>
            </a:r>
            <a:r>
              <a:rPr lang="en-US" altLang="ko-KR" dirty="0"/>
              <a:t>access key</a:t>
            </a:r>
            <a:r>
              <a:rPr lang="ko-KR" altLang="en-US" dirty="0"/>
              <a:t>와 </a:t>
            </a:r>
            <a:r>
              <a:rPr lang="en-US" altLang="ko-KR" dirty="0"/>
              <a:t>secret key</a:t>
            </a:r>
            <a:r>
              <a:rPr lang="ko-KR" altLang="en-US" dirty="0"/>
              <a:t>는 특히 </a:t>
            </a:r>
            <a:r>
              <a:rPr lang="ko-KR" altLang="en-US" dirty="0" err="1"/>
              <a:t>조심히</a:t>
            </a:r>
            <a:r>
              <a:rPr lang="ko-KR" altLang="en-US" dirty="0"/>
              <a:t> 관리해야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Github, </a:t>
            </a:r>
            <a:r>
              <a:rPr lang="en-US" altLang="ko-KR" dirty="0" err="1"/>
              <a:t>jsfiddle</a:t>
            </a:r>
            <a:r>
              <a:rPr lang="en-US" altLang="ko-KR" dirty="0"/>
              <a:t> </a:t>
            </a:r>
            <a:r>
              <a:rPr lang="ko-KR" altLang="en-US" dirty="0"/>
              <a:t>등에 업로드 하면 무슨 일이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68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정호영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honux@codesquad.kr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LG </a:t>
            </a:r>
            <a:r>
              <a:rPr lang="ko-KR" altLang="en-US" dirty="0"/>
              <a:t>전자 </a:t>
            </a:r>
            <a:endParaRPr lang="en-US" altLang="ko-KR" dirty="0"/>
          </a:p>
          <a:p>
            <a:r>
              <a:rPr lang="en-US" altLang="ko-KR" dirty="0"/>
              <a:t>NHN NEXT + NAVER LABS</a:t>
            </a:r>
          </a:p>
          <a:p>
            <a:r>
              <a:rPr lang="en-US" altLang="ko-KR" dirty="0"/>
              <a:t>Amazon Web Services</a:t>
            </a:r>
          </a:p>
          <a:p>
            <a:r>
              <a:rPr lang="en-US" altLang="ko-KR" dirty="0"/>
              <a:t>SW</a:t>
            </a:r>
            <a:r>
              <a:rPr lang="ko-KR" altLang="en-US" dirty="0"/>
              <a:t> 교육기업 </a:t>
            </a:r>
            <a:r>
              <a:rPr lang="ko-KR" altLang="en-US" dirty="0" err="1"/>
              <a:t>코드스쿼드</a:t>
            </a:r>
            <a:r>
              <a:rPr lang="ko-KR" altLang="en-US" dirty="0"/>
              <a:t> 마스터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45" y="1825625"/>
            <a:ext cx="3930242" cy="39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33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IAM 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를 잘 사용하기 위해서 필수적으로 알아야 하는 기능</a:t>
            </a:r>
            <a:endParaRPr lang="en-US" altLang="ko-KR" dirty="0"/>
          </a:p>
          <a:p>
            <a:r>
              <a:rPr lang="ko-KR" altLang="en-US" dirty="0"/>
              <a:t>중급 교육 때 다룹니다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17821" y="1290734"/>
            <a:ext cx="1733083" cy="6301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role</a:t>
            </a:r>
            <a:endParaRPr lang="en-US" sz="1400" b="1" dirty="0"/>
          </a:p>
        </p:txBody>
      </p:sp>
      <p:pic>
        <p:nvPicPr>
          <p:cNvPr id="5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07" y="332521"/>
            <a:ext cx="1485497" cy="1273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17821" y="1605804"/>
            <a:ext cx="1857888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800" b="1" dirty="0"/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3506880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 데모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IAM </a:t>
            </a:r>
            <a:r>
              <a:rPr lang="ko-KR" altLang="en-US" dirty="0"/>
              <a:t>사용자 생성 </a:t>
            </a:r>
            <a:endParaRPr lang="en-US" altLang="ko-KR" dirty="0"/>
          </a:p>
          <a:p>
            <a:r>
              <a:rPr lang="en-US" altLang="ko-KR" dirty="0"/>
              <a:t>Policy</a:t>
            </a:r>
            <a:r>
              <a:rPr lang="ko-KR" altLang="en-US" dirty="0"/>
              <a:t>를 이용한 권한 부여 테스트</a:t>
            </a:r>
            <a:endParaRPr lang="en-US" altLang="ko-KR" dirty="0"/>
          </a:p>
          <a:p>
            <a:r>
              <a:rPr lang="ko-KR" altLang="en-US" dirty="0"/>
              <a:t>관리 콘솔 로그인 및 테스트</a:t>
            </a:r>
            <a:endParaRPr lang="en-US" altLang="ko-KR" dirty="0"/>
          </a:p>
          <a:p>
            <a:r>
              <a:rPr lang="en-US" altLang="ko-KR" dirty="0"/>
              <a:t>Access key</a:t>
            </a:r>
            <a:r>
              <a:rPr lang="ko-KR" altLang="en-US" dirty="0"/>
              <a:t>와 </a:t>
            </a:r>
            <a:r>
              <a:rPr lang="en-US" altLang="ko-KR" dirty="0"/>
              <a:t>Secret key</a:t>
            </a:r>
            <a:r>
              <a:rPr lang="ko-KR" altLang="en-US" dirty="0"/>
              <a:t> 생성 및 테스트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0385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1: IAM </a:t>
            </a:r>
            <a:r>
              <a:rPr lang="ko-KR" altLang="en-US" dirty="0"/>
              <a:t>계정 생성 및 테스트하기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3680"/>
            <a:ext cx="10515600" cy="4351338"/>
          </a:xfrm>
        </p:spPr>
        <p:txBody>
          <a:bodyPr/>
          <a:lstStyle/>
          <a:p>
            <a:r>
              <a:rPr lang="ko-KR" altLang="en-US" dirty="0"/>
              <a:t>관리 콘솔에 로그인해서 실습을 진행 </a:t>
            </a:r>
            <a:endParaRPr lang="en-US" altLang="ko-KR" dirty="0"/>
          </a:p>
          <a:p>
            <a:r>
              <a:rPr lang="ko-KR" altLang="en-US" dirty="0"/>
              <a:t>실습 자료를 참고할 것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9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98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이거 </a:t>
            </a:r>
            <a:r>
              <a:rPr lang="ko-KR" altLang="en-US" dirty="0" err="1"/>
              <a:t>뭔가요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https://youtu.be/FQn6aFQwBQU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94" y="2648476"/>
            <a:ext cx="3206521" cy="35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7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Amazon.com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1995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제프 </a:t>
            </a:r>
            <a:r>
              <a:rPr lang="ko-KR" altLang="en-US" dirty="0" err="1"/>
              <a:t>베조스에</a:t>
            </a:r>
            <a:r>
              <a:rPr lang="ko-KR" altLang="en-US" dirty="0"/>
              <a:t> 의해 설립 인터넷 서점으로 시작</a:t>
            </a:r>
            <a:endParaRPr lang="en-US" altLang="ko-KR" dirty="0"/>
          </a:p>
          <a:p>
            <a:r>
              <a:rPr lang="ko-KR" altLang="en-US" dirty="0"/>
              <a:t>전세계 매출 </a:t>
            </a:r>
            <a:r>
              <a:rPr lang="en-US" altLang="ko-KR" dirty="0"/>
              <a:t>1</a:t>
            </a:r>
            <a:r>
              <a:rPr lang="ko-KR" altLang="en-US" dirty="0"/>
              <a:t>위 </a:t>
            </a:r>
            <a:endParaRPr lang="en-US" altLang="ko-KR" dirty="0"/>
          </a:p>
          <a:p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Amazon Web Services </a:t>
            </a:r>
            <a:r>
              <a:rPr lang="ko-KR" altLang="en-US" dirty="0"/>
              <a:t>를 통해 클라우드 컴퓨팅 서비스 제공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08" y="680786"/>
            <a:ext cx="2841292" cy="10099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3888"/>
            <a:ext cx="107823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9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Amazon Web 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898160" cy="4351338"/>
          </a:xfrm>
        </p:spPr>
        <p:txBody>
          <a:bodyPr/>
          <a:lstStyle/>
          <a:p>
            <a:r>
              <a:rPr lang="ko-KR" altLang="en-US" dirty="0"/>
              <a:t>클라우드 분야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endParaRPr lang="en-US" altLang="ko-KR" dirty="0"/>
          </a:p>
          <a:p>
            <a:r>
              <a:rPr lang="ko-KR" altLang="en-US" dirty="0"/>
              <a:t>국내 및 해외의 수많은 기업들이 사용</a:t>
            </a:r>
            <a:endParaRPr lang="en-US" altLang="ko-KR" dirty="0"/>
          </a:p>
          <a:p>
            <a:pPr lvl="1"/>
            <a:r>
              <a:rPr lang="ko-KR" altLang="en-US" dirty="0" err="1"/>
              <a:t>스타트업</a:t>
            </a:r>
            <a:endParaRPr lang="en-US" altLang="ko-KR" dirty="0"/>
          </a:p>
          <a:p>
            <a:pPr lvl="1"/>
            <a:r>
              <a:rPr lang="ko-KR" altLang="en-US" dirty="0"/>
              <a:t>엔터프라이즈 </a:t>
            </a:r>
            <a:endParaRPr lang="en-US" altLang="ko-KR" dirty="0"/>
          </a:p>
          <a:p>
            <a:pPr lvl="1"/>
            <a:r>
              <a:rPr lang="ko-KR" altLang="en-US" dirty="0"/>
              <a:t>게임회사 </a:t>
            </a:r>
            <a:endParaRPr lang="en-US" altLang="ko-KR" dirty="0"/>
          </a:p>
          <a:p>
            <a:pPr lvl="1"/>
            <a:r>
              <a:rPr lang="ko-KR" altLang="en-US" dirty="0"/>
              <a:t>공공기관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97424" y="6311900"/>
            <a:ext cx="8105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https://aws.amazon.com/ko/resources/gartner-2016-mq-learn-more/</a:t>
            </a:r>
          </a:p>
        </p:txBody>
      </p:sp>
      <p:pic>
        <p:nvPicPr>
          <p:cNvPr id="2050" name="Picture 2" descr="Gartner IaaS MQ 2016 Hi-res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95" y="1522798"/>
            <a:ext cx="4524899" cy="47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53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AWS?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17316" cy="4351338"/>
          </a:xfrm>
        </p:spPr>
        <p:txBody>
          <a:bodyPr/>
          <a:lstStyle/>
          <a:p>
            <a:r>
              <a:rPr lang="ko-KR" altLang="en-US" dirty="0"/>
              <a:t>남들도 쓰니까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돈을 아낄 수 있다고 해서 </a:t>
            </a:r>
            <a:endParaRPr lang="en-US" altLang="ko-KR" dirty="0"/>
          </a:p>
          <a:p>
            <a:r>
              <a:rPr lang="ko-KR" altLang="en-US" dirty="0"/>
              <a:t>빠른 속도</a:t>
            </a:r>
            <a:r>
              <a:rPr lang="en-US" altLang="ko-KR" dirty="0"/>
              <a:t>, </a:t>
            </a:r>
            <a:r>
              <a:rPr lang="ko-KR" altLang="en-US" dirty="0"/>
              <a:t>혁신 </a:t>
            </a:r>
            <a:endParaRPr lang="en-US" altLang="ko-KR" dirty="0"/>
          </a:p>
          <a:p>
            <a:r>
              <a:rPr lang="ko-KR" altLang="en-US" dirty="0"/>
              <a:t>잘 모르겠는데 쓰라고 해서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0" y="1825625"/>
            <a:ext cx="50173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 편의성</a:t>
            </a:r>
            <a:endParaRPr lang="en-US" altLang="ko-KR" dirty="0"/>
          </a:p>
          <a:p>
            <a:r>
              <a:rPr lang="ko-KR" altLang="en-US" dirty="0"/>
              <a:t>유연성 </a:t>
            </a:r>
            <a:endParaRPr lang="en-US" altLang="ko-KR" dirty="0"/>
          </a:p>
          <a:p>
            <a:r>
              <a:rPr lang="ko-KR" altLang="en-US" dirty="0"/>
              <a:t>비용 효율성</a:t>
            </a:r>
            <a:endParaRPr lang="en-US" altLang="ko-KR" dirty="0"/>
          </a:p>
          <a:p>
            <a:r>
              <a:rPr lang="ko-KR" altLang="en-US" dirty="0"/>
              <a:t>안정성</a:t>
            </a:r>
            <a:endParaRPr lang="en-US" altLang="ko-KR" dirty="0"/>
          </a:p>
          <a:p>
            <a:r>
              <a:rPr lang="ko-KR" altLang="en-US" dirty="0"/>
              <a:t>확장성 및 고성능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12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고객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4" y="1757800"/>
            <a:ext cx="2857500" cy="1600200"/>
          </a:xfrm>
          <a:prstGeom prst="rect">
            <a:avLst/>
          </a:prstGeom>
        </p:spPr>
      </p:pic>
      <p:pic>
        <p:nvPicPr>
          <p:cNvPr id="4102" name="Picture 6" descr="슈퍼셀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80" y="1590020"/>
            <a:ext cx="28575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866" y="1690688"/>
            <a:ext cx="2905125" cy="15716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74757"/>
            <a:ext cx="3048000" cy="135940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4143652"/>
            <a:ext cx="2952750" cy="15525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789" y="5033394"/>
            <a:ext cx="3649211" cy="1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의 인프라 </a:t>
            </a:r>
          </a:p>
        </p:txBody>
      </p:sp>
      <p:pic>
        <p:nvPicPr>
          <p:cNvPr id="5122" name="Picture 2" descr="AWS 글로벌 인프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3" y="1876032"/>
            <a:ext cx="7889147" cy="44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2189527"/>
            <a:ext cx="39679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16</a:t>
            </a:r>
            <a:r>
              <a:rPr lang="ko-KR" altLang="en-US" sz="3200" dirty="0"/>
              <a:t>개의 </a:t>
            </a:r>
            <a:r>
              <a:rPr lang="ko-KR" altLang="en-US" sz="3200" dirty="0" err="1"/>
              <a:t>리전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42</a:t>
            </a:r>
            <a:r>
              <a:rPr lang="ko-KR" altLang="en-US" sz="3200" dirty="0"/>
              <a:t>개의 가용영역 </a:t>
            </a:r>
            <a:r>
              <a:rPr lang="en-US" altLang="ko-KR" sz="3200" dirty="0"/>
              <a:t>(AZ)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60</a:t>
            </a:r>
            <a:r>
              <a:rPr lang="ko-KR" altLang="en-US" sz="3200" dirty="0"/>
              <a:t>개 이상의</a:t>
            </a:r>
            <a:br>
              <a:rPr lang="en-US" altLang="ko-KR" sz="3200" dirty="0"/>
            </a:br>
            <a:r>
              <a:rPr lang="en-US" altLang="ko-KR" sz="3200" dirty="0"/>
              <a:t>edge location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920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603</Words>
  <Application>Microsoft Office PowerPoint</Application>
  <PresentationFormat>와이드스크린</PresentationFormat>
  <Paragraphs>120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AWS 초급 교육</vt:lpstr>
      <vt:lpstr>강사소개</vt:lpstr>
      <vt:lpstr>History</vt:lpstr>
      <vt:lpstr>이거 뭔가요?</vt:lpstr>
      <vt:lpstr>Amazon.com</vt:lpstr>
      <vt:lpstr>Amazon Web Services</vt:lpstr>
      <vt:lpstr>Why AWS?</vt:lpstr>
      <vt:lpstr>주요 고객</vt:lpstr>
      <vt:lpstr>AWS의 인프라 </vt:lpstr>
      <vt:lpstr>AWS의 인프라 활용</vt:lpstr>
      <vt:lpstr>AWS 서비스 목록</vt:lpstr>
      <vt:lpstr>주요 AWS 서비스들</vt:lpstr>
      <vt:lpstr>AWS 서비스의 범위</vt:lpstr>
      <vt:lpstr>IAM</vt:lpstr>
      <vt:lpstr>AWS 계정의 유형: Root Account</vt:lpstr>
      <vt:lpstr>AWS 계정의 유형: IAM 사용자 계정</vt:lpstr>
      <vt:lpstr>AWS 서비스를 사용하는 방법 </vt:lpstr>
      <vt:lpstr>어떤 방식으로 AWS를 사용할까?</vt:lpstr>
      <vt:lpstr>IAM 사용시의 주의사항 </vt:lpstr>
      <vt:lpstr>IAM Role</vt:lpstr>
      <vt:lpstr>강사 데모</vt:lpstr>
      <vt:lpstr>실습1: IAM 계정 생성 및 테스트하기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초급 교육</dc:title>
  <dc:creator>hoyoung Jung</dc:creator>
  <cp:lastModifiedBy>hoyoung Jung</cp:lastModifiedBy>
  <cp:revision>12</cp:revision>
  <dcterms:created xsi:type="dcterms:W3CDTF">2017-04-08T10:54:59Z</dcterms:created>
  <dcterms:modified xsi:type="dcterms:W3CDTF">2017-04-08T13:40:43Z</dcterms:modified>
</cp:coreProperties>
</file>