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80" r:id="rId4"/>
    <p:sldId id="278" r:id="rId5"/>
    <p:sldId id="282" r:id="rId6"/>
    <p:sldId id="283" r:id="rId7"/>
    <p:sldId id="281" r:id="rId8"/>
    <p:sldId id="285" r:id="rId9"/>
    <p:sldId id="286" r:id="rId10"/>
    <p:sldId id="288" r:id="rId11"/>
    <p:sldId id="289" r:id="rId12"/>
    <p:sldId id="287" r:id="rId13"/>
    <p:sldId id="290" r:id="rId14"/>
    <p:sldId id="291" r:id="rId15"/>
    <p:sldId id="292" r:id="rId16"/>
    <p:sldId id="293" r:id="rId17"/>
    <p:sldId id="294" r:id="rId18"/>
    <p:sldId id="284" r:id="rId19"/>
    <p:sldId id="295" r:id="rId20"/>
    <p:sldId id="276" r:id="rId21"/>
    <p:sldId id="29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A5D41-E6E4-4279-810C-EB5B3B7B91B0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268C5-4556-460C-9829-01CC1B5EE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7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3BC3-F958-46AE-A595-D3553266D0FC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EBB1-5DDE-4414-8BDD-44EB0AF6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5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3BC3-F958-46AE-A595-D3553266D0FC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EBB1-5DDE-4414-8BDD-44EB0AF6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9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3BC3-F958-46AE-A595-D3553266D0FC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EBB1-5DDE-4414-8BDD-44EB0AF6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1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3BC3-F958-46AE-A595-D3553266D0FC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EBB1-5DDE-4414-8BDD-44EB0AF6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8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3BC3-F958-46AE-A595-D3553266D0FC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EBB1-5DDE-4414-8BDD-44EB0AF6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3BC3-F958-46AE-A595-D3553266D0FC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EBB1-5DDE-4414-8BDD-44EB0AF6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3BC3-F958-46AE-A595-D3553266D0FC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EBB1-5DDE-4414-8BDD-44EB0AF6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3BC3-F958-46AE-A595-D3553266D0FC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EBB1-5DDE-4414-8BDD-44EB0AF6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9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3BC3-F958-46AE-A595-D3553266D0FC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EBB1-5DDE-4414-8BDD-44EB0AF6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3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3BC3-F958-46AE-A595-D3553266D0FC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EBB1-5DDE-4414-8BDD-44EB0AF6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1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3BC3-F958-46AE-A595-D3553266D0FC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EBB1-5DDE-4414-8BDD-44EB0AF6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7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3BC3-F958-46AE-A595-D3553266D0FC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5EBB1-5DDE-4414-8BDD-44EB0AF65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90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ko/s3/pric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초급 교육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273" y="5272630"/>
            <a:ext cx="3080082" cy="1383031"/>
          </a:xfrm>
          <a:prstGeom prst="rect">
            <a:avLst/>
          </a:prstGeom>
        </p:spPr>
      </p:pic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01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 </a:t>
            </a:r>
            <a:r>
              <a:rPr lang="ko-KR" altLang="en-US" dirty="0"/>
              <a:t>스토리지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가지의 스토리지 클래스가 존재함</a:t>
            </a:r>
            <a:endParaRPr lang="en-US" altLang="ko-KR" dirty="0"/>
          </a:p>
          <a:p>
            <a:r>
              <a:rPr lang="ko-KR" altLang="en-US" dirty="0"/>
              <a:t>각 클래스 별로 저장 비용과 접근 비용이 달라짐</a:t>
            </a:r>
            <a:endParaRPr lang="en-US" altLang="ko-KR" dirty="0"/>
          </a:p>
          <a:p>
            <a:r>
              <a:rPr lang="ko-KR" altLang="en-US" dirty="0"/>
              <a:t>내구성은 </a:t>
            </a:r>
            <a:r>
              <a:rPr lang="en-US" altLang="ko-KR" dirty="0"/>
              <a:t>99.99999999% </a:t>
            </a:r>
            <a:r>
              <a:rPr lang="ko-KR" altLang="en-US" dirty="0"/>
              <a:t>로 동일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80431"/>
              </p:ext>
            </p:extLst>
          </p:nvPr>
        </p:nvGraphicFramePr>
        <p:xfrm>
          <a:off x="1185178" y="3545188"/>
          <a:ext cx="9821643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2224">
                  <a:extLst>
                    <a:ext uri="{9D8B030D-6E8A-4147-A177-3AD203B41FA5}">
                      <a16:colId xmlns:a16="http://schemas.microsoft.com/office/drawing/2014/main" val="3296749595"/>
                    </a:ext>
                  </a:extLst>
                </a:gridCol>
                <a:gridCol w="1848597">
                  <a:extLst>
                    <a:ext uri="{9D8B030D-6E8A-4147-A177-3AD203B41FA5}">
                      <a16:colId xmlns:a16="http://schemas.microsoft.com/office/drawing/2014/main" val="97015749"/>
                    </a:ext>
                  </a:extLst>
                </a:gridCol>
                <a:gridCol w="2455411">
                  <a:extLst>
                    <a:ext uri="{9D8B030D-6E8A-4147-A177-3AD203B41FA5}">
                      <a16:colId xmlns:a16="http://schemas.microsoft.com/office/drawing/2014/main" val="1327898729"/>
                    </a:ext>
                  </a:extLst>
                </a:gridCol>
                <a:gridCol w="2455411">
                  <a:extLst>
                    <a:ext uri="{9D8B030D-6E8A-4147-A177-3AD203B41FA5}">
                      <a16:colId xmlns:a16="http://schemas.microsoft.com/office/drawing/2014/main" val="3401867031"/>
                    </a:ext>
                  </a:extLst>
                </a:gridCol>
              </a:tblGrid>
              <a:tr h="302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내구도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저장 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접근 비용 및 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Standard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99.999…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31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Standard Infrequent Access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99.999…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87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Glacier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99.999…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매우 저렴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검색 비용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시간의 검색 시간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81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CF.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Reduced redundancy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99.99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795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06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 Reduced Redundancy </a:t>
            </a:r>
            <a:r>
              <a:rPr lang="ko-KR" altLang="en-US" dirty="0"/>
              <a:t>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표준보다 저렴한 저장 비용 </a:t>
            </a:r>
            <a:endParaRPr lang="en-US" altLang="ko-KR" dirty="0"/>
          </a:p>
          <a:p>
            <a:r>
              <a:rPr lang="ko-KR" altLang="en-US" dirty="0"/>
              <a:t>내구도가 </a:t>
            </a:r>
            <a:r>
              <a:rPr lang="en-US" altLang="ko-KR" dirty="0"/>
              <a:t>99.99%</a:t>
            </a:r>
            <a:r>
              <a:rPr lang="ko-KR" altLang="en-US" dirty="0"/>
              <a:t>로 표준에 비해 많이 낮은 편</a:t>
            </a:r>
            <a:endParaRPr lang="en-US" altLang="ko-KR" dirty="0"/>
          </a:p>
          <a:p>
            <a:r>
              <a:rPr lang="ko-KR" altLang="en-US" dirty="0"/>
              <a:t>용도 </a:t>
            </a:r>
            <a:endParaRPr lang="en-US" altLang="ko-KR" dirty="0"/>
          </a:p>
          <a:p>
            <a:pPr lvl="1"/>
            <a:r>
              <a:rPr lang="ko-KR" altLang="en-US" dirty="0" err="1"/>
              <a:t>인코딩된</a:t>
            </a:r>
            <a:r>
              <a:rPr lang="ko-KR" altLang="en-US" dirty="0"/>
              <a:t> 이미지</a:t>
            </a:r>
            <a:r>
              <a:rPr lang="en-US" altLang="ko-KR" dirty="0"/>
              <a:t>, </a:t>
            </a:r>
            <a:r>
              <a:rPr lang="ko-KR" altLang="en-US" dirty="0"/>
              <a:t>동영상</a:t>
            </a:r>
            <a:endParaRPr lang="en-US" altLang="ko-KR" dirty="0"/>
          </a:p>
          <a:p>
            <a:pPr lvl="1"/>
            <a:r>
              <a:rPr lang="ko-KR" altLang="en-US" dirty="0"/>
              <a:t>썸네일 </a:t>
            </a:r>
            <a:r>
              <a:rPr lang="ko-KR" altLang="en-US" dirty="0" err="1"/>
              <a:t>저장등에</a:t>
            </a:r>
            <a:r>
              <a:rPr lang="ko-KR" altLang="en-US" dirty="0"/>
              <a:t> 이용 </a:t>
            </a:r>
          </a:p>
        </p:txBody>
      </p:sp>
    </p:spTree>
    <p:extLst>
      <p:ext uri="{BB962C8B-B14F-4D97-AF65-F5344CB8AC3E}">
        <p14:creationId xmlns:p14="http://schemas.microsoft.com/office/powerpoint/2010/main" val="98246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r>
              <a:rPr lang="ko-KR" altLang="en-US" dirty="0"/>
              <a:t>의 접근권한을 지정하는 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ACL</a:t>
            </a:r>
          </a:p>
          <a:p>
            <a:r>
              <a:rPr lang="en-US" altLang="ko-KR" dirty="0"/>
              <a:t>Bucket Policy </a:t>
            </a:r>
          </a:p>
          <a:p>
            <a:r>
              <a:rPr lang="en-US" altLang="ko-KR" dirty="0"/>
              <a:t>IAM Policy</a:t>
            </a:r>
          </a:p>
          <a:p>
            <a:r>
              <a:rPr lang="en-US" altLang="ko-KR" b="1" dirty="0" err="1"/>
              <a:t>presigned</a:t>
            </a:r>
            <a:r>
              <a:rPr lang="en-US" altLang="ko-KR" b="1" dirty="0"/>
              <a:t>-URL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6592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간단히 객체의 권한을 지정할 수 있는 방법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S3 </a:t>
            </a:r>
            <a:r>
              <a:rPr lang="ko-KR" altLang="en-US" dirty="0"/>
              <a:t>객체 </a:t>
            </a:r>
            <a:r>
              <a:rPr lang="en-US" altLang="ko-KR" dirty="0"/>
              <a:t>(</a:t>
            </a:r>
            <a:r>
              <a:rPr lang="ko-KR" altLang="en-US" dirty="0" err="1"/>
              <a:t>버켓</a:t>
            </a:r>
            <a:r>
              <a:rPr lang="en-US" altLang="ko-KR" dirty="0"/>
              <a:t>, prefix, </a:t>
            </a:r>
            <a:r>
              <a:rPr lang="ko-KR" altLang="en-US" dirty="0"/>
              <a:t>오브젝트</a:t>
            </a:r>
            <a:r>
              <a:rPr lang="en-US" altLang="ko-KR" dirty="0"/>
              <a:t>) </a:t>
            </a:r>
            <a:r>
              <a:rPr lang="ko-KR" altLang="en-US" dirty="0"/>
              <a:t>는 각각의 객체마다 개별적인 </a:t>
            </a:r>
            <a:r>
              <a:rPr lang="en-US" altLang="ko-KR" dirty="0"/>
              <a:t>ACL</a:t>
            </a:r>
            <a:r>
              <a:rPr lang="ko-KR" altLang="en-US" dirty="0"/>
              <a:t>을 가짐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권한의 종류</a:t>
            </a:r>
            <a:r>
              <a:rPr lang="en-US" altLang="ko-KR" dirty="0"/>
              <a:t>: </a:t>
            </a:r>
            <a:r>
              <a:rPr lang="ko-KR" altLang="en-US" dirty="0"/>
              <a:t>읽기 </a:t>
            </a:r>
            <a:r>
              <a:rPr lang="en-US" altLang="ko-KR" dirty="0"/>
              <a:t>/ </a:t>
            </a:r>
            <a:r>
              <a:rPr lang="ko-KR" altLang="en-US" dirty="0"/>
              <a:t>쓰기 </a:t>
            </a:r>
            <a:endParaRPr lang="en-US" altLang="ko-KR" dirty="0"/>
          </a:p>
          <a:p>
            <a:r>
              <a:rPr lang="ko-KR" altLang="en-US" dirty="0"/>
              <a:t>권한의 대상</a:t>
            </a:r>
            <a:r>
              <a:rPr lang="en-US" altLang="ko-KR" dirty="0"/>
              <a:t>: </a:t>
            </a:r>
            <a:r>
              <a:rPr lang="ko-KR" altLang="en-US" dirty="0"/>
              <a:t>특정 </a:t>
            </a:r>
            <a:r>
              <a:rPr lang="en-US" altLang="ko-KR" dirty="0" err="1"/>
              <a:t>aws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 err="1"/>
              <a:t>aws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r>
              <a:rPr lang="en-US" altLang="ko-KR" dirty="0"/>
              <a:t>, everyone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032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Bucket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</a:t>
            </a:r>
            <a:r>
              <a:rPr lang="ko-KR" altLang="en-US" dirty="0" err="1"/>
              <a:t>버켓에서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복수의 대상자들에게 권한을 지정할 때 사용하는 방법 </a:t>
            </a:r>
            <a:endParaRPr lang="en-US" altLang="ko-KR" dirty="0"/>
          </a:p>
          <a:p>
            <a:r>
              <a:rPr lang="ko-KR" altLang="en-US" dirty="0" err="1"/>
              <a:t>버켓에서</a:t>
            </a:r>
            <a:r>
              <a:rPr lang="ko-KR" altLang="en-US" dirty="0"/>
              <a:t> 복잡한 권한 지정을 위해 많이 사용함</a:t>
            </a:r>
            <a:endParaRPr lang="en-US" altLang="ko-KR" dirty="0"/>
          </a:p>
          <a:p>
            <a:r>
              <a:rPr lang="en-US" altLang="ko-KR" dirty="0"/>
              <a:t>IAM Policy </a:t>
            </a:r>
            <a:r>
              <a:rPr lang="ko-KR" altLang="en-US" dirty="0"/>
              <a:t>보다 더 복잡하고 긴 권한 지정이 가능함</a:t>
            </a:r>
          </a:p>
        </p:txBody>
      </p:sp>
    </p:spTree>
    <p:extLst>
      <p:ext uri="{BB962C8B-B14F-4D97-AF65-F5344CB8AC3E}">
        <p14:creationId xmlns:p14="http://schemas.microsoft.com/office/powerpoint/2010/main" val="66286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Bucket</a:t>
            </a:r>
            <a:r>
              <a:rPr lang="ko-KR" altLang="en-US" dirty="0"/>
              <a:t> </a:t>
            </a:r>
            <a:r>
              <a:rPr lang="en-US" altLang="ko-KR" dirty="0"/>
              <a:t>Policy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5618" y="1443680"/>
            <a:ext cx="11140580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"Version":"2012-10-17",</a:t>
            </a:r>
          </a:p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"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Statement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":[</a:t>
            </a:r>
          </a:p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{</a:t>
            </a:r>
          </a:p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  "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Sid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":"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AddCannedAcl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",</a:t>
            </a:r>
          </a:p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  "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Effect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":"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Allow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",</a:t>
            </a:r>
          </a:p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  "Principal": {"AWS": ["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arn:aws:iam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::111122223333:root","arn:aws:iam::444455556666:root"]},</a:t>
            </a:r>
          </a:p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  "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Action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":["s3:PutObject","s3:PutObjectAcl"],</a:t>
            </a:r>
          </a:p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  "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Resource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":["arn:aws:s3:::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examplebucket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/*"],</a:t>
            </a:r>
          </a:p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  "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Condition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":{"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StringEquals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":{"s3:x-amz-acl":["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public-read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"]}}</a:t>
            </a:r>
          </a:p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]</a:t>
            </a:r>
          </a:p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4464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Bucket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Principal: </a:t>
            </a:r>
            <a:r>
              <a:rPr lang="ko-KR" altLang="en-US" dirty="0"/>
              <a:t>누구에게 </a:t>
            </a:r>
            <a:endParaRPr lang="en-US" altLang="ko-KR" dirty="0"/>
          </a:p>
          <a:p>
            <a:r>
              <a:rPr lang="en-US" altLang="ko-KR" dirty="0"/>
              <a:t>Action: </a:t>
            </a:r>
            <a:r>
              <a:rPr lang="ko-KR" altLang="en-US" dirty="0"/>
              <a:t>무엇을 </a:t>
            </a:r>
            <a:r>
              <a:rPr lang="en-US" altLang="ko-KR" dirty="0"/>
              <a:t>= </a:t>
            </a:r>
            <a:r>
              <a:rPr lang="ko-KR" altLang="en-US" dirty="0"/>
              <a:t>어떤 </a:t>
            </a:r>
            <a:r>
              <a:rPr lang="en-US" altLang="ko-KR" dirty="0"/>
              <a:t>S3 API 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/>
              <a:t>Resource: </a:t>
            </a:r>
            <a:r>
              <a:rPr lang="ko-KR" altLang="en-US" dirty="0"/>
              <a:t>어떤 객체들에게  </a:t>
            </a:r>
            <a:r>
              <a:rPr lang="en-US" altLang="ko-KR" dirty="0"/>
              <a:t>(</a:t>
            </a:r>
            <a:r>
              <a:rPr lang="ko-KR" altLang="en-US" dirty="0" err="1"/>
              <a:t>버켓</a:t>
            </a:r>
            <a:r>
              <a:rPr lang="en-US" altLang="ko-KR" dirty="0"/>
              <a:t>,</a:t>
            </a:r>
            <a:r>
              <a:rPr lang="ko-KR" altLang="en-US" dirty="0"/>
              <a:t> 폴더</a:t>
            </a:r>
            <a:r>
              <a:rPr lang="en-US" altLang="ko-KR" dirty="0"/>
              <a:t>, </a:t>
            </a:r>
            <a:r>
              <a:rPr lang="ko-KR" altLang="en-US" dirty="0"/>
              <a:t>객체 또는 </a:t>
            </a:r>
            <a:r>
              <a:rPr lang="en-US" altLang="ko-KR" dirty="0"/>
              <a:t>‘*’ </a:t>
            </a:r>
            <a:r>
              <a:rPr lang="ko-KR" altLang="en-US" dirty="0"/>
              <a:t>사용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Effect: Allow / Deny </a:t>
            </a:r>
            <a:r>
              <a:rPr lang="ko-KR" altLang="en-US" dirty="0"/>
              <a:t>중 선택</a:t>
            </a:r>
            <a:r>
              <a:rPr lang="en-US" altLang="ko-KR" dirty="0"/>
              <a:t>, </a:t>
            </a:r>
            <a:r>
              <a:rPr lang="ko-KR" altLang="en-US" dirty="0"/>
              <a:t>일반적으로 </a:t>
            </a:r>
            <a:r>
              <a:rPr lang="en-US" altLang="ko-KR" dirty="0"/>
              <a:t>Allow (</a:t>
            </a:r>
            <a:r>
              <a:rPr lang="ko-KR" altLang="en-US" dirty="0"/>
              <a:t>허가</a:t>
            </a:r>
            <a:r>
              <a:rPr lang="en-US" altLang="ko-KR" dirty="0"/>
              <a:t>) 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905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Presigned</a:t>
            </a:r>
            <a:r>
              <a:rPr lang="en-US" altLang="ko-KR" dirty="0"/>
              <a:t> 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응용 프로그램에서 간편하게 권한을 지정할 때 사용하는 방법</a:t>
            </a:r>
            <a:endParaRPr lang="en-US" altLang="ko-KR" dirty="0"/>
          </a:p>
          <a:p>
            <a:r>
              <a:rPr lang="en-US" altLang="ko-KR" dirty="0"/>
              <a:t>URL</a:t>
            </a:r>
            <a:r>
              <a:rPr lang="ko-KR" altLang="en-US" dirty="0"/>
              <a:t>을 가지고 있는 익명의 다수 사용자에게 업로드 또는 다운로드 권한 부여 가능 </a:t>
            </a:r>
            <a:endParaRPr lang="en-US" altLang="ko-KR" dirty="0"/>
          </a:p>
          <a:p>
            <a:r>
              <a:rPr lang="ko-KR" altLang="en-US" dirty="0"/>
              <a:t>만료 시간 지정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주로 이미지 또는 동영상 업로드 </a:t>
            </a:r>
            <a:r>
              <a:rPr lang="en-US" altLang="ko-KR" dirty="0"/>
              <a:t>/ </a:t>
            </a:r>
            <a:r>
              <a:rPr lang="ko-KR" altLang="en-US" dirty="0"/>
              <a:t>다운로드 등에 사용 </a:t>
            </a:r>
          </a:p>
        </p:txBody>
      </p:sp>
    </p:spTree>
    <p:extLst>
      <p:ext uri="{BB962C8B-B14F-4D97-AF65-F5344CB8AC3E}">
        <p14:creationId xmlns:p14="http://schemas.microsoft.com/office/powerpoint/2010/main" val="848868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 </a:t>
            </a:r>
            <a:r>
              <a:rPr lang="ko-KR" altLang="en-US" dirty="0"/>
              <a:t>관련 </a:t>
            </a:r>
            <a:r>
              <a:rPr lang="en-US" altLang="ko-KR" dirty="0"/>
              <a:t>FAQ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r>
              <a:rPr lang="ko-KR" altLang="en-US" dirty="0"/>
              <a:t>를 파일 시스템에 마운트하고 싶어요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s3fs, </a:t>
            </a:r>
            <a:r>
              <a:rPr lang="en-US" altLang="ko-KR" dirty="0" err="1"/>
              <a:t>goofys</a:t>
            </a:r>
            <a:r>
              <a:rPr lang="en-US" altLang="ko-KR" dirty="0"/>
              <a:t> </a:t>
            </a:r>
            <a:r>
              <a:rPr lang="ko-KR" altLang="en-US" dirty="0"/>
              <a:t>등을 사용할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S3 </a:t>
            </a:r>
            <a:r>
              <a:rPr lang="ko-KR" altLang="en-US" dirty="0"/>
              <a:t>접근 기록 로그를 볼 수 있나요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Yes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S3 </a:t>
            </a:r>
            <a:r>
              <a:rPr lang="ko-KR" altLang="en-US" dirty="0"/>
              <a:t>는 버전관리를 할 수 있나요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Yes, </a:t>
            </a:r>
            <a:r>
              <a:rPr lang="ko-KR" altLang="en-US" dirty="0"/>
              <a:t>부가 비용 발생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911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 FAQ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r>
              <a:rPr lang="ko-KR" altLang="en-US" dirty="0"/>
              <a:t>가 느린데 빠르게 사용하고 싶어요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가속 기능 사용</a:t>
            </a:r>
            <a:r>
              <a:rPr lang="en-US" altLang="ko-KR" dirty="0"/>
              <a:t>. </a:t>
            </a:r>
            <a:r>
              <a:rPr lang="ko-KR" altLang="en-US" dirty="0"/>
              <a:t>또 부가 비용 발생</a:t>
            </a:r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대용량으로 복사도 가능한가요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Yes, </a:t>
            </a:r>
            <a:r>
              <a:rPr lang="ko-KR" altLang="en-US" dirty="0"/>
              <a:t>매우 느림</a:t>
            </a:r>
            <a:r>
              <a:rPr lang="en-US" altLang="ko-KR" dirty="0"/>
              <a:t>. </a:t>
            </a:r>
            <a:r>
              <a:rPr lang="ko-KR" altLang="en-US" dirty="0"/>
              <a:t>다른 방법을 사용해 보자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Storage gateway, Direct Connect, Snowball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글로벌 서비스를 운영하고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클라우드 프론트나 기타 </a:t>
            </a:r>
            <a:r>
              <a:rPr lang="en-US" altLang="ko-KR" dirty="0"/>
              <a:t>CDN </a:t>
            </a:r>
            <a:r>
              <a:rPr lang="ko-KR" altLang="en-US" dirty="0"/>
              <a:t>사용을 고려해 보세요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870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Simple Storage Service</a:t>
            </a:r>
            <a:endParaRPr lang="ko-KR" altLang="en-US" dirty="0"/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09" y="3737783"/>
            <a:ext cx="1848865" cy="22186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39424" y="4153752"/>
            <a:ext cx="2313151" cy="81252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4000" b="1" dirty="0"/>
              <a:t>Amazon</a:t>
            </a:r>
            <a:br>
              <a:rPr lang="en-US" sz="4000" b="1" dirty="0"/>
            </a:br>
            <a:r>
              <a:rPr lang="en-US" sz="4000" b="1" dirty="0"/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1351985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강사 데모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버켓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ko-KR" altLang="en-US" dirty="0"/>
              <a:t>업로드</a:t>
            </a:r>
            <a:r>
              <a:rPr lang="en-US" altLang="ko-KR" dirty="0"/>
              <a:t>, </a:t>
            </a:r>
            <a:r>
              <a:rPr lang="ko-KR" altLang="en-US" dirty="0"/>
              <a:t>다운로드</a:t>
            </a:r>
            <a:endParaRPr lang="en-US" altLang="ko-KR" dirty="0"/>
          </a:p>
          <a:p>
            <a:r>
              <a:rPr lang="en-US" altLang="ko-KR" dirty="0"/>
              <a:t>ACL </a:t>
            </a:r>
            <a:r>
              <a:rPr lang="ko-KR" altLang="en-US" dirty="0"/>
              <a:t>조정</a:t>
            </a:r>
            <a:endParaRPr lang="en-US" altLang="ko-KR" dirty="0"/>
          </a:p>
          <a:p>
            <a:r>
              <a:rPr lang="ko-KR" altLang="en-US" dirty="0" err="1"/>
              <a:t>버킷</a:t>
            </a:r>
            <a:r>
              <a:rPr lang="ko-KR" altLang="en-US" dirty="0"/>
              <a:t> 정책 지정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0385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2: S3 </a:t>
            </a:r>
            <a:r>
              <a:rPr lang="ko-KR" altLang="en-US" dirty="0"/>
              <a:t>사용해 보기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강사 데모와 비슷한 내용의 실습 진행 </a:t>
            </a:r>
            <a:endParaRPr lang="en-US" altLang="ko-KR" dirty="0"/>
          </a:p>
          <a:p>
            <a:r>
              <a:rPr lang="ko-KR" altLang="en-US" dirty="0"/>
              <a:t>실습</a:t>
            </a:r>
            <a:r>
              <a:rPr lang="en-US" altLang="ko-KR" dirty="0"/>
              <a:t>1</a:t>
            </a:r>
            <a:r>
              <a:rPr lang="ko-KR" altLang="en-US" dirty="0"/>
              <a:t>에서 만든 계정 </a:t>
            </a:r>
            <a:r>
              <a:rPr lang="en-US" altLang="ko-KR" dirty="0"/>
              <a:t>ID</a:t>
            </a:r>
            <a:r>
              <a:rPr lang="ko-KR" altLang="en-US" dirty="0"/>
              <a:t>를 이용해서 진행해야 함 </a:t>
            </a:r>
          </a:p>
        </p:txBody>
      </p:sp>
    </p:spTree>
    <p:extLst>
      <p:ext uri="{BB962C8B-B14F-4D97-AF65-F5344CB8AC3E}">
        <p14:creationId xmlns:p14="http://schemas.microsoft.com/office/powerpoint/2010/main" val="17759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06" y="945811"/>
            <a:ext cx="695156" cy="8341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06524" y="3387740"/>
            <a:ext cx="853440" cy="3657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bucket</a:t>
            </a:r>
            <a:endParaRPr lang="en-US" sz="1867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167" y="2489589"/>
            <a:ext cx="670853" cy="6956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06524" y="4770375"/>
            <a:ext cx="853440" cy="3657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bucket with objects</a:t>
            </a:r>
            <a:endParaRPr lang="en-US" sz="1867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04" y="3875137"/>
            <a:ext cx="724993" cy="7518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95129" y="6219243"/>
            <a:ext cx="853440" cy="3657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object</a:t>
            </a:r>
            <a:endParaRPr lang="en-US" sz="1867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59" y="5420520"/>
            <a:ext cx="479573" cy="51743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6081620" y="1096229"/>
            <a:ext cx="0" cy="530457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03" y="915524"/>
            <a:ext cx="724389" cy="86926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632308" y="3346381"/>
            <a:ext cx="1198723" cy="3657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Amazon EBS</a:t>
            </a:r>
            <a:endParaRPr lang="en-US" sz="1867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129" y="2472701"/>
            <a:ext cx="491080" cy="68546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804949" y="6146425"/>
            <a:ext cx="853440" cy="3657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volume</a:t>
            </a:r>
            <a:endParaRPr lang="en-US" sz="1867" b="1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13" y="5264621"/>
            <a:ext cx="530712" cy="74078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804949" y="4753395"/>
            <a:ext cx="853440" cy="3657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snapshot</a:t>
            </a:r>
            <a:endParaRPr lang="en-US" sz="1867" b="1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13" y="3888783"/>
            <a:ext cx="560712" cy="68531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949036" y="3381825"/>
            <a:ext cx="853440" cy="3657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import/</a:t>
            </a:r>
            <a:br>
              <a:rPr lang="en-US" sz="1067" b="1" dirty="0"/>
            </a:br>
            <a:r>
              <a:rPr lang="en-US" sz="1067" b="1" dirty="0"/>
              <a:t>export</a:t>
            </a:r>
            <a:endParaRPr lang="en-US" sz="1867" b="1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056" y="2512733"/>
            <a:ext cx="615145" cy="61514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263" y="931725"/>
            <a:ext cx="724388" cy="85501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56" y="944359"/>
            <a:ext cx="724389" cy="86926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1813753" y="1096229"/>
            <a:ext cx="0" cy="530457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661387" y="1096229"/>
            <a:ext cx="0" cy="530457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67379" y="6215280"/>
            <a:ext cx="853440" cy="3657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virtual tape library</a:t>
            </a:r>
            <a:endParaRPr lang="en-US" sz="1867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27" y="5331257"/>
            <a:ext cx="560712" cy="685316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6378773" y="4770375"/>
            <a:ext cx="853440" cy="3657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non-cached volume</a:t>
            </a:r>
            <a:endParaRPr lang="en-US" sz="1867" b="1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600" y="3875137"/>
            <a:ext cx="615144" cy="751844"/>
          </a:xfrm>
          <a:prstGeom prst="rect">
            <a:avLst/>
          </a:prstGeom>
        </p:spPr>
      </p:pic>
      <p:cxnSp>
        <p:nvCxnSpPr>
          <p:cNvPr id="83" name="Straight Connector 82"/>
          <p:cNvCxnSpPr/>
          <p:nvPr/>
        </p:nvCxnSpPr>
        <p:spPr>
          <a:xfrm>
            <a:off x="7515956" y="1096229"/>
            <a:ext cx="0" cy="530457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62" y="908351"/>
            <a:ext cx="726373" cy="87164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2080188" y="3370853"/>
            <a:ext cx="853440" cy="3657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archive</a:t>
            </a:r>
            <a:endParaRPr lang="en-US" sz="1867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08" y="2489591"/>
            <a:ext cx="539945" cy="695699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2080188" y="4770375"/>
            <a:ext cx="853440" cy="3657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vault</a:t>
            </a:r>
            <a:endParaRPr lang="en-US" sz="1867" b="1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07" y="3888571"/>
            <a:ext cx="530712" cy="740787"/>
          </a:xfrm>
          <a:prstGeom prst="rect">
            <a:avLst/>
          </a:prstGeom>
        </p:spPr>
      </p:pic>
      <p:cxnSp>
        <p:nvCxnSpPr>
          <p:cNvPr id="91" name="Straight Connector 90"/>
          <p:cNvCxnSpPr/>
          <p:nvPr/>
        </p:nvCxnSpPr>
        <p:spPr>
          <a:xfrm>
            <a:off x="1815952" y="1096229"/>
            <a:ext cx="0" cy="530457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223249" y="1096229"/>
            <a:ext cx="0" cy="530457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367379" y="3369252"/>
            <a:ext cx="853440" cy="3657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cached volume</a:t>
            </a:r>
            <a:endParaRPr lang="en-US" sz="1867" b="1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604" y="2461517"/>
            <a:ext cx="615144" cy="751844"/>
          </a:xfrm>
          <a:prstGeom prst="rect">
            <a:avLst/>
          </a:prstGeom>
        </p:spPr>
      </p:pic>
      <p:sp>
        <p:nvSpPr>
          <p:cNvPr id="284" name="TextBox 283"/>
          <p:cNvSpPr txBox="1"/>
          <p:nvPr/>
        </p:nvSpPr>
        <p:spPr>
          <a:xfrm>
            <a:off x="442755" y="1813627"/>
            <a:ext cx="1306880" cy="20750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333" b="1" dirty="0"/>
              <a:t>Amazon EFS</a:t>
            </a:r>
          </a:p>
        </p:txBody>
      </p:sp>
      <p:cxnSp>
        <p:nvCxnSpPr>
          <p:cNvPr id="285" name="Straight Connector 284"/>
          <p:cNvCxnSpPr/>
          <p:nvPr/>
        </p:nvCxnSpPr>
        <p:spPr>
          <a:xfrm>
            <a:off x="437919" y="2319879"/>
            <a:ext cx="1280160" cy="0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2030996" y="1813627"/>
            <a:ext cx="975360" cy="20750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333" b="1" dirty="0"/>
              <a:t>Amazon Glacier</a:t>
            </a:r>
            <a:endParaRPr lang="en-US" sz="2400" b="1" dirty="0"/>
          </a:p>
        </p:txBody>
      </p:sp>
      <p:cxnSp>
        <p:nvCxnSpPr>
          <p:cNvPr id="292" name="Straight Connector 291"/>
          <p:cNvCxnSpPr/>
          <p:nvPr/>
        </p:nvCxnSpPr>
        <p:spPr>
          <a:xfrm>
            <a:off x="1878596" y="2319879"/>
            <a:ext cx="1280160" cy="0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3448027" y="1813627"/>
            <a:ext cx="975360" cy="20750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333" b="1" dirty="0"/>
              <a:t>Amazon</a:t>
            </a:r>
            <a:br>
              <a:rPr lang="en-US" sz="1333" b="1" dirty="0"/>
            </a:br>
            <a:r>
              <a:rPr lang="en-US" sz="1333" b="1" dirty="0"/>
              <a:t>S3</a:t>
            </a:r>
            <a:endParaRPr lang="en-US" sz="2400" b="1" dirty="0"/>
          </a:p>
        </p:txBody>
      </p:sp>
      <p:cxnSp>
        <p:nvCxnSpPr>
          <p:cNvPr id="349" name="Straight Connector 348"/>
          <p:cNvCxnSpPr/>
          <p:nvPr/>
        </p:nvCxnSpPr>
        <p:spPr>
          <a:xfrm>
            <a:off x="3295627" y="2319879"/>
            <a:ext cx="1280160" cy="0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4669988" y="1813627"/>
            <a:ext cx="1341120" cy="20750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333" b="1" spc="-67" dirty="0"/>
              <a:t>AWS Snowball</a:t>
            </a:r>
            <a:endParaRPr lang="en-US" sz="2400" b="1" spc="-67" dirty="0"/>
          </a:p>
        </p:txBody>
      </p:sp>
      <p:cxnSp>
        <p:nvCxnSpPr>
          <p:cNvPr id="352" name="Straight Connector 351"/>
          <p:cNvCxnSpPr/>
          <p:nvPr/>
        </p:nvCxnSpPr>
        <p:spPr>
          <a:xfrm>
            <a:off x="4722692" y="2319879"/>
            <a:ext cx="1280160" cy="0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1" name="TextBox 380"/>
          <p:cNvSpPr txBox="1"/>
          <p:nvPr/>
        </p:nvSpPr>
        <p:spPr>
          <a:xfrm>
            <a:off x="6140045" y="1813627"/>
            <a:ext cx="1256651" cy="20750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333" b="1" dirty="0"/>
              <a:t>AWS Storage Gateway</a:t>
            </a:r>
            <a:endParaRPr lang="en-US" sz="2400" b="1" dirty="0"/>
          </a:p>
        </p:txBody>
      </p:sp>
      <p:cxnSp>
        <p:nvCxnSpPr>
          <p:cNvPr id="382" name="Straight Connector 381"/>
          <p:cNvCxnSpPr/>
          <p:nvPr/>
        </p:nvCxnSpPr>
        <p:spPr>
          <a:xfrm>
            <a:off x="6179323" y="2319879"/>
            <a:ext cx="1280160" cy="0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598752" y="2319879"/>
            <a:ext cx="1280160" cy="0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9475" y="3375429"/>
            <a:ext cx="853440" cy="3657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67" b="1" dirty="0"/>
              <a:t>EFS share</a:t>
            </a:r>
            <a:endParaRPr lang="en-US" sz="1867" b="1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2" y="2541448"/>
            <a:ext cx="671708" cy="60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3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Amazon S3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많이 사용하는 </a:t>
            </a:r>
            <a:r>
              <a:rPr lang="en-US" altLang="ko-KR" dirty="0"/>
              <a:t>AWS </a:t>
            </a:r>
            <a:r>
              <a:rPr lang="ko-KR" altLang="en-US" dirty="0"/>
              <a:t>서비스</a:t>
            </a:r>
            <a:endParaRPr lang="en-US" altLang="ko-KR" dirty="0"/>
          </a:p>
          <a:p>
            <a:pPr lvl="1"/>
            <a:r>
              <a:rPr lang="en-US" altLang="ko-KR" dirty="0"/>
              <a:t>AWS</a:t>
            </a:r>
            <a:r>
              <a:rPr lang="ko-KR" altLang="en-US" dirty="0"/>
              <a:t>의 대표 스토리지  </a:t>
            </a:r>
            <a:endParaRPr lang="en-US" altLang="ko-KR" dirty="0"/>
          </a:p>
          <a:p>
            <a:pPr lvl="1"/>
            <a:r>
              <a:rPr lang="en-US" altLang="ko-KR" dirty="0"/>
              <a:t>EC2</a:t>
            </a:r>
            <a:r>
              <a:rPr lang="ko-KR" altLang="en-US" dirty="0"/>
              <a:t>의 디스크로 사용되는 </a:t>
            </a:r>
            <a:r>
              <a:rPr lang="en-US" altLang="ko-KR" dirty="0"/>
              <a:t>EBS</a:t>
            </a:r>
            <a:r>
              <a:rPr lang="ko-KR" altLang="en-US" dirty="0"/>
              <a:t>에 비해 가격이 저렴함</a:t>
            </a:r>
            <a:endParaRPr lang="en-US" altLang="ko-KR" dirty="0"/>
          </a:p>
          <a:p>
            <a:pPr lvl="1"/>
            <a:r>
              <a:rPr lang="ko-KR" altLang="en-US" dirty="0"/>
              <a:t>인터넷 스토리지 </a:t>
            </a:r>
            <a:r>
              <a:rPr lang="en-US" altLang="ko-KR" dirty="0"/>
              <a:t>– </a:t>
            </a:r>
            <a:r>
              <a:rPr lang="ko-KR" altLang="en-US" dirty="0"/>
              <a:t>객체마다 고유한 </a:t>
            </a:r>
            <a:r>
              <a:rPr lang="en-US" altLang="ko-KR" dirty="0"/>
              <a:t>URL</a:t>
            </a:r>
            <a:r>
              <a:rPr lang="ko-KR" altLang="en-US" dirty="0"/>
              <a:t>을 가짐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리전</a:t>
            </a:r>
            <a:r>
              <a:rPr lang="en-US" altLang="ko-KR" dirty="0"/>
              <a:t> </a:t>
            </a:r>
            <a:r>
              <a:rPr lang="ko-KR" altLang="en-US" dirty="0"/>
              <a:t>기반 서비스 </a:t>
            </a:r>
            <a:endParaRPr lang="en-US" altLang="ko-KR" dirty="0"/>
          </a:p>
          <a:p>
            <a:pPr lvl="1"/>
            <a:r>
              <a:rPr lang="ko-KR" altLang="en-US" dirty="0"/>
              <a:t>내구도 </a:t>
            </a:r>
            <a:r>
              <a:rPr lang="en-US" altLang="ko-KR" dirty="0"/>
              <a:t>99.999 999 999 %</a:t>
            </a:r>
          </a:p>
          <a:p>
            <a:pPr lvl="1"/>
            <a:r>
              <a:rPr lang="ko-KR" altLang="en-US" dirty="0"/>
              <a:t>가용성 </a:t>
            </a:r>
            <a:r>
              <a:rPr lang="en-US" altLang="ko-KR" dirty="0"/>
              <a:t>99.99% - </a:t>
            </a:r>
            <a:r>
              <a:rPr lang="ko-KR" altLang="en-US" dirty="0"/>
              <a:t>가끔 다운될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7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r>
              <a:rPr lang="ko-KR" altLang="en-US" dirty="0"/>
              <a:t> 용도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저장용도로 사용</a:t>
            </a:r>
            <a:endParaRPr lang="en-US" altLang="ko-KR" dirty="0"/>
          </a:p>
          <a:p>
            <a:pPr lvl="1"/>
            <a:r>
              <a:rPr lang="ko-KR" altLang="en-US" dirty="0"/>
              <a:t>서비스의 이미지 및 동영상 저장소 </a:t>
            </a:r>
            <a:endParaRPr lang="en-US" altLang="ko-KR" dirty="0"/>
          </a:p>
          <a:p>
            <a:pPr lvl="1"/>
            <a:r>
              <a:rPr lang="ko-KR" altLang="en-US" dirty="0"/>
              <a:t>서버</a:t>
            </a:r>
            <a:r>
              <a:rPr lang="en-US" altLang="ko-KR" dirty="0"/>
              <a:t>(ec2 </a:t>
            </a:r>
            <a:r>
              <a:rPr lang="ko-KR" altLang="en-US" dirty="0"/>
              <a:t>또는 </a:t>
            </a:r>
            <a:r>
              <a:rPr lang="ko-KR" altLang="en-US" dirty="0" err="1"/>
              <a:t>온프레미스</a:t>
            </a:r>
            <a:r>
              <a:rPr lang="en-US" altLang="ko-KR" dirty="0"/>
              <a:t>) </a:t>
            </a:r>
            <a:r>
              <a:rPr lang="ko-KR" altLang="en-US" dirty="0"/>
              <a:t>로그 저장소 </a:t>
            </a:r>
            <a:endParaRPr lang="en-US" altLang="ko-KR" dirty="0"/>
          </a:p>
          <a:p>
            <a:pPr lvl="1"/>
            <a:r>
              <a:rPr lang="ko-KR" altLang="en-US" dirty="0"/>
              <a:t>중요한 데이터 백업용 </a:t>
            </a:r>
            <a:endParaRPr lang="en-US" altLang="ko-KR" dirty="0"/>
          </a:p>
          <a:p>
            <a:pPr lvl="1"/>
            <a:r>
              <a:rPr lang="ko-KR" altLang="en-US" dirty="0"/>
              <a:t>빅데이터 분석을 위한 대용량 스토리지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정적 웹 피이지 저장소로 사용</a:t>
            </a:r>
            <a:endParaRPr lang="en-US" altLang="ko-KR" dirty="0"/>
          </a:p>
          <a:p>
            <a:pPr lvl="1"/>
            <a:r>
              <a:rPr lang="en-US" altLang="ko-KR" dirty="0"/>
              <a:t>html,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파일을 저장 가능</a:t>
            </a:r>
            <a:endParaRPr lang="en-US" altLang="ko-KR" dirty="0"/>
          </a:p>
          <a:p>
            <a:pPr lvl="1"/>
            <a:r>
              <a:rPr lang="ko-KR" altLang="en-US" dirty="0"/>
              <a:t>정적 페이지만으로 구성된 웹 </a:t>
            </a:r>
            <a:r>
              <a:rPr lang="ko-KR" altLang="en-US" dirty="0" err="1"/>
              <a:t>서버로로</a:t>
            </a:r>
            <a:r>
              <a:rPr lang="ko-KR" altLang="en-US" dirty="0"/>
              <a:t> 사용 가능</a:t>
            </a:r>
            <a:endParaRPr lang="en-US" altLang="ko-KR" dirty="0"/>
          </a:p>
          <a:p>
            <a:pPr lvl="1"/>
            <a:r>
              <a:rPr lang="ko-KR" altLang="en-US" dirty="0"/>
              <a:t>단독으로 사용 또는 </a:t>
            </a:r>
            <a:r>
              <a:rPr lang="en-US" altLang="ko-KR" dirty="0" err="1"/>
              <a:t>CloudFront</a:t>
            </a:r>
            <a:r>
              <a:rPr lang="ko-KR" altLang="en-US" dirty="0"/>
              <a:t>와 연동 가능 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02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r>
              <a:rPr lang="ko-KR" altLang="en-US" dirty="0"/>
              <a:t> 요금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https://aws.amazon.com/ko/s3/pricing/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  <a:endParaRPr lang="en-US" altLang="ko-KR" dirty="0"/>
          </a:p>
          <a:p>
            <a:r>
              <a:rPr lang="ko-KR" altLang="en-US" dirty="0"/>
              <a:t>저장 용량</a:t>
            </a:r>
            <a:r>
              <a:rPr lang="en-US" altLang="ko-KR" dirty="0"/>
              <a:t>, </a:t>
            </a:r>
            <a:r>
              <a:rPr lang="ko-KR" altLang="en-US" dirty="0"/>
              <a:t>객체 수</a:t>
            </a:r>
            <a:r>
              <a:rPr lang="en-US" altLang="ko-KR" dirty="0"/>
              <a:t>, </a:t>
            </a:r>
            <a:r>
              <a:rPr lang="ko-KR" altLang="en-US" dirty="0"/>
              <a:t>네트워크 트래픽을 기준으로 과금</a:t>
            </a:r>
            <a:endParaRPr lang="en-US" altLang="ko-KR" dirty="0"/>
          </a:p>
          <a:p>
            <a:r>
              <a:rPr lang="ko-KR" altLang="en-US" b="1" u="sng" dirty="0"/>
              <a:t>같은 </a:t>
            </a:r>
            <a:r>
              <a:rPr lang="ko-KR" altLang="en-US" b="1" u="sng" dirty="0" err="1"/>
              <a:t>리전</a:t>
            </a:r>
            <a:r>
              <a:rPr lang="ko-KR" altLang="en-US" b="1" u="sng" dirty="0"/>
              <a:t> 내의 다른 </a:t>
            </a:r>
            <a:r>
              <a:rPr lang="ko-KR" altLang="en-US" b="1" u="sng" dirty="0" err="1"/>
              <a:t>서비스들간의</a:t>
            </a:r>
            <a:r>
              <a:rPr lang="ko-KR" altLang="en-US" b="1" u="sng" dirty="0"/>
              <a:t> 트래픽 요금은 무료</a:t>
            </a:r>
            <a:r>
              <a:rPr lang="en-US" altLang="ko-KR" b="1" u="sng" dirty="0"/>
              <a:t>!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09947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버킷</a:t>
            </a:r>
            <a:r>
              <a:rPr lang="en-US" altLang="ko-KR" dirty="0"/>
              <a:t>(Bucket)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r>
              <a:rPr lang="ko-KR" altLang="en-US" dirty="0"/>
              <a:t>의 최상위 컨테이너 </a:t>
            </a:r>
            <a:endParaRPr lang="en-US" altLang="ko-KR" dirty="0"/>
          </a:p>
          <a:p>
            <a:r>
              <a:rPr lang="ko-KR" altLang="en-US" dirty="0"/>
              <a:t>생성시 </a:t>
            </a:r>
            <a:r>
              <a:rPr lang="ko-KR" altLang="en-US" dirty="0" err="1"/>
              <a:t>리전을</a:t>
            </a:r>
            <a:r>
              <a:rPr lang="ko-KR" altLang="en-US" dirty="0"/>
              <a:t> 선택 </a:t>
            </a:r>
          </a:p>
          <a:p>
            <a:pPr lvl="1"/>
            <a:r>
              <a:rPr lang="ko-KR" altLang="en-US" dirty="0" err="1"/>
              <a:t>리전은</a:t>
            </a:r>
            <a:r>
              <a:rPr lang="ko-KR" altLang="en-US" dirty="0"/>
              <a:t> 옮길 수 없음 </a:t>
            </a:r>
            <a:endParaRPr lang="en-US" altLang="ko-KR" dirty="0"/>
          </a:p>
          <a:p>
            <a:r>
              <a:rPr lang="ko-KR" altLang="en-US" b="1" dirty="0"/>
              <a:t>반드시 고유한 이름을 가져야 함 </a:t>
            </a:r>
            <a:endParaRPr lang="en-US" altLang="ko-KR" b="1" dirty="0"/>
          </a:p>
          <a:p>
            <a:r>
              <a:rPr lang="ko-KR" altLang="en-US" dirty="0"/>
              <a:t>계정당 </a:t>
            </a:r>
            <a:r>
              <a:rPr lang="en-US" altLang="ko-KR" dirty="0"/>
              <a:t>100</a:t>
            </a:r>
            <a:r>
              <a:rPr lang="ko-KR" altLang="en-US" dirty="0"/>
              <a:t>개까지의 </a:t>
            </a:r>
            <a:r>
              <a:rPr lang="ko-KR" altLang="en-US" dirty="0" err="1"/>
              <a:t>버킷을</a:t>
            </a:r>
            <a:r>
              <a:rPr lang="ko-KR" altLang="en-US" dirty="0"/>
              <a:t> 생성가능</a:t>
            </a:r>
            <a:endParaRPr lang="en-US" altLang="ko-KR" dirty="0"/>
          </a:p>
          <a:p>
            <a:r>
              <a:rPr lang="ko-KR" altLang="en-US" dirty="0" err="1"/>
              <a:t>버킷에</a:t>
            </a:r>
            <a:r>
              <a:rPr lang="ko-KR" altLang="en-US" dirty="0"/>
              <a:t> 업로드 가능한 파일 개수는 무제한 </a:t>
            </a:r>
            <a:endParaRPr lang="en-US" altLang="ko-KR" dirty="0"/>
          </a:p>
          <a:p>
            <a:r>
              <a:rPr lang="ko-KR" altLang="en-US" dirty="0"/>
              <a:t>단일 파일의 용량 최대 </a:t>
            </a:r>
            <a:r>
              <a:rPr lang="en-US" altLang="ko-KR" dirty="0"/>
              <a:t>5TB</a:t>
            </a:r>
            <a:r>
              <a:rPr lang="ko-KR" altLang="en-US" dirty="0"/>
              <a:t>까지 가능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79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</a:t>
            </a:r>
            <a:r>
              <a:rPr lang="en-US" altLang="ko-KR" dirty="0"/>
              <a:t>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객체는 고유한 </a:t>
            </a:r>
            <a:r>
              <a:rPr lang="en-US" altLang="ko-KR" dirty="0"/>
              <a:t>URL</a:t>
            </a:r>
            <a:r>
              <a:rPr lang="ko-KR" altLang="en-US" dirty="0"/>
              <a:t>을 가짐 </a:t>
            </a:r>
            <a:endParaRPr lang="en-US" altLang="ko-KR" dirty="0"/>
          </a:p>
          <a:p>
            <a:r>
              <a:rPr lang="en-US" altLang="ko-KR" dirty="0"/>
              <a:t>URL </a:t>
            </a:r>
            <a:r>
              <a:rPr lang="ko-KR" altLang="en-US" dirty="0"/>
              <a:t>규칙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최초에는 비공개로 되어 있음</a:t>
            </a:r>
            <a:endParaRPr lang="en-US" altLang="ko-KR" dirty="0"/>
          </a:p>
          <a:p>
            <a:r>
              <a:rPr lang="ko-KR" altLang="en-US" dirty="0"/>
              <a:t>권한 설정을 통해 </a:t>
            </a:r>
            <a:r>
              <a:rPr lang="en-US" altLang="ko-KR" dirty="0"/>
              <a:t>public access</a:t>
            </a:r>
            <a:r>
              <a:rPr lang="ko-KR" altLang="en-US" dirty="0"/>
              <a:t>가 가능하도록 설정 가능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6405" y="3305263"/>
            <a:ext cx="957185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&lt;bucket-name&gt;.s3-website-&lt;AWS-region&gt;.amazonaws.com/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폴더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374012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 object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r>
              <a:rPr lang="ko-KR" altLang="en-US" dirty="0"/>
              <a:t>는 객체 저장소이고 객체는 </a:t>
            </a:r>
            <a:r>
              <a:rPr lang="en-US" altLang="ko-KR" dirty="0"/>
              <a:t>key + value</a:t>
            </a:r>
            <a:r>
              <a:rPr lang="ko-KR" altLang="en-US" dirty="0"/>
              <a:t>의 쌍으로 저장됨</a:t>
            </a:r>
            <a:endParaRPr lang="en-US" altLang="ko-KR" dirty="0"/>
          </a:p>
          <a:p>
            <a:r>
              <a:rPr lang="ko-KR" altLang="en-US" dirty="0"/>
              <a:t>사용자는 폴더를 생성하고 파일을 업로드 할 수 있으나 실제로는 </a:t>
            </a:r>
            <a:r>
              <a:rPr lang="en-US" altLang="ko-KR" dirty="0"/>
              <a:t> </a:t>
            </a:r>
            <a:r>
              <a:rPr lang="ko-KR" altLang="en-US" b="1" dirty="0"/>
              <a:t>폴더의 개념은 존재하지 않음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객체의 키 중에서 </a:t>
            </a:r>
            <a:r>
              <a:rPr lang="en-US" altLang="ko-KR" dirty="0"/>
              <a:t>/</a:t>
            </a:r>
            <a:r>
              <a:rPr lang="ko-KR" altLang="en-US" dirty="0"/>
              <a:t>로 끝나는 키를 </a:t>
            </a:r>
            <a:r>
              <a:rPr lang="en-US" altLang="ko-KR" dirty="0"/>
              <a:t>‘PREFIX’</a:t>
            </a:r>
            <a:r>
              <a:rPr lang="ko-KR" altLang="en-US" dirty="0"/>
              <a:t>로 간주</a:t>
            </a:r>
          </a:p>
        </p:txBody>
      </p:sp>
    </p:spTree>
    <p:extLst>
      <p:ext uri="{BB962C8B-B14F-4D97-AF65-F5344CB8AC3E}">
        <p14:creationId xmlns:p14="http://schemas.microsoft.com/office/powerpoint/2010/main" val="223585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752</Words>
  <Application>Microsoft Office PowerPoint</Application>
  <PresentationFormat>와이드스크린</PresentationFormat>
  <Paragraphs>167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D2Coding</vt:lpstr>
      <vt:lpstr>맑은 고딕</vt:lpstr>
      <vt:lpstr>Arial</vt:lpstr>
      <vt:lpstr>Office 테마</vt:lpstr>
      <vt:lpstr>AWS 초급 교육 2</vt:lpstr>
      <vt:lpstr>Simple Storage Service</vt:lpstr>
      <vt:lpstr>PowerPoint 프레젠테이션</vt:lpstr>
      <vt:lpstr>Amazon S3</vt:lpstr>
      <vt:lpstr>S3 용도</vt:lpstr>
      <vt:lpstr>S3 요금</vt:lpstr>
      <vt:lpstr>버킷(Bucket)</vt:lpstr>
      <vt:lpstr>객체의 URL</vt:lpstr>
      <vt:lpstr>S3 object key</vt:lpstr>
      <vt:lpstr>S3 스토리지 클래스</vt:lpstr>
      <vt:lpstr>S3 Reduced Redundancy 옵션</vt:lpstr>
      <vt:lpstr>S3의 접근권한을 지정하는 법</vt:lpstr>
      <vt:lpstr>ACL</vt:lpstr>
      <vt:lpstr>Bucket Policy</vt:lpstr>
      <vt:lpstr>Bucket Policy</vt:lpstr>
      <vt:lpstr>Bucket Policy</vt:lpstr>
      <vt:lpstr>Presigned URL</vt:lpstr>
      <vt:lpstr>S3 관련 FAQ</vt:lpstr>
      <vt:lpstr>S3 FAQ</vt:lpstr>
      <vt:lpstr>강사 데모</vt:lpstr>
      <vt:lpstr>실습2: S3 사용해 보기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초급 교육</dc:title>
  <dc:creator>hoyoung Jung</dc:creator>
  <cp:lastModifiedBy>hoyoung Jung</cp:lastModifiedBy>
  <cp:revision>27</cp:revision>
  <dcterms:created xsi:type="dcterms:W3CDTF">2017-04-08T10:54:59Z</dcterms:created>
  <dcterms:modified xsi:type="dcterms:W3CDTF">2017-04-09T17:07:40Z</dcterms:modified>
</cp:coreProperties>
</file>