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7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8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9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13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14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5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16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17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18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19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3" r:id="rId3"/>
    <p:sldId id="260" r:id="rId4"/>
    <p:sldId id="268" r:id="rId5"/>
    <p:sldId id="280" r:id="rId6"/>
    <p:sldId id="266" r:id="rId7"/>
    <p:sldId id="281" r:id="rId8"/>
    <p:sldId id="286" r:id="rId9"/>
    <p:sldId id="267" r:id="rId10"/>
    <p:sldId id="269" r:id="rId11"/>
    <p:sldId id="287" r:id="rId12"/>
    <p:sldId id="265" r:id="rId13"/>
    <p:sldId id="288" r:id="rId14"/>
    <p:sldId id="289" r:id="rId15"/>
    <p:sldId id="292" r:id="rId16"/>
    <p:sldId id="270" r:id="rId17"/>
    <p:sldId id="279" r:id="rId18"/>
    <p:sldId id="272" r:id="rId19"/>
    <p:sldId id="293" r:id="rId20"/>
    <p:sldId id="28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  <a:srgbClr val="E84C22"/>
    <a:srgbClr val="AA7B72"/>
    <a:srgbClr val="B1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35" y="5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3C16-6EF4-44CD-9460-B7A99E813CE3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6B81-4D20-44A4-9392-7AD296C3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8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06B81-4D20-44A4-9392-7AD296C3C6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09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0C000-5BA7-4387-AD56-524363DE26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19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06B81-4D20-44A4-9392-7AD296C3C6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8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C000-5BA7-4387-AD56-524363DE26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8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C000-5BA7-4387-AD56-524363DE26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9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C000-5BA7-4387-AD56-524363DE26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C000-5BA7-4387-AD56-524363DE26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91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0C000-5BA7-4387-AD56-524363DE26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469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06B81-4D20-44A4-9392-7AD296C3C6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48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06B81-4D20-44A4-9392-7AD296C3C6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59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C000-5BA7-4387-AD56-524363DE26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4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06B81-4D20-44A4-9392-7AD296C3C6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80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06B81-4D20-44A4-9392-7AD296C3C61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2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C000-5BA7-4387-AD56-524363DE26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1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0C000-5BA7-4387-AD56-524363DE26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041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06B81-4D20-44A4-9392-7AD296C3C6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1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C000-5BA7-4387-AD56-524363DE26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4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06B81-4D20-44A4-9392-7AD296C3C6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06B81-4D20-44A4-9392-7AD296C3C6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31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C000-5BA7-4387-AD56-524363DE26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6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5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6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4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F657-E740-4D54-8DE0-9CC9435B5871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EBCF-E8D4-4C35-BAC8-1D2F9D7927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6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0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60648" y="64293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1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6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6691-AC94-4A46-919F-4131CF625175}" type="datetimeFigureOut">
              <a:rPr lang="zh-CN" altLang="en-US" smtClean="0"/>
              <a:t>2020/3/21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0A8-23FF-478C-BBB6-7F76DF85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9" Type="http://schemas.openxmlformats.org/officeDocument/2006/relationships/tags" Target="../tags/tag149.xml"/><Relationship Id="rId21" Type="http://schemas.openxmlformats.org/officeDocument/2006/relationships/tags" Target="../tags/tag131.xml"/><Relationship Id="rId34" Type="http://schemas.openxmlformats.org/officeDocument/2006/relationships/tags" Target="../tags/tag144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tags" Target="../tags/tag139.xml"/><Relationship Id="rId41" Type="http://schemas.openxmlformats.org/officeDocument/2006/relationships/notesSlide" Target="../notesSlides/notesSlide11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32" Type="http://schemas.openxmlformats.org/officeDocument/2006/relationships/tags" Target="../tags/tag142.xml"/><Relationship Id="rId37" Type="http://schemas.openxmlformats.org/officeDocument/2006/relationships/tags" Target="../tags/tag147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tags" Target="../tags/tag138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31" Type="http://schemas.openxmlformats.org/officeDocument/2006/relationships/tags" Target="../tags/tag141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tags" Target="../tags/tag137.xml"/><Relationship Id="rId30" Type="http://schemas.openxmlformats.org/officeDocument/2006/relationships/tags" Target="../tags/tag140.xml"/><Relationship Id="rId35" Type="http://schemas.openxmlformats.org/officeDocument/2006/relationships/tags" Target="../tags/tag145.xml"/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33" Type="http://schemas.openxmlformats.org/officeDocument/2006/relationships/tags" Target="../tags/tag143.xml"/><Relationship Id="rId38" Type="http://schemas.openxmlformats.org/officeDocument/2006/relationships/tags" Target="../tags/tag14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image" Target="../media/image20.png"/><Relationship Id="rId18" Type="http://schemas.openxmlformats.org/officeDocument/2006/relationships/tags" Target="../tags/tag15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notesSlide" Target="../notesSlides/notesSlide12.xml"/><Relationship Id="rId17" Type="http://schemas.openxmlformats.org/officeDocument/2006/relationships/image" Target="../media/image23.png"/><Relationship Id="rId2" Type="http://schemas.openxmlformats.org/officeDocument/2006/relationships/tags" Target="../tags/tag151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4.xml"/><Relationship Id="rId15" Type="http://schemas.openxmlformats.org/officeDocument/2006/relationships/tags" Target="../tags/tag155.xml"/><Relationship Id="rId10" Type="http://schemas.openxmlformats.org/officeDocument/2006/relationships/tags" Target="../tags/tag159.xml"/><Relationship Id="rId19" Type="http://schemas.openxmlformats.org/officeDocument/2006/relationships/image" Target="../media/image24.png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hyperlink" Target="http://21zg168999.iask.in/auto_abs" TargetMode="External"/><Relationship Id="rId4" Type="http://schemas.openxmlformats.org/officeDocument/2006/relationships/tags" Target="../tags/tag169.xml"/><Relationship Id="rId9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tags" Target="../tags/tag197.xml"/><Relationship Id="rId33" Type="http://schemas.openxmlformats.org/officeDocument/2006/relationships/image" Target="../media/image33.png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29" Type="http://schemas.openxmlformats.org/officeDocument/2006/relationships/image" Target="../media/image29.png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image" Target="../media/image32.png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image" Target="../media/image28.png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image" Target="../media/image31.png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notesSlide" Target="../notesSlides/notesSlide17.xml"/><Relationship Id="rId30" Type="http://schemas.openxmlformats.org/officeDocument/2006/relationships/image" Target="../media/image30.png"/><Relationship Id="rId8" Type="http://schemas.openxmlformats.org/officeDocument/2006/relationships/tags" Target="../tags/tag18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20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7.png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image" Target="../media/image36.png"/><Relationship Id="rId5" Type="http://schemas.openxmlformats.org/officeDocument/2006/relationships/tags" Target="../tags/tag202.xml"/><Relationship Id="rId10" Type="http://schemas.openxmlformats.org/officeDocument/2006/relationships/image" Target="../media/image35.png"/><Relationship Id="rId4" Type="http://schemas.openxmlformats.org/officeDocument/2006/relationships/tags" Target="../tags/tag201.xml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26" Type="http://schemas.openxmlformats.org/officeDocument/2006/relationships/tags" Target="../tags/tag44.xml"/><Relationship Id="rId39" Type="http://schemas.openxmlformats.org/officeDocument/2006/relationships/tags" Target="../tags/tag57.xml"/><Relationship Id="rId21" Type="http://schemas.openxmlformats.org/officeDocument/2006/relationships/tags" Target="../tags/tag39.xml"/><Relationship Id="rId34" Type="http://schemas.openxmlformats.org/officeDocument/2006/relationships/tags" Target="../tags/tag52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29" Type="http://schemas.openxmlformats.org/officeDocument/2006/relationships/tags" Target="../tags/tag47.xml"/><Relationship Id="rId41" Type="http://schemas.openxmlformats.org/officeDocument/2006/relationships/notesSlide" Target="../notesSlides/notesSlide5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tags" Target="../tags/tag42.xml"/><Relationship Id="rId32" Type="http://schemas.openxmlformats.org/officeDocument/2006/relationships/tags" Target="../tags/tag50.xml"/><Relationship Id="rId37" Type="http://schemas.openxmlformats.org/officeDocument/2006/relationships/tags" Target="../tags/tag55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tags" Target="../tags/tag41.xml"/><Relationship Id="rId28" Type="http://schemas.openxmlformats.org/officeDocument/2006/relationships/tags" Target="../tags/tag46.xml"/><Relationship Id="rId36" Type="http://schemas.openxmlformats.org/officeDocument/2006/relationships/tags" Target="../tags/tag54.xml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31" Type="http://schemas.openxmlformats.org/officeDocument/2006/relationships/tags" Target="../tags/tag49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Relationship Id="rId27" Type="http://schemas.openxmlformats.org/officeDocument/2006/relationships/tags" Target="../tags/tag45.xml"/><Relationship Id="rId30" Type="http://schemas.openxmlformats.org/officeDocument/2006/relationships/tags" Target="../tags/tag48.xml"/><Relationship Id="rId35" Type="http://schemas.openxmlformats.org/officeDocument/2006/relationships/tags" Target="../tags/tag53.xml"/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tags" Target="../tags/tag43.xml"/><Relationship Id="rId33" Type="http://schemas.openxmlformats.org/officeDocument/2006/relationships/tags" Target="../tags/tag51.xml"/><Relationship Id="rId38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6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notesSlide" Target="../notesSlides/notesSlide6.xml"/><Relationship Id="rId17" Type="http://schemas.openxmlformats.org/officeDocument/2006/relationships/image" Target="../media/image10.png"/><Relationship Id="rId2" Type="http://schemas.openxmlformats.org/officeDocument/2006/relationships/tags" Target="../tags/tag59.xml"/><Relationship Id="rId16" Type="http://schemas.openxmlformats.org/officeDocument/2006/relationships/image" Target="../media/image9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2.xml"/><Relationship Id="rId15" Type="http://schemas.openxmlformats.org/officeDocument/2006/relationships/image" Target="../media/image8.png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1" Type="http://schemas.openxmlformats.org/officeDocument/2006/relationships/image" Target="../media/image12.png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image" Target="../media/image11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19" Type="http://schemas.openxmlformats.org/officeDocument/2006/relationships/notesSlide" Target="../notesSlides/notesSlide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1" Type="http://schemas.openxmlformats.org/officeDocument/2006/relationships/image" Target="../media/image15.png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image" Target="../media/image14.pn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10" Type="http://schemas.openxmlformats.org/officeDocument/2006/relationships/tags" Target="../tags/tag94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0"/>
          <p:cNvSpPr txBox="1"/>
          <p:nvPr>
            <p:custDataLst>
              <p:tags r:id="rId1"/>
            </p:custDataLst>
          </p:nvPr>
        </p:nvSpPr>
        <p:spPr>
          <a:xfrm>
            <a:off x="933450" y="3512186"/>
            <a:ext cx="4752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9170" latinLnBrk="1">
              <a:defRPr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—— by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NLPartners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" name="PA_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33449" y="1674674"/>
            <a:ext cx="577215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9170" latinLnBrk="1"/>
            <a:r>
              <a:rPr lang="zh-CN" altLang="en-US" sz="4800" b="1" dirty="0">
                <a:solidFill>
                  <a:srgbClr val="E84C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摘要自动提取</a:t>
            </a:r>
            <a:endParaRPr lang="en-US" altLang="zh-CN" sz="4800" b="1" dirty="0">
              <a:solidFill>
                <a:srgbClr val="E84C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defTabSz="1219170" latinLnBrk="1"/>
            <a:r>
              <a:rPr lang="zh-CN" altLang="en-US" sz="4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项目报告</a:t>
            </a:r>
            <a:endParaRPr lang="en-US" altLang="ko-KR" sz="48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PA_圆角矩形 9"/>
          <p:cNvSpPr/>
          <p:nvPr>
            <p:custDataLst>
              <p:tags r:id="rId3"/>
            </p:custDataLst>
          </p:nvPr>
        </p:nvSpPr>
        <p:spPr>
          <a:xfrm>
            <a:off x="1113065" y="4210927"/>
            <a:ext cx="1257300" cy="288032"/>
          </a:xfrm>
          <a:prstGeom prst="roundRect">
            <a:avLst>
              <a:gd name="adj" fmla="val 50000"/>
            </a:avLst>
          </a:prstGeom>
          <a:solidFill>
            <a:srgbClr val="E8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r>
              <a:rPr lang="en-US" altLang="zh-CN" sz="1400" dirty="0" smtClean="0">
                <a:solidFill>
                  <a:prstClr val="white"/>
                </a:solidFill>
                <a:latin typeface="맑은 고딕"/>
                <a:ea typeface="宋体" panose="02010600030101010101" pitchFamily="2" charset="-122"/>
              </a:rPr>
              <a:t>2020.03.15</a:t>
            </a:r>
            <a:endParaRPr lang="zh-CN" altLang="en-US" sz="1400" dirty="0">
              <a:solidFill>
                <a:prstClr val="white"/>
              </a:solidFill>
              <a:latin typeface="맑은 고딕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491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701799" y="4620845"/>
            <a:ext cx="878840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在生成了词向量模型之后，需要建模对输入文章进行处理，以生成对应的文章摘要。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3900389" y="3944034"/>
            <a:ext cx="439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建模分析评估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74C22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4"/>
            </p:custDataLst>
          </p:nvPr>
        </p:nvGrpSpPr>
        <p:grpSpPr>
          <a:xfrm>
            <a:off x="5955504" y="6158030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6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PA_半闭框 7"/>
            <p:cNvSpPr/>
            <p:nvPr>
              <p:custDataLst>
                <p:tags r:id="rId7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11" name="PA_任意多边形 10"/>
          <p:cNvSpPr/>
          <p:nvPr>
            <p:custDataLst>
              <p:tags r:id="rId5"/>
            </p:custDataLst>
          </p:nvPr>
        </p:nvSpPr>
        <p:spPr>
          <a:xfrm>
            <a:off x="5410200" y="1436914"/>
            <a:ext cx="1371600" cy="1371600"/>
          </a:xfrm>
          <a:custGeom>
            <a:avLst/>
            <a:gdLst>
              <a:gd name="connsiteX0" fmla="*/ 480077 w 1371600"/>
              <a:gd name="connsiteY0" fmla="*/ 446877 h 1371600"/>
              <a:gd name="connsiteX1" fmla="*/ 571792 w 1371600"/>
              <a:gd name="connsiteY1" fmla="*/ 488363 h 1371600"/>
              <a:gd name="connsiteX2" fmla="*/ 603977 w 1371600"/>
              <a:gd name="connsiteY2" fmla="*/ 600915 h 1371600"/>
              <a:gd name="connsiteX3" fmla="*/ 603977 w 1371600"/>
              <a:gd name="connsiteY3" fmla="*/ 773927 h 1371600"/>
              <a:gd name="connsiteX4" fmla="*/ 571978 w 1371600"/>
              <a:gd name="connsiteY4" fmla="*/ 886665 h 1371600"/>
              <a:gd name="connsiteX5" fmla="*/ 480821 w 1371600"/>
              <a:gd name="connsiteY5" fmla="*/ 928709 h 1371600"/>
              <a:gd name="connsiteX6" fmla="*/ 388734 w 1371600"/>
              <a:gd name="connsiteY6" fmla="*/ 886479 h 1371600"/>
              <a:gd name="connsiteX7" fmla="*/ 356178 w 1371600"/>
              <a:gd name="connsiteY7" fmla="*/ 773927 h 1371600"/>
              <a:gd name="connsiteX8" fmla="*/ 356178 w 1371600"/>
              <a:gd name="connsiteY8" fmla="*/ 600915 h 1371600"/>
              <a:gd name="connsiteX9" fmla="*/ 388362 w 1371600"/>
              <a:gd name="connsiteY9" fmla="*/ 488549 h 1371600"/>
              <a:gd name="connsiteX10" fmla="*/ 480077 w 1371600"/>
              <a:gd name="connsiteY10" fmla="*/ 446877 h 1371600"/>
              <a:gd name="connsiteX11" fmla="*/ 901410 w 1371600"/>
              <a:gd name="connsiteY11" fmla="*/ 408926 h 1371600"/>
              <a:gd name="connsiteX12" fmla="*/ 783463 w 1371600"/>
              <a:gd name="connsiteY12" fmla="*/ 450970 h 1371600"/>
              <a:gd name="connsiteX13" fmla="*/ 738443 w 1371600"/>
              <a:gd name="connsiteY13" fmla="*/ 556266 h 1371600"/>
              <a:gd name="connsiteX14" fmla="*/ 739187 w 1371600"/>
              <a:gd name="connsiteY14" fmla="*/ 558498 h 1371600"/>
              <a:gd name="connsiteX15" fmla="*/ 780859 w 1371600"/>
              <a:gd name="connsiteY15" fmla="*/ 558498 h 1371600"/>
              <a:gd name="connsiteX16" fmla="*/ 815089 w 1371600"/>
              <a:gd name="connsiteY16" fmla="*/ 477945 h 1371600"/>
              <a:gd name="connsiteX17" fmla="*/ 901410 w 1371600"/>
              <a:gd name="connsiteY17" fmla="*/ 446877 h 1371600"/>
              <a:gd name="connsiteX18" fmla="*/ 985125 w 1371600"/>
              <a:gd name="connsiteY18" fmla="*/ 477387 h 1371600"/>
              <a:gd name="connsiteX19" fmla="*/ 1013403 w 1371600"/>
              <a:gd name="connsiteY19" fmla="*/ 556266 h 1371600"/>
              <a:gd name="connsiteX20" fmla="*/ 982893 w 1371600"/>
              <a:gd name="connsiteY20" fmla="*/ 632168 h 1371600"/>
              <a:gd name="connsiteX21" fmla="*/ 893224 w 1371600"/>
              <a:gd name="connsiteY21" fmla="*/ 661562 h 1371600"/>
              <a:gd name="connsiteX22" fmla="*/ 843367 w 1371600"/>
              <a:gd name="connsiteY22" fmla="*/ 661562 h 1371600"/>
              <a:gd name="connsiteX23" fmla="*/ 843367 w 1371600"/>
              <a:gd name="connsiteY23" fmla="*/ 699513 h 1371600"/>
              <a:gd name="connsiteX24" fmla="*/ 893224 w 1371600"/>
              <a:gd name="connsiteY24" fmla="*/ 699513 h 1371600"/>
              <a:gd name="connsiteX25" fmla="*/ 989776 w 1371600"/>
              <a:gd name="connsiteY25" fmla="*/ 727605 h 1371600"/>
              <a:gd name="connsiteX26" fmla="*/ 1023821 w 1371600"/>
              <a:gd name="connsiteY26" fmla="*/ 812995 h 1371600"/>
              <a:gd name="connsiteX27" fmla="*/ 991823 w 1371600"/>
              <a:gd name="connsiteY27" fmla="*/ 897455 h 1371600"/>
              <a:gd name="connsiteX28" fmla="*/ 903270 w 1371600"/>
              <a:gd name="connsiteY28" fmla="*/ 928709 h 1371600"/>
              <a:gd name="connsiteX29" fmla="*/ 809508 w 1371600"/>
              <a:gd name="connsiteY29" fmla="*/ 895222 h 1371600"/>
              <a:gd name="connsiteX30" fmla="*/ 772673 w 1371600"/>
              <a:gd name="connsiteY30" fmla="*/ 811506 h 1371600"/>
              <a:gd name="connsiteX31" fmla="*/ 731001 w 1371600"/>
              <a:gd name="connsiteY31" fmla="*/ 811506 h 1371600"/>
              <a:gd name="connsiteX32" fmla="*/ 730257 w 1371600"/>
              <a:gd name="connsiteY32" fmla="*/ 813739 h 1371600"/>
              <a:gd name="connsiteX33" fmla="*/ 781417 w 1371600"/>
              <a:gd name="connsiteY33" fmla="*/ 925546 h 1371600"/>
              <a:gd name="connsiteX34" fmla="*/ 903270 w 1371600"/>
              <a:gd name="connsiteY34" fmla="*/ 966288 h 1371600"/>
              <a:gd name="connsiteX35" fmla="*/ 1022332 w 1371600"/>
              <a:gd name="connsiteY35" fmla="*/ 925174 h 1371600"/>
              <a:gd name="connsiteX36" fmla="*/ 1068097 w 1371600"/>
              <a:gd name="connsiteY36" fmla="*/ 811506 h 1371600"/>
              <a:gd name="connsiteX37" fmla="*/ 1042982 w 1371600"/>
              <a:gd name="connsiteY37" fmla="*/ 728163 h 1371600"/>
              <a:gd name="connsiteX38" fmla="*/ 970987 w 1371600"/>
              <a:gd name="connsiteY38" fmla="*/ 679421 h 1371600"/>
              <a:gd name="connsiteX39" fmla="*/ 1034797 w 1371600"/>
              <a:gd name="connsiteY39" fmla="*/ 630680 h 1371600"/>
              <a:gd name="connsiteX40" fmla="*/ 1058051 w 1371600"/>
              <a:gd name="connsiteY40" fmla="*/ 557754 h 1371600"/>
              <a:gd name="connsiteX41" fmla="*/ 1015821 w 1371600"/>
              <a:gd name="connsiteY41" fmla="*/ 447994 h 1371600"/>
              <a:gd name="connsiteX42" fmla="*/ 901410 w 1371600"/>
              <a:gd name="connsiteY42" fmla="*/ 408926 h 1371600"/>
              <a:gd name="connsiteX43" fmla="*/ 480077 w 1371600"/>
              <a:gd name="connsiteY43" fmla="*/ 408926 h 1371600"/>
              <a:gd name="connsiteX44" fmla="*/ 356922 w 1371600"/>
              <a:gd name="connsiteY44" fmla="*/ 462504 h 1371600"/>
              <a:gd name="connsiteX45" fmla="*/ 311901 w 1371600"/>
              <a:gd name="connsiteY45" fmla="*/ 607984 h 1371600"/>
              <a:gd name="connsiteX46" fmla="*/ 311901 w 1371600"/>
              <a:gd name="connsiteY46" fmla="*/ 767230 h 1371600"/>
              <a:gd name="connsiteX47" fmla="*/ 357294 w 1371600"/>
              <a:gd name="connsiteY47" fmla="*/ 912896 h 1371600"/>
              <a:gd name="connsiteX48" fmla="*/ 480821 w 1371600"/>
              <a:gd name="connsiteY48" fmla="*/ 966288 h 1371600"/>
              <a:gd name="connsiteX49" fmla="*/ 603790 w 1371600"/>
              <a:gd name="connsiteY49" fmla="*/ 913082 h 1371600"/>
              <a:gd name="connsiteX50" fmla="*/ 648625 w 1371600"/>
              <a:gd name="connsiteY50" fmla="*/ 767230 h 1371600"/>
              <a:gd name="connsiteX51" fmla="*/ 648625 w 1371600"/>
              <a:gd name="connsiteY51" fmla="*/ 607984 h 1371600"/>
              <a:gd name="connsiteX52" fmla="*/ 603418 w 1371600"/>
              <a:gd name="connsiteY52" fmla="*/ 462504 h 1371600"/>
              <a:gd name="connsiteX53" fmla="*/ 480077 w 1371600"/>
              <a:gd name="connsiteY53" fmla="*/ 408926 h 1371600"/>
              <a:gd name="connsiteX54" fmla="*/ 685800 w 1371600"/>
              <a:gd name="connsiteY54" fmla="*/ 0 h 1371600"/>
              <a:gd name="connsiteX55" fmla="*/ 1371600 w 1371600"/>
              <a:gd name="connsiteY55" fmla="*/ 685800 h 1371600"/>
              <a:gd name="connsiteX56" fmla="*/ 685800 w 1371600"/>
              <a:gd name="connsiteY56" fmla="*/ 1371600 h 1371600"/>
              <a:gd name="connsiteX57" fmla="*/ 0 w 1371600"/>
              <a:gd name="connsiteY57" fmla="*/ 685800 h 1371600"/>
              <a:gd name="connsiteX58" fmla="*/ 685800 w 1371600"/>
              <a:gd name="connsiteY58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71600" h="1371600"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01410" y="408926"/>
                </a:moveTo>
                <a:cubicBezTo>
                  <a:pt x="854033" y="408926"/>
                  <a:pt x="814717" y="422941"/>
                  <a:pt x="783463" y="450970"/>
                </a:cubicBezTo>
                <a:cubicBezTo>
                  <a:pt x="752209" y="478999"/>
                  <a:pt x="737202" y="514098"/>
                  <a:pt x="738443" y="556266"/>
                </a:cubicBezTo>
                <a:lnTo>
                  <a:pt x="739187" y="558498"/>
                </a:lnTo>
                <a:lnTo>
                  <a:pt x="780859" y="558498"/>
                </a:lnTo>
                <a:cubicBezTo>
                  <a:pt x="780859" y="525508"/>
                  <a:pt x="792269" y="498657"/>
                  <a:pt x="815089" y="477945"/>
                </a:cubicBezTo>
                <a:cubicBezTo>
                  <a:pt x="837910" y="457233"/>
                  <a:pt x="866683" y="446877"/>
                  <a:pt x="901410" y="446877"/>
                </a:cubicBezTo>
                <a:cubicBezTo>
                  <a:pt x="938368" y="446877"/>
                  <a:pt x="966274" y="457047"/>
                  <a:pt x="985125" y="477387"/>
                </a:cubicBezTo>
                <a:cubicBezTo>
                  <a:pt x="1003977" y="497727"/>
                  <a:pt x="1013403" y="524020"/>
                  <a:pt x="1013403" y="556266"/>
                </a:cubicBezTo>
                <a:cubicBezTo>
                  <a:pt x="1013403" y="587272"/>
                  <a:pt x="1003233" y="612573"/>
                  <a:pt x="982893" y="632168"/>
                </a:cubicBezTo>
                <a:cubicBezTo>
                  <a:pt x="962553" y="651764"/>
                  <a:pt x="932663" y="661562"/>
                  <a:pt x="893224" y="661562"/>
                </a:cubicBezTo>
                <a:lnTo>
                  <a:pt x="843367" y="661562"/>
                </a:lnTo>
                <a:lnTo>
                  <a:pt x="843367" y="699513"/>
                </a:lnTo>
                <a:lnTo>
                  <a:pt x="893224" y="699513"/>
                </a:lnTo>
                <a:cubicBezTo>
                  <a:pt x="934896" y="699513"/>
                  <a:pt x="967080" y="708877"/>
                  <a:pt x="989776" y="727605"/>
                </a:cubicBezTo>
                <a:cubicBezTo>
                  <a:pt x="1012473" y="746332"/>
                  <a:pt x="1023821" y="774795"/>
                  <a:pt x="1023821" y="812995"/>
                </a:cubicBezTo>
                <a:cubicBezTo>
                  <a:pt x="1023821" y="848465"/>
                  <a:pt x="1013155" y="876619"/>
                  <a:pt x="991823" y="897455"/>
                </a:cubicBezTo>
                <a:cubicBezTo>
                  <a:pt x="970491" y="918291"/>
                  <a:pt x="940973" y="928709"/>
                  <a:pt x="903270" y="928709"/>
                </a:cubicBezTo>
                <a:cubicBezTo>
                  <a:pt x="865319" y="928709"/>
                  <a:pt x="834065" y="917546"/>
                  <a:pt x="809508" y="895222"/>
                </a:cubicBezTo>
                <a:cubicBezTo>
                  <a:pt x="784952" y="872898"/>
                  <a:pt x="772673" y="844993"/>
                  <a:pt x="772673" y="811506"/>
                </a:cubicBezTo>
                <a:lnTo>
                  <a:pt x="731001" y="811506"/>
                </a:lnTo>
                <a:lnTo>
                  <a:pt x="730257" y="813739"/>
                </a:lnTo>
                <a:cubicBezTo>
                  <a:pt x="729017" y="861116"/>
                  <a:pt x="746070" y="898385"/>
                  <a:pt x="781417" y="925546"/>
                </a:cubicBezTo>
                <a:cubicBezTo>
                  <a:pt x="816764" y="952707"/>
                  <a:pt x="857381" y="966288"/>
                  <a:pt x="903270" y="966288"/>
                </a:cubicBezTo>
                <a:cubicBezTo>
                  <a:pt x="952135" y="966288"/>
                  <a:pt x="991823" y="952583"/>
                  <a:pt x="1022332" y="925174"/>
                </a:cubicBezTo>
                <a:cubicBezTo>
                  <a:pt x="1052842" y="897765"/>
                  <a:pt x="1068097" y="859876"/>
                  <a:pt x="1068097" y="811506"/>
                </a:cubicBezTo>
                <a:cubicBezTo>
                  <a:pt x="1068097" y="778516"/>
                  <a:pt x="1059725" y="750735"/>
                  <a:pt x="1042982" y="728163"/>
                </a:cubicBezTo>
                <a:cubicBezTo>
                  <a:pt x="1026239" y="705590"/>
                  <a:pt x="1002241" y="689343"/>
                  <a:pt x="970987" y="679421"/>
                </a:cubicBezTo>
                <a:cubicBezTo>
                  <a:pt x="998024" y="668755"/>
                  <a:pt x="1019294" y="652508"/>
                  <a:pt x="1034797" y="630680"/>
                </a:cubicBezTo>
                <a:cubicBezTo>
                  <a:pt x="1050300" y="608852"/>
                  <a:pt x="1058051" y="584543"/>
                  <a:pt x="1058051" y="557754"/>
                </a:cubicBezTo>
                <a:cubicBezTo>
                  <a:pt x="1058051" y="510625"/>
                  <a:pt x="1043974" y="474039"/>
                  <a:pt x="1015821" y="447994"/>
                </a:cubicBezTo>
                <a:cubicBezTo>
                  <a:pt x="987668" y="421949"/>
                  <a:pt x="949531" y="408926"/>
                  <a:pt x="901410" y="408926"/>
                </a:cubicBez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33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1939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5327" y="698817"/>
            <a:ext cx="3264444" cy="733815"/>
            <a:chOff x="987960" y="382860"/>
            <a:chExt cx="3264444" cy="733815"/>
          </a:xfrm>
        </p:grpSpPr>
        <p:sp>
          <p:nvSpPr>
            <p:cNvPr id="4" name="PA_文本框 3"/>
            <p:cNvSpPr txBox="1"/>
            <p:nvPr>
              <p:custDataLst>
                <p:tags r:id="rId38"/>
              </p:custDataLst>
            </p:nvPr>
          </p:nvSpPr>
          <p:spPr>
            <a:xfrm>
              <a:off x="987960" y="382860"/>
              <a:ext cx="2646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accent1"/>
                  </a:solidFill>
                </a:rPr>
                <a:t>摘要生成流程</a:t>
              </a:r>
              <a:endParaRPr lang="zh-CN" alt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PA_等腰三角形 4"/>
            <p:cNvSpPr/>
            <p:nvPr>
              <p:custDataLst>
                <p:tags r:id="rId39"/>
              </p:custDataLst>
            </p:nvPr>
          </p:nvSpPr>
          <p:spPr>
            <a:xfrm>
              <a:off x="3954324" y="818595"/>
              <a:ext cx="298080" cy="298080"/>
            </a:xfrm>
            <a:prstGeom prst="triangle">
              <a:avLst>
                <a:gd name="adj" fmla="val 100000"/>
              </a:avLst>
            </a:prstGeom>
            <a:solidFill>
              <a:srgbClr val="394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PA_矩形 8"/>
          <p:cNvSpPr/>
          <p:nvPr>
            <p:custDataLst>
              <p:tags r:id="rId2"/>
            </p:custDataLst>
          </p:nvPr>
        </p:nvSpPr>
        <p:spPr>
          <a:xfrm>
            <a:off x="6373075" y="1257200"/>
            <a:ext cx="5061631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20000"/>
              </a:lnSpc>
            </a:pP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矩形 11"/>
          <p:cNvSpPr/>
          <p:nvPr>
            <p:custDataLst>
              <p:tags r:id="rId3"/>
            </p:custDataLst>
          </p:nvPr>
        </p:nvSpPr>
        <p:spPr>
          <a:xfrm>
            <a:off x="1568253" y="3152488"/>
            <a:ext cx="215260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将文章拆分为多个句子，对特殊字符进行处理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矩形 12"/>
          <p:cNvSpPr/>
          <p:nvPr>
            <p:custDataLst>
              <p:tags r:id="rId4"/>
            </p:custDataLst>
          </p:nvPr>
        </p:nvSpPr>
        <p:spPr>
          <a:xfrm>
            <a:off x="1568253" y="2827593"/>
            <a:ext cx="230273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1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对输入文章处理</a:t>
            </a:r>
            <a:endParaRPr lang="zh-CN" altLang="en-US" sz="1600" dirty="0"/>
          </a:p>
        </p:txBody>
      </p:sp>
      <p:sp>
        <p:nvSpPr>
          <p:cNvPr id="16" name="PA_矩形 15"/>
          <p:cNvSpPr/>
          <p:nvPr>
            <p:custDataLst>
              <p:tags r:id="rId5"/>
            </p:custDataLst>
          </p:nvPr>
        </p:nvSpPr>
        <p:spPr>
          <a:xfrm>
            <a:off x="5247641" y="3215610"/>
            <a:ext cx="222283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加载根据语料训练完成的词向量模型以及词的频度文件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矩形 16"/>
          <p:cNvSpPr/>
          <p:nvPr>
            <p:custDataLst>
              <p:tags r:id="rId6"/>
            </p:custDataLst>
          </p:nvPr>
        </p:nvSpPr>
        <p:spPr>
          <a:xfrm>
            <a:off x="5254763" y="2859202"/>
            <a:ext cx="2302738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/>
              <a:t>加载词向量模型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_矩形 19"/>
          <p:cNvSpPr/>
          <p:nvPr>
            <p:custDataLst>
              <p:tags r:id="rId7"/>
            </p:custDataLst>
          </p:nvPr>
        </p:nvSpPr>
        <p:spPr>
          <a:xfrm>
            <a:off x="8433248" y="3237724"/>
            <a:ext cx="230273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SIF(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平滑反频率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给句子的各个词赋加权重，然后求其加权和得到句子向量。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_矩形 20"/>
          <p:cNvSpPr/>
          <p:nvPr>
            <p:custDataLst>
              <p:tags r:id="rId8"/>
            </p:custDataLst>
          </p:nvPr>
        </p:nvSpPr>
        <p:spPr>
          <a:xfrm>
            <a:off x="8339425" y="2859202"/>
            <a:ext cx="23027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3.</a:t>
            </a:r>
            <a:r>
              <a:rPr lang="zh-CN" altLang="en-US" sz="1600" dirty="0"/>
              <a:t>计</a:t>
            </a:r>
            <a:r>
              <a:rPr lang="zh-CN" altLang="en-US" sz="1600" dirty="0" smtClean="0"/>
              <a:t>算各个句子的向</a:t>
            </a:r>
            <a:r>
              <a:rPr lang="zh-CN" altLang="en-US" sz="1600" dirty="0"/>
              <a:t>量</a:t>
            </a:r>
          </a:p>
        </p:txBody>
      </p:sp>
      <p:sp>
        <p:nvSpPr>
          <p:cNvPr id="24" name="PA_矩形 23"/>
          <p:cNvSpPr/>
          <p:nvPr>
            <p:custDataLst>
              <p:tags r:id="rId9"/>
            </p:custDataLst>
          </p:nvPr>
        </p:nvSpPr>
        <p:spPr>
          <a:xfrm>
            <a:off x="8433248" y="5233413"/>
            <a:ext cx="213186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将文章作为一个句子求全文的向量。同理，求得标题的向量。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_矩形 24"/>
          <p:cNvSpPr/>
          <p:nvPr>
            <p:custDataLst>
              <p:tags r:id="rId10"/>
            </p:custDataLst>
          </p:nvPr>
        </p:nvSpPr>
        <p:spPr>
          <a:xfrm>
            <a:off x="8386613" y="4850745"/>
            <a:ext cx="23027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4.</a:t>
            </a:r>
            <a:r>
              <a:rPr lang="zh-CN" altLang="en-US" sz="1600" dirty="0"/>
              <a:t>计</a:t>
            </a:r>
            <a:r>
              <a:rPr lang="zh-CN" altLang="en-US" sz="1600" dirty="0" smtClean="0"/>
              <a:t>算全文和标题向量</a:t>
            </a:r>
            <a:endParaRPr lang="zh-CN" altLang="en-US" sz="1600" dirty="0"/>
          </a:p>
        </p:txBody>
      </p:sp>
      <p:grpSp>
        <p:nvGrpSpPr>
          <p:cNvPr id="31" name="PA_组合 30"/>
          <p:cNvGrpSpPr/>
          <p:nvPr>
            <p:custDataLst>
              <p:tags r:id="rId11"/>
            </p:custDataLst>
          </p:nvPr>
        </p:nvGrpSpPr>
        <p:grpSpPr>
          <a:xfrm>
            <a:off x="1631795" y="2440464"/>
            <a:ext cx="318682" cy="274214"/>
            <a:chOff x="495301" y="523876"/>
            <a:chExt cx="546101" cy="469900"/>
          </a:xfrm>
        </p:grpSpPr>
        <p:sp>
          <p:nvSpPr>
            <p:cNvPr id="32" name="PA_任意多边形 5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606426" y="631826"/>
              <a:ext cx="434974" cy="361950"/>
            </a:xfrm>
            <a:custGeom>
              <a:avLst/>
              <a:gdLst>
                <a:gd name="T0" fmla="*/ 153 w 153"/>
                <a:gd name="T1" fmla="*/ 121 h 127"/>
                <a:gd name="T2" fmla="*/ 147 w 153"/>
                <a:gd name="T3" fmla="*/ 127 h 127"/>
                <a:gd name="T4" fmla="*/ 6 w 153"/>
                <a:gd name="T5" fmla="*/ 127 h 127"/>
                <a:gd name="T6" fmla="*/ 0 w 153"/>
                <a:gd name="T7" fmla="*/ 121 h 127"/>
                <a:gd name="T8" fmla="*/ 0 w 153"/>
                <a:gd name="T9" fmla="*/ 6 h 127"/>
                <a:gd name="T10" fmla="*/ 6 w 153"/>
                <a:gd name="T11" fmla="*/ 0 h 127"/>
                <a:gd name="T12" fmla="*/ 147 w 153"/>
                <a:gd name="T13" fmla="*/ 0 h 127"/>
                <a:gd name="T14" fmla="*/ 153 w 153"/>
                <a:gd name="T15" fmla="*/ 6 h 127"/>
                <a:gd name="T16" fmla="*/ 153 w 153"/>
                <a:gd name="T17" fmla="*/ 12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27">
                  <a:moveTo>
                    <a:pt x="153" y="121"/>
                  </a:moveTo>
                  <a:cubicBezTo>
                    <a:pt x="153" y="124"/>
                    <a:pt x="151" y="127"/>
                    <a:pt x="147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2" y="127"/>
                    <a:pt x="0" y="124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1" y="0"/>
                    <a:pt x="153" y="3"/>
                    <a:pt x="153" y="6"/>
                  </a:cubicBezTo>
                  <a:lnTo>
                    <a:pt x="153" y="121"/>
                  </a:lnTo>
                  <a:close/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PA_任意多边形 6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95301" y="523876"/>
              <a:ext cx="438150" cy="361950"/>
            </a:xfrm>
            <a:custGeom>
              <a:avLst/>
              <a:gdLst>
                <a:gd name="T0" fmla="*/ 20 w 154"/>
                <a:gd name="T1" fmla="*/ 127 h 127"/>
                <a:gd name="T2" fmla="*/ 7 w 154"/>
                <a:gd name="T3" fmla="*/ 127 h 127"/>
                <a:gd name="T4" fmla="*/ 0 w 154"/>
                <a:gd name="T5" fmla="*/ 121 h 127"/>
                <a:gd name="T6" fmla="*/ 0 w 154"/>
                <a:gd name="T7" fmla="*/ 6 h 127"/>
                <a:gd name="T8" fmla="*/ 7 w 154"/>
                <a:gd name="T9" fmla="*/ 0 h 127"/>
                <a:gd name="T10" fmla="*/ 148 w 154"/>
                <a:gd name="T11" fmla="*/ 0 h 127"/>
                <a:gd name="T12" fmla="*/ 154 w 154"/>
                <a:gd name="T13" fmla="*/ 6 h 127"/>
                <a:gd name="T14" fmla="*/ 154 w 154"/>
                <a:gd name="T15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27">
                  <a:moveTo>
                    <a:pt x="20" y="127"/>
                  </a:move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24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2"/>
                    <a:pt x="154" y="6"/>
                  </a:cubicBezTo>
                  <a:cubicBezTo>
                    <a:pt x="154" y="20"/>
                    <a:pt x="154" y="20"/>
                    <a:pt x="154" y="20"/>
                  </a:cubicBezTo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PA_任意多边形 7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646114" y="831851"/>
              <a:ext cx="395288" cy="161925"/>
            </a:xfrm>
            <a:custGeom>
              <a:avLst/>
              <a:gdLst>
                <a:gd name="T0" fmla="*/ 0 w 249"/>
                <a:gd name="T1" fmla="*/ 102 h 102"/>
                <a:gd name="T2" fmla="*/ 102 w 249"/>
                <a:gd name="T3" fmla="*/ 0 h 102"/>
                <a:gd name="T4" fmla="*/ 147 w 249"/>
                <a:gd name="T5" fmla="*/ 48 h 102"/>
                <a:gd name="T6" fmla="*/ 194 w 249"/>
                <a:gd name="T7" fmla="*/ 0 h 102"/>
                <a:gd name="T8" fmla="*/ 249 w 249"/>
                <a:gd name="T9" fmla="*/ 4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02">
                  <a:moveTo>
                    <a:pt x="0" y="102"/>
                  </a:moveTo>
                  <a:lnTo>
                    <a:pt x="102" y="0"/>
                  </a:lnTo>
                  <a:lnTo>
                    <a:pt x="147" y="48"/>
                  </a:lnTo>
                  <a:lnTo>
                    <a:pt x="194" y="0"/>
                  </a:lnTo>
                  <a:lnTo>
                    <a:pt x="249" y="48"/>
                  </a:lnTo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PA_椭圆 8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66751" y="717551"/>
              <a:ext cx="84138" cy="85725"/>
            </a:xfrm>
            <a:prstGeom prst="ellips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PA_组合 35"/>
          <p:cNvGrpSpPr/>
          <p:nvPr>
            <p:custDataLst>
              <p:tags r:id="rId12"/>
            </p:custDataLst>
          </p:nvPr>
        </p:nvGrpSpPr>
        <p:grpSpPr>
          <a:xfrm>
            <a:off x="5440997" y="2447206"/>
            <a:ext cx="318681" cy="319608"/>
            <a:chOff x="2862264" y="1550988"/>
            <a:chExt cx="546100" cy="547688"/>
          </a:xfrm>
        </p:grpSpPr>
        <p:sp>
          <p:nvSpPr>
            <p:cNvPr id="37" name="PA_椭圆 7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62264" y="1550988"/>
              <a:ext cx="546100" cy="547688"/>
            </a:xfrm>
            <a:prstGeom prst="ellips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PA_Line 77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35314" y="1700213"/>
              <a:ext cx="0" cy="244475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PA_Line 78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008314" y="1822451"/>
              <a:ext cx="255588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PA_组合 39"/>
          <p:cNvGrpSpPr/>
          <p:nvPr>
            <p:custDataLst>
              <p:tags r:id="rId13"/>
            </p:custDataLst>
          </p:nvPr>
        </p:nvGrpSpPr>
        <p:grpSpPr>
          <a:xfrm>
            <a:off x="8585208" y="2510005"/>
            <a:ext cx="318682" cy="296448"/>
            <a:chOff x="495301" y="3711576"/>
            <a:chExt cx="546101" cy="508000"/>
          </a:xfrm>
        </p:grpSpPr>
        <p:sp>
          <p:nvSpPr>
            <p:cNvPr id="41" name="PA_Line 124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928689" y="3868738"/>
              <a:ext cx="0" cy="225425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PA_Line 125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817564" y="3983038"/>
              <a:ext cx="223838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PA_任意多边形 126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95301" y="3711576"/>
              <a:ext cx="433388" cy="508000"/>
            </a:xfrm>
            <a:custGeom>
              <a:avLst/>
              <a:gdLst>
                <a:gd name="T0" fmla="*/ 152 w 152"/>
                <a:gd name="T1" fmla="*/ 155 h 178"/>
                <a:gd name="T2" fmla="*/ 152 w 152"/>
                <a:gd name="T3" fmla="*/ 164 h 178"/>
                <a:gd name="T4" fmla="*/ 138 w 152"/>
                <a:gd name="T5" fmla="*/ 178 h 178"/>
                <a:gd name="T6" fmla="*/ 13 w 152"/>
                <a:gd name="T7" fmla="*/ 178 h 178"/>
                <a:gd name="T8" fmla="*/ 0 w 152"/>
                <a:gd name="T9" fmla="*/ 164 h 178"/>
                <a:gd name="T10" fmla="*/ 0 w 152"/>
                <a:gd name="T11" fmla="*/ 14 h 178"/>
                <a:gd name="T12" fmla="*/ 13 w 152"/>
                <a:gd name="T13" fmla="*/ 0 h 178"/>
                <a:gd name="T14" fmla="*/ 138 w 152"/>
                <a:gd name="T15" fmla="*/ 0 h 178"/>
                <a:gd name="T16" fmla="*/ 152 w 152"/>
                <a:gd name="T17" fmla="*/ 14 h 178"/>
                <a:gd name="T18" fmla="*/ 152 w 152"/>
                <a:gd name="T19" fmla="*/ 3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78">
                  <a:moveTo>
                    <a:pt x="152" y="155"/>
                  </a:moveTo>
                  <a:cubicBezTo>
                    <a:pt x="152" y="164"/>
                    <a:pt x="152" y="164"/>
                    <a:pt x="152" y="164"/>
                  </a:cubicBezTo>
                  <a:cubicBezTo>
                    <a:pt x="152" y="172"/>
                    <a:pt x="146" y="178"/>
                    <a:pt x="138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6" y="178"/>
                    <a:pt x="0" y="172"/>
                    <a:pt x="0" y="16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38"/>
                    <a:pt x="152" y="38"/>
                    <a:pt x="152" y="38"/>
                  </a:cubicBezTo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PA_组合 43"/>
          <p:cNvGrpSpPr/>
          <p:nvPr>
            <p:custDataLst>
              <p:tags r:id="rId14"/>
            </p:custDataLst>
          </p:nvPr>
        </p:nvGrpSpPr>
        <p:grpSpPr>
          <a:xfrm>
            <a:off x="8552320" y="4505119"/>
            <a:ext cx="318681" cy="196396"/>
            <a:chOff x="1679576" y="4870451"/>
            <a:chExt cx="546100" cy="336550"/>
          </a:xfrm>
        </p:grpSpPr>
        <p:sp>
          <p:nvSpPr>
            <p:cNvPr id="45" name="PA_Line 172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790701" y="4870451"/>
              <a:ext cx="320675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PA_Line 173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679576" y="4981576"/>
              <a:ext cx="546100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PA_Line 174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744664" y="5095876"/>
              <a:ext cx="412750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PA_Line 175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778001" y="5207001"/>
              <a:ext cx="347663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PA_矩形 76"/>
          <p:cNvSpPr/>
          <p:nvPr>
            <p:custDataLst>
              <p:tags r:id="rId15"/>
            </p:custDataLst>
          </p:nvPr>
        </p:nvSpPr>
        <p:spPr>
          <a:xfrm>
            <a:off x="-19050" y="6610350"/>
            <a:ext cx="12211050" cy="247652"/>
          </a:xfrm>
          <a:prstGeom prst="rect">
            <a:avLst/>
          </a:pr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281656" y="4475011"/>
            <a:ext cx="318681" cy="315902"/>
            <a:chOff x="4604419" y="4037177"/>
            <a:chExt cx="318681" cy="315902"/>
          </a:xfrm>
        </p:grpSpPr>
        <p:sp>
          <p:nvSpPr>
            <p:cNvPr id="54" name="PA_任意多边形 20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604419" y="4068675"/>
              <a:ext cx="318681" cy="284404"/>
            </a:xfrm>
            <a:custGeom>
              <a:avLst/>
              <a:gdLst>
                <a:gd name="T0" fmla="*/ 157 w 192"/>
                <a:gd name="T1" fmla="*/ 0 h 171"/>
                <a:gd name="T2" fmla="*/ 188 w 192"/>
                <a:gd name="T3" fmla="*/ 0 h 171"/>
                <a:gd name="T4" fmla="*/ 192 w 192"/>
                <a:gd name="T5" fmla="*/ 4 h 171"/>
                <a:gd name="T6" fmla="*/ 192 w 192"/>
                <a:gd name="T7" fmla="*/ 168 h 171"/>
                <a:gd name="T8" fmla="*/ 188 w 192"/>
                <a:gd name="T9" fmla="*/ 171 h 171"/>
                <a:gd name="T10" fmla="*/ 3 w 192"/>
                <a:gd name="T11" fmla="*/ 171 h 171"/>
                <a:gd name="T12" fmla="*/ 0 w 192"/>
                <a:gd name="T13" fmla="*/ 168 h 171"/>
                <a:gd name="T14" fmla="*/ 0 w 192"/>
                <a:gd name="T15" fmla="*/ 4 h 171"/>
                <a:gd name="T16" fmla="*/ 3 w 192"/>
                <a:gd name="T17" fmla="*/ 0 h 171"/>
                <a:gd name="T18" fmla="*/ 34 w 192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71">
                  <a:moveTo>
                    <a:pt x="157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168"/>
                    <a:pt x="192" y="168"/>
                    <a:pt x="192" y="168"/>
                  </a:cubicBezTo>
                  <a:cubicBezTo>
                    <a:pt x="192" y="170"/>
                    <a:pt x="190" y="171"/>
                    <a:pt x="188" y="171"/>
                  </a:cubicBezTo>
                  <a:cubicBezTo>
                    <a:pt x="3" y="171"/>
                    <a:pt x="3" y="171"/>
                    <a:pt x="3" y="171"/>
                  </a:cubicBezTo>
                  <a:cubicBezTo>
                    <a:pt x="1" y="171"/>
                    <a:pt x="0" y="170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PA_Line 2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604419" y="4156683"/>
              <a:ext cx="318681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PA_任意多边形 22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667414" y="4037177"/>
              <a:ext cx="45394" cy="60216"/>
            </a:xfrm>
            <a:custGeom>
              <a:avLst/>
              <a:gdLst>
                <a:gd name="T0" fmla="*/ 27 w 27"/>
                <a:gd name="T1" fmla="*/ 33 h 36"/>
                <a:gd name="T2" fmla="*/ 24 w 27"/>
                <a:gd name="T3" fmla="*/ 36 h 36"/>
                <a:gd name="T4" fmla="*/ 3 w 27"/>
                <a:gd name="T5" fmla="*/ 36 h 36"/>
                <a:gd name="T6" fmla="*/ 0 w 27"/>
                <a:gd name="T7" fmla="*/ 33 h 36"/>
                <a:gd name="T8" fmla="*/ 0 w 27"/>
                <a:gd name="T9" fmla="*/ 3 h 36"/>
                <a:gd name="T10" fmla="*/ 3 w 27"/>
                <a:gd name="T11" fmla="*/ 0 h 36"/>
                <a:gd name="T12" fmla="*/ 24 w 27"/>
                <a:gd name="T13" fmla="*/ 0 h 36"/>
                <a:gd name="T14" fmla="*/ 27 w 27"/>
                <a:gd name="T15" fmla="*/ 3 h 36"/>
                <a:gd name="T16" fmla="*/ 27 w 27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6">
                  <a:moveTo>
                    <a:pt x="27" y="33"/>
                  </a:moveTo>
                  <a:cubicBezTo>
                    <a:pt x="27" y="35"/>
                    <a:pt x="26" y="36"/>
                    <a:pt x="2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5"/>
                    <a:pt x="0" y="3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7" y="1"/>
                    <a:pt x="27" y="3"/>
                  </a:cubicBezTo>
                  <a:lnTo>
                    <a:pt x="27" y="33"/>
                  </a:lnTo>
                  <a:close/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PA_任意多边形 23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4813785" y="4037177"/>
              <a:ext cx="44467" cy="60216"/>
            </a:xfrm>
            <a:custGeom>
              <a:avLst/>
              <a:gdLst>
                <a:gd name="T0" fmla="*/ 27 w 27"/>
                <a:gd name="T1" fmla="*/ 33 h 36"/>
                <a:gd name="T2" fmla="*/ 24 w 27"/>
                <a:gd name="T3" fmla="*/ 36 h 36"/>
                <a:gd name="T4" fmla="*/ 3 w 27"/>
                <a:gd name="T5" fmla="*/ 36 h 36"/>
                <a:gd name="T6" fmla="*/ 0 w 27"/>
                <a:gd name="T7" fmla="*/ 33 h 36"/>
                <a:gd name="T8" fmla="*/ 0 w 27"/>
                <a:gd name="T9" fmla="*/ 3 h 36"/>
                <a:gd name="T10" fmla="*/ 3 w 27"/>
                <a:gd name="T11" fmla="*/ 0 h 36"/>
                <a:gd name="T12" fmla="*/ 24 w 27"/>
                <a:gd name="T13" fmla="*/ 0 h 36"/>
                <a:gd name="T14" fmla="*/ 27 w 27"/>
                <a:gd name="T15" fmla="*/ 3 h 36"/>
                <a:gd name="T16" fmla="*/ 27 w 27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6">
                  <a:moveTo>
                    <a:pt x="27" y="33"/>
                  </a:moveTo>
                  <a:cubicBezTo>
                    <a:pt x="27" y="35"/>
                    <a:pt x="26" y="36"/>
                    <a:pt x="2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6"/>
                    <a:pt x="0" y="35"/>
                    <a:pt x="0" y="3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7" y="1"/>
                    <a:pt x="27" y="3"/>
                  </a:cubicBezTo>
                  <a:lnTo>
                    <a:pt x="27" y="33"/>
                  </a:lnTo>
                  <a:close/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PA_矩形 20"/>
          <p:cNvSpPr/>
          <p:nvPr>
            <p:custDataLst>
              <p:tags r:id="rId16"/>
            </p:custDataLst>
          </p:nvPr>
        </p:nvSpPr>
        <p:spPr>
          <a:xfrm>
            <a:off x="5166932" y="4887410"/>
            <a:ext cx="230273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600" dirty="0" smtClean="0"/>
              <a:t>5. </a:t>
            </a:r>
            <a:r>
              <a:rPr lang="zh-CN" altLang="en-US" sz="1600" dirty="0"/>
              <a:t>计算</a:t>
            </a:r>
            <a:r>
              <a:rPr lang="zh-CN" altLang="en-US" sz="1600" dirty="0" smtClean="0"/>
              <a:t>句子相似度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31795" y="4431580"/>
            <a:ext cx="318681" cy="319608"/>
            <a:chOff x="10606936" y="2613141"/>
            <a:chExt cx="318681" cy="319608"/>
          </a:xfrm>
        </p:grpSpPr>
        <p:sp>
          <p:nvSpPr>
            <p:cNvPr id="102" name="Oval 84"/>
            <p:cNvSpPr>
              <a:spLocks noChangeArrowheads="1"/>
            </p:cNvSpPr>
            <p:nvPr/>
          </p:nvSpPr>
          <p:spPr bwMode="auto">
            <a:xfrm>
              <a:off x="10606936" y="2613141"/>
              <a:ext cx="318681" cy="319608"/>
            </a:xfrm>
            <a:prstGeom prst="ellips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 flipH="1">
              <a:off x="10729221" y="2719677"/>
              <a:ext cx="101904" cy="101904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Line 86"/>
            <p:cNvSpPr>
              <a:spLocks noChangeShapeType="1"/>
            </p:cNvSpPr>
            <p:nvPr/>
          </p:nvSpPr>
          <p:spPr bwMode="auto">
            <a:xfrm>
              <a:off x="10699576" y="2784525"/>
              <a:ext cx="37056" cy="37056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" name="PA_矩形 20"/>
          <p:cNvSpPr/>
          <p:nvPr>
            <p:custDataLst>
              <p:tags r:id="rId17"/>
            </p:custDataLst>
          </p:nvPr>
        </p:nvSpPr>
        <p:spPr>
          <a:xfrm>
            <a:off x="1621604" y="4847928"/>
            <a:ext cx="230273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600" dirty="0" smtClean="0"/>
              <a:t>6.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KNN</a:t>
            </a:r>
            <a:r>
              <a:rPr lang="zh-CN" altLang="en-US" sz="1600" dirty="0" smtClean="0"/>
              <a:t>及摘要生成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PA_矩形 19"/>
          <p:cNvSpPr/>
          <p:nvPr>
            <p:custDataLst>
              <p:tags r:id="rId18"/>
            </p:custDataLst>
          </p:nvPr>
        </p:nvSpPr>
        <p:spPr>
          <a:xfrm>
            <a:off x="1617516" y="5235726"/>
            <a:ext cx="2103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取相似度最高的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个句子，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并进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平滑，最后生成摘要。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PA_矩形 23"/>
          <p:cNvSpPr/>
          <p:nvPr>
            <p:custDataLst>
              <p:tags r:id="rId19"/>
            </p:custDataLst>
          </p:nvPr>
        </p:nvSpPr>
        <p:spPr>
          <a:xfrm>
            <a:off x="5256704" y="5292931"/>
            <a:ext cx="213186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算文章中各个句子与全文的相似度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于全文向量与标题向量的加权和。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013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_文本框 52"/>
          <p:cNvSpPr txBox="1"/>
          <p:nvPr>
            <p:custDataLst>
              <p:tags r:id="rId1"/>
            </p:custDataLst>
          </p:nvPr>
        </p:nvSpPr>
        <p:spPr>
          <a:xfrm>
            <a:off x="-256697" y="727135"/>
            <a:ext cx="519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C22"/>
                </a:solidFill>
                <a:ea typeface="微软雅黑" panose="020B0503020204020204" pitchFamily="34" charset="-122"/>
              </a:rPr>
              <a:t>摘要模型说明</a:t>
            </a:r>
          </a:p>
        </p:txBody>
      </p:sp>
      <p:sp>
        <p:nvSpPr>
          <p:cNvPr id="69" name="PA_文本框 68"/>
          <p:cNvSpPr txBox="1"/>
          <p:nvPr>
            <p:custDataLst>
              <p:tags r:id="rId2"/>
            </p:custDataLst>
          </p:nvPr>
        </p:nvSpPr>
        <p:spPr>
          <a:xfrm>
            <a:off x="354834" y="1765223"/>
            <a:ext cx="41689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向量的生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_文本框 25"/>
          <p:cNvSpPr txBox="1"/>
          <p:nvPr>
            <p:custDataLst>
              <p:tags r:id="rId3"/>
            </p:custDataLst>
          </p:nvPr>
        </p:nvSpPr>
        <p:spPr>
          <a:xfrm>
            <a:off x="409009" y="2404764"/>
            <a:ext cx="35974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句向量的生成过程中采用了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SIF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算法，该算法主要是定义了各个词的权重的分配。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其定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义的单词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在句子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中的权重为：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866" y="3421398"/>
            <a:ext cx="2162191" cy="561979"/>
          </a:xfrm>
          <a:prstGeom prst="rect">
            <a:avLst/>
          </a:prstGeom>
        </p:spPr>
      </p:pic>
      <p:sp>
        <p:nvSpPr>
          <p:cNvPr id="24" name="PA_文本框 25"/>
          <p:cNvSpPr txBox="1"/>
          <p:nvPr>
            <p:custDataLst>
              <p:tags r:id="rId4"/>
            </p:custDataLst>
          </p:nvPr>
        </p:nvSpPr>
        <p:spPr>
          <a:xfrm>
            <a:off x="478960" y="3931578"/>
            <a:ext cx="32760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句子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的句向量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</a:t>
            </a:r>
            <a:r>
              <a:rPr lang="en-US" altLang="zh-CN" sz="1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为：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34" y="4365297"/>
            <a:ext cx="3714777" cy="590554"/>
          </a:xfrm>
          <a:prstGeom prst="rect">
            <a:avLst/>
          </a:prstGeom>
        </p:spPr>
      </p:pic>
      <p:sp>
        <p:nvSpPr>
          <p:cNvPr id="27" name="PA_文本框 25"/>
          <p:cNvSpPr txBox="1"/>
          <p:nvPr>
            <p:custDataLst>
              <p:tags r:id="rId5"/>
            </p:custDataLst>
          </p:nvPr>
        </p:nvSpPr>
        <p:spPr>
          <a:xfrm>
            <a:off x="474723" y="5024273"/>
            <a:ext cx="327600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其中， </a:t>
            </a:r>
            <a:r>
              <a:rPr lang="en-US" altLang="zh-CN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p(w</a:t>
            </a:r>
            <a:r>
              <a:rPr lang="en-US" altLang="zh-CN" sz="1100" i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为单词的频率; </a:t>
            </a:r>
            <a:r>
              <a:rPr lang="en-US" altLang="zh-CN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为常量。</a:t>
            </a:r>
            <a:endParaRPr lang="en-US" altLang="zh-CN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A_文本框 6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212659" y="1747780"/>
                <a:ext cx="41689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文章向量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baseline="-25000" dirty="0" smtClean="0"/>
                  <a:t>e</a:t>
                </a:r>
                <a:r>
                  <a:rPr lang="zh-CN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</a:t>
                </a:r>
                <a:endPara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8" name="PA_文本框 6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4212659" y="1747780"/>
                <a:ext cx="4168975" cy="535531"/>
              </a:xfrm>
              <a:prstGeom prst="rect">
                <a:avLst/>
              </a:prstGeom>
              <a:blipFill rotWithShape="0">
                <a:blip r:embed="rId16"/>
                <a:stretch>
                  <a:fillRect l="-2193" t="-227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PA_文本框 25"/>
          <p:cNvSpPr txBox="1"/>
          <p:nvPr>
            <p:custDataLst>
              <p:tags r:id="rId7"/>
            </p:custDataLst>
          </p:nvPr>
        </p:nvSpPr>
        <p:spPr>
          <a:xfrm>
            <a:off x="4212659" y="2480964"/>
            <a:ext cx="3597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计算文章的向量时，是分别计算全文的向量和标题的向量，再加权求和， 即：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96038" y="3373011"/>
                <a:ext cx="2219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aseline="-25000" dirty="0" smtClean="0"/>
                  <a:t>e 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i="1" dirty="0" smtClean="0"/>
                  <a:t>*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i="1" baseline="-25000" dirty="0" smtClean="0"/>
                  <a:t>t</a:t>
                </a:r>
                <a:r>
                  <a:rPr lang="en-US" altLang="zh-CN" i="1" baseline="-25000" dirty="0"/>
                  <a:t> </a:t>
                </a:r>
                <a:r>
                  <a:rPr lang="en-US" altLang="zh-CN" i="1" baseline="-25000" dirty="0" smtClean="0"/>
                  <a:t>  </a:t>
                </a:r>
                <a:r>
                  <a:rPr lang="en-US" altLang="zh-CN" i="1" dirty="0" smtClean="0"/>
                  <a:t>+ (1-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ɑ</m:t>
                    </m:r>
                  </m:oMath>
                </a14:m>
                <a:r>
                  <a:rPr lang="en-US" altLang="zh-CN" i="1" dirty="0" smtClean="0"/>
                  <a:t>)</a:t>
                </a:r>
                <a:r>
                  <a:rPr lang="en-US" altLang="zh-CN" dirty="0" smtClean="0"/>
                  <a:t>*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aseline="-25000" dirty="0" smtClean="0"/>
                  <a:t>c</a:t>
                </a:r>
                <a:endParaRPr lang="zh-CN" altLang="en-US" baseline="-25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038" y="3373011"/>
                <a:ext cx="2219647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571" t="-28261" r="-247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PA_文本框 2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295209" y="3815836"/>
                <a:ext cx="35974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ɑ</m:t>
                    </m:r>
                  </m:oMath>
                </a14:m>
                <a:r>
                  <a:rPr lang="en-US" altLang="zh-CN" sz="1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为文章和标题的相关系数，表示文章和标题的权重。</a:t>
                </a:r>
                <a:endPara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PA_文本框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4295209" y="3815836"/>
                <a:ext cx="3597498" cy="738664"/>
              </a:xfrm>
              <a:prstGeom prst="rect">
                <a:avLst/>
              </a:prstGeom>
              <a:blipFill rotWithShape="0">
                <a:blip r:embed="rId19"/>
                <a:stretch>
                  <a:fillRect l="-508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PA_文本框 68"/>
          <p:cNvSpPr txBox="1"/>
          <p:nvPr>
            <p:custDataLst>
              <p:tags r:id="rId9"/>
            </p:custDataLst>
          </p:nvPr>
        </p:nvSpPr>
        <p:spPr>
          <a:xfrm>
            <a:off x="7836948" y="1689150"/>
            <a:ext cx="41689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要生成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_文本框 25"/>
          <p:cNvSpPr txBox="1"/>
          <p:nvPr>
            <p:custDataLst>
              <p:tags r:id="rId10"/>
            </p:custDataLst>
          </p:nvPr>
        </p:nvSpPr>
        <p:spPr>
          <a:xfrm>
            <a:off x="7892707" y="2224681"/>
            <a:ext cx="356853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 各个文章句子和文章的相关度，采用余弦相似度来度量，即计算的值越大则两个句子月相关。 最后选取最相关的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个句子生成摘要。余弦相关度的公式如下：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KNN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平滑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句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子是否通畅还与连接句子的上下文相关，比如一些连词，将上下文的词也加进来，最后生成摘要，项目中默认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KNN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取的距离为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 即生成重要时，包含当前句子前面一个句子。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92707" y="3609676"/>
            <a:ext cx="3624289" cy="8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9" grpId="0"/>
      <p:bldP spid="26" grpId="0"/>
      <p:bldP spid="24" grpId="0"/>
      <p:bldP spid="27" grpId="0"/>
      <p:bldP spid="28" grpId="0"/>
      <p:bldP spid="29" grpId="0"/>
      <p:bldP spid="30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_文本框 52"/>
          <p:cNvSpPr txBox="1"/>
          <p:nvPr>
            <p:custDataLst>
              <p:tags r:id="rId1"/>
            </p:custDataLst>
          </p:nvPr>
        </p:nvSpPr>
        <p:spPr>
          <a:xfrm>
            <a:off x="-256697" y="727135"/>
            <a:ext cx="519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C22"/>
                </a:solidFill>
                <a:ea typeface="微软雅黑" panose="020B0503020204020204" pitchFamily="34" charset="-122"/>
              </a:rPr>
              <a:t>摘要模</a:t>
            </a:r>
            <a:r>
              <a:rPr lang="zh-CN" altLang="en-US" sz="3600" b="1" dirty="0" smtClean="0">
                <a:solidFill>
                  <a:srgbClr val="E74C22"/>
                </a:solidFill>
                <a:ea typeface="微软雅黑" panose="020B0503020204020204" pitchFamily="34" charset="-122"/>
              </a:rPr>
              <a:t>型评估</a:t>
            </a:r>
            <a:endParaRPr lang="zh-CN" altLang="en-US" sz="3600" b="1" dirty="0">
              <a:solidFill>
                <a:srgbClr val="E74C22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PA_文本框 25"/>
          <p:cNvSpPr txBox="1"/>
          <p:nvPr>
            <p:custDataLst>
              <p:tags r:id="rId2"/>
            </p:custDataLst>
          </p:nvPr>
        </p:nvSpPr>
        <p:spPr>
          <a:xfrm>
            <a:off x="908312" y="1649760"/>
            <a:ext cx="10515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影响模型最终结果的参数主要有：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模型的维度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 f ): 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与词向量模型生成时选取的维度有关；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文章与标题的相关系数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(ɑ):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范围在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～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之间，表示标题与整篇文章的占比。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取的句子数量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top_num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算得到各个句子和文章的相关性后，选取生成摘要的句子数量。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训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练中的选取的样本数量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batch_size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 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每次参数调整时，多次迭代所选取的数据的数量。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</a:t>
            </a: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型评估：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该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模型属于非监督类型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项目中主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要是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根据摘要最后与全文的相关度来衡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量：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迭代训练，计算每次摘要与全文的相关度；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完成一个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batch_size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的训练后，求该批次相关度的期望和方差；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根据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同参数计算的结果，选取出结果期望大和方差较小的参数作为模型的参数。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28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_文本框 52"/>
          <p:cNvSpPr txBox="1"/>
          <p:nvPr>
            <p:custDataLst>
              <p:tags r:id="rId1"/>
            </p:custDataLst>
          </p:nvPr>
        </p:nvSpPr>
        <p:spPr>
          <a:xfrm>
            <a:off x="-256697" y="727135"/>
            <a:ext cx="519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E74C22"/>
                </a:solidFill>
                <a:ea typeface="微软雅黑" panose="020B0503020204020204" pitchFamily="34" charset="-122"/>
              </a:rPr>
              <a:t>摘要模型参数对比</a:t>
            </a:r>
            <a:endParaRPr lang="zh-CN" altLang="en-US" sz="3600" b="1" dirty="0">
              <a:solidFill>
                <a:srgbClr val="E74C22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PA_文本框 25"/>
          <p:cNvSpPr txBox="1"/>
          <p:nvPr>
            <p:custDataLst>
              <p:tags r:id="rId2"/>
            </p:custDataLst>
          </p:nvPr>
        </p:nvSpPr>
        <p:spPr>
          <a:xfrm>
            <a:off x="908312" y="1649760"/>
            <a:ext cx="10515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影响模型最终结果的参数主要有：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模型的维度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 f ): 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与词向量模型生成时选取的维度有关；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文章与标题的相关系数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(ɑ):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范围在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～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之间，表示标题与整篇文章的占比。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取的句子数量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top_num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算得到各个句子和文章的相关性后，选取生成摘要的句子数量。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训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练中的选取的样本数量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batch_size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 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每次参数调整时，多次迭代所选取的数据的数量。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</a:t>
            </a: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型评估：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该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模型属于非监督类型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项目中主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要是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根据摘要最后与全文的相关度来衡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量：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迭代训练，计算每次摘要与全文的相关度；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完成一个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batch_size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的训练后，求该批次相关度的期望和方差；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根据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同参数计算的结果，选取出结果期望大和方差较小的参数作为模型的参数。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17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_文本框 52"/>
          <p:cNvSpPr txBox="1"/>
          <p:nvPr>
            <p:custDataLst>
              <p:tags r:id="rId1"/>
            </p:custDataLst>
          </p:nvPr>
        </p:nvSpPr>
        <p:spPr>
          <a:xfrm>
            <a:off x="-256697" y="727135"/>
            <a:ext cx="519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E74C22"/>
                </a:solidFill>
                <a:ea typeface="微软雅黑" panose="020B0503020204020204" pitchFamily="34" charset="-122"/>
              </a:rPr>
              <a:t>不同参数下模型效果</a:t>
            </a:r>
            <a:endParaRPr lang="zh-CN" altLang="en-US" sz="3600" b="1" dirty="0">
              <a:solidFill>
                <a:srgbClr val="E74C22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PA_文本框 25"/>
          <p:cNvSpPr txBox="1"/>
          <p:nvPr>
            <p:custDataLst>
              <p:tags r:id="rId2"/>
            </p:custDataLst>
          </p:nvPr>
        </p:nvSpPr>
        <p:spPr>
          <a:xfrm>
            <a:off x="856554" y="5589156"/>
            <a:ext cx="10515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不同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之间的相关性，以及不同维度的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词向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量模型，最后得到的摘要与全文的相似性的结果如上图所示。经综合比较，最中选取的词向量模型维度为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350(</a:t>
            </a:r>
            <a:r>
              <a:rPr lang="en-US" altLang="zh-C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feature_size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=350),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以及相关系数为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0.2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的模型。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5" y="1373466"/>
            <a:ext cx="5387489" cy="40406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9" y="1373466"/>
            <a:ext cx="5454724" cy="40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44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701798" y="4686785"/>
            <a:ext cx="878840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对最终项目的结果进行展示，页面的操作以及项目优缺点的说明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访问地址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en-US" altLang="zh-CN" sz="1400" dirty="0">
                <a:hlinkClick r:id="rId10"/>
              </a:rPr>
              <a:t>http://21zg168999.iask.in/auto_abs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3900388" y="3633428"/>
            <a:ext cx="439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3600" dirty="0">
                <a:solidFill>
                  <a:srgbClr val="E74C22"/>
                </a:solidFill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效果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74C22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4"/>
            </p:custDataLst>
          </p:nvPr>
        </p:nvGrpSpPr>
        <p:grpSpPr>
          <a:xfrm>
            <a:off x="5955504" y="6158030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6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PA_半闭框 7"/>
            <p:cNvSpPr/>
            <p:nvPr>
              <p:custDataLst>
                <p:tags r:id="rId7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11" name="PA_任意多边形 10"/>
          <p:cNvSpPr/>
          <p:nvPr>
            <p:custDataLst>
              <p:tags r:id="rId5"/>
            </p:custDataLst>
          </p:nvPr>
        </p:nvSpPr>
        <p:spPr>
          <a:xfrm>
            <a:off x="5410200" y="1436914"/>
            <a:ext cx="1371600" cy="1371600"/>
          </a:xfrm>
          <a:custGeom>
            <a:avLst/>
            <a:gdLst>
              <a:gd name="connsiteX0" fmla="*/ 961685 w 1371600"/>
              <a:gd name="connsiteY0" fmla="*/ 474411 h 1371600"/>
              <a:gd name="connsiteX1" fmla="*/ 963917 w 1371600"/>
              <a:gd name="connsiteY1" fmla="*/ 475155 h 1371600"/>
              <a:gd name="connsiteX2" fmla="*/ 963917 w 1371600"/>
              <a:gd name="connsiteY2" fmla="*/ 783973 h 1371600"/>
              <a:gd name="connsiteX3" fmla="*/ 767836 w 1371600"/>
              <a:gd name="connsiteY3" fmla="*/ 783973 h 1371600"/>
              <a:gd name="connsiteX4" fmla="*/ 942709 w 1371600"/>
              <a:gd name="connsiteY4" fmla="*/ 514966 h 1371600"/>
              <a:gd name="connsiteX5" fmla="*/ 480077 w 1371600"/>
              <a:gd name="connsiteY5" fmla="*/ 446877 h 1371600"/>
              <a:gd name="connsiteX6" fmla="*/ 571792 w 1371600"/>
              <a:gd name="connsiteY6" fmla="*/ 488363 h 1371600"/>
              <a:gd name="connsiteX7" fmla="*/ 603977 w 1371600"/>
              <a:gd name="connsiteY7" fmla="*/ 600915 h 1371600"/>
              <a:gd name="connsiteX8" fmla="*/ 603977 w 1371600"/>
              <a:gd name="connsiteY8" fmla="*/ 773927 h 1371600"/>
              <a:gd name="connsiteX9" fmla="*/ 571978 w 1371600"/>
              <a:gd name="connsiteY9" fmla="*/ 886665 h 1371600"/>
              <a:gd name="connsiteX10" fmla="*/ 480821 w 1371600"/>
              <a:gd name="connsiteY10" fmla="*/ 928709 h 1371600"/>
              <a:gd name="connsiteX11" fmla="*/ 388734 w 1371600"/>
              <a:gd name="connsiteY11" fmla="*/ 886479 h 1371600"/>
              <a:gd name="connsiteX12" fmla="*/ 356178 w 1371600"/>
              <a:gd name="connsiteY12" fmla="*/ 773927 h 1371600"/>
              <a:gd name="connsiteX13" fmla="*/ 356178 w 1371600"/>
              <a:gd name="connsiteY13" fmla="*/ 600915 h 1371600"/>
              <a:gd name="connsiteX14" fmla="*/ 388362 w 1371600"/>
              <a:gd name="connsiteY14" fmla="*/ 488549 h 1371600"/>
              <a:gd name="connsiteX15" fmla="*/ 480077 w 1371600"/>
              <a:gd name="connsiteY15" fmla="*/ 446877 h 1371600"/>
              <a:gd name="connsiteX16" fmla="*/ 959452 w 1371600"/>
              <a:gd name="connsiteY16" fmla="*/ 416740 h 1371600"/>
              <a:gd name="connsiteX17" fmla="*/ 715002 w 1371600"/>
              <a:gd name="connsiteY17" fmla="*/ 796251 h 1371600"/>
              <a:gd name="connsiteX18" fmla="*/ 715002 w 1371600"/>
              <a:gd name="connsiteY18" fmla="*/ 821552 h 1371600"/>
              <a:gd name="connsiteX19" fmla="*/ 963917 w 1371600"/>
              <a:gd name="connsiteY19" fmla="*/ 821552 h 1371600"/>
              <a:gd name="connsiteX20" fmla="*/ 963917 w 1371600"/>
              <a:gd name="connsiteY20" fmla="*/ 958474 h 1371600"/>
              <a:gd name="connsiteX21" fmla="*/ 1008194 w 1371600"/>
              <a:gd name="connsiteY21" fmla="*/ 958474 h 1371600"/>
              <a:gd name="connsiteX22" fmla="*/ 1008194 w 1371600"/>
              <a:gd name="connsiteY22" fmla="*/ 821552 h 1371600"/>
              <a:gd name="connsiteX23" fmla="*/ 1093026 w 1371600"/>
              <a:gd name="connsiteY23" fmla="*/ 821552 h 1371600"/>
              <a:gd name="connsiteX24" fmla="*/ 1093026 w 1371600"/>
              <a:gd name="connsiteY24" fmla="*/ 783973 h 1371600"/>
              <a:gd name="connsiteX25" fmla="*/ 1008194 w 1371600"/>
              <a:gd name="connsiteY25" fmla="*/ 783973 h 1371600"/>
              <a:gd name="connsiteX26" fmla="*/ 1008194 w 1371600"/>
              <a:gd name="connsiteY26" fmla="*/ 416740 h 1371600"/>
              <a:gd name="connsiteX27" fmla="*/ 480077 w 1371600"/>
              <a:gd name="connsiteY27" fmla="*/ 408926 h 1371600"/>
              <a:gd name="connsiteX28" fmla="*/ 356922 w 1371600"/>
              <a:gd name="connsiteY28" fmla="*/ 462504 h 1371600"/>
              <a:gd name="connsiteX29" fmla="*/ 311901 w 1371600"/>
              <a:gd name="connsiteY29" fmla="*/ 607984 h 1371600"/>
              <a:gd name="connsiteX30" fmla="*/ 311901 w 1371600"/>
              <a:gd name="connsiteY30" fmla="*/ 767230 h 1371600"/>
              <a:gd name="connsiteX31" fmla="*/ 357294 w 1371600"/>
              <a:gd name="connsiteY31" fmla="*/ 912896 h 1371600"/>
              <a:gd name="connsiteX32" fmla="*/ 480821 w 1371600"/>
              <a:gd name="connsiteY32" fmla="*/ 966288 h 1371600"/>
              <a:gd name="connsiteX33" fmla="*/ 603790 w 1371600"/>
              <a:gd name="connsiteY33" fmla="*/ 913082 h 1371600"/>
              <a:gd name="connsiteX34" fmla="*/ 648625 w 1371600"/>
              <a:gd name="connsiteY34" fmla="*/ 767230 h 1371600"/>
              <a:gd name="connsiteX35" fmla="*/ 648625 w 1371600"/>
              <a:gd name="connsiteY35" fmla="*/ 607984 h 1371600"/>
              <a:gd name="connsiteX36" fmla="*/ 603418 w 1371600"/>
              <a:gd name="connsiteY36" fmla="*/ 462504 h 1371600"/>
              <a:gd name="connsiteX37" fmla="*/ 480077 w 1371600"/>
              <a:gd name="connsiteY37" fmla="*/ 408926 h 1371600"/>
              <a:gd name="connsiteX38" fmla="*/ 685800 w 1371600"/>
              <a:gd name="connsiteY38" fmla="*/ 0 h 1371600"/>
              <a:gd name="connsiteX39" fmla="*/ 1371600 w 1371600"/>
              <a:gd name="connsiteY39" fmla="*/ 685800 h 1371600"/>
              <a:gd name="connsiteX40" fmla="*/ 685800 w 1371600"/>
              <a:gd name="connsiteY40" fmla="*/ 1371600 h 1371600"/>
              <a:gd name="connsiteX41" fmla="*/ 0 w 1371600"/>
              <a:gd name="connsiteY41" fmla="*/ 685800 h 1371600"/>
              <a:gd name="connsiteX42" fmla="*/ 685800 w 1371600"/>
              <a:gd name="connsiteY4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71600" h="1371600">
                <a:moveTo>
                  <a:pt x="961685" y="474411"/>
                </a:moveTo>
                <a:lnTo>
                  <a:pt x="963917" y="475155"/>
                </a:lnTo>
                <a:lnTo>
                  <a:pt x="963917" y="783973"/>
                </a:lnTo>
                <a:lnTo>
                  <a:pt x="767836" y="783973"/>
                </a:lnTo>
                <a:lnTo>
                  <a:pt x="942709" y="514966"/>
                </a:lnTo>
                <a:close/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59452" y="416740"/>
                </a:moveTo>
                <a:lnTo>
                  <a:pt x="715002" y="796251"/>
                </a:lnTo>
                <a:lnTo>
                  <a:pt x="715002" y="821552"/>
                </a:lnTo>
                <a:lnTo>
                  <a:pt x="963917" y="821552"/>
                </a:lnTo>
                <a:lnTo>
                  <a:pt x="963917" y="958474"/>
                </a:lnTo>
                <a:lnTo>
                  <a:pt x="1008194" y="958474"/>
                </a:lnTo>
                <a:lnTo>
                  <a:pt x="1008194" y="821552"/>
                </a:lnTo>
                <a:lnTo>
                  <a:pt x="1093026" y="821552"/>
                </a:lnTo>
                <a:lnTo>
                  <a:pt x="1093026" y="783973"/>
                </a:lnTo>
                <a:lnTo>
                  <a:pt x="1008194" y="783973"/>
                </a:lnTo>
                <a:lnTo>
                  <a:pt x="1008194" y="416740"/>
                </a:ln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68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3"/>
          <p:cNvSpPr txBox="1"/>
          <p:nvPr>
            <p:custDataLst>
              <p:tags r:id="rId1"/>
            </p:custDataLst>
          </p:nvPr>
        </p:nvSpPr>
        <p:spPr>
          <a:xfrm>
            <a:off x="346761" y="238242"/>
            <a:ext cx="264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</a:rPr>
              <a:t>页面功能说明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09056" y="2715656"/>
            <a:ext cx="2123184" cy="1488444"/>
            <a:chOff x="6499836" y="4085045"/>
            <a:chExt cx="2123184" cy="1488444"/>
          </a:xfrm>
        </p:grpSpPr>
        <p:sp>
          <p:nvSpPr>
            <p:cNvPr id="18" name="PA_矩形 17"/>
            <p:cNvSpPr/>
            <p:nvPr>
              <p:custDataLst>
                <p:tags r:id="rId18"/>
              </p:custDataLst>
            </p:nvPr>
          </p:nvSpPr>
          <p:spPr>
            <a:xfrm>
              <a:off x="6499836" y="4085045"/>
              <a:ext cx="2123184" cy="1488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_矩形 18"/>
            <p:cNvSpPr/>
            <p:nvPr>
              <p:custDataLst>
                <p:tags r:id="rId19"/>
              </p:custDataLst>
            </p:nvPr>
          </p:nvSpPr>
          <p:spPr>
            <a:xfrm>
              <a:off x="6549287" y="4730620"/>
              <a:ext cx="2023354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取提取的摘要的历史记录，每次摘要提取的内容都会保存，可查询提交历史。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PA_组合 30"/>
            <p:cNvGrpSpPr/>
            <p:nvPr>
              <p:custDataLst>
                <p:tags r:id="rId20"/>
              </p:custDataLst>
            </p:nvPr>
          </p:nvGrpSpPr>
          <p:grpSpPr>
            <a:xfrm>
              <a:off x="7402087" y="4186208"/>
              <a:ext cx="318681" cy="315902"/>
              <a:chOff x="5229226" y="484188"/>
              <a:chExt cx="546100" cy="541338"/>
            </a:xfrm>
          </p:grpSpPr>
          <p:sp>
            <p:nvSpPr>
              <p:cNvPr id="32" name="PA_任意多边形 20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5229226" y="538163"/>
                <a:ext cx="546100" cy="487363"/>
              </a:xfrm>
              <a:custGeom>
                <a:avLst/>
                <a:gdLst>
                  <a:gd name="T0" fmla="*/ 157 w 192"/>
                  <a:gd name="T1" fmla="*/ 0 h 171"/>
                  <a:gd name="T2" fmla="*/ 188 w 192"/>
                  <a:gd name="T3" fmla="*/ 0 h 171"/>
                  <a:gd name="T4" fmla="*/ 192 w 192"/>
                  <a:gd name="T5" fmla="*/ 4 h 171"/>
                  <a:gd name="T6" fmla="*/ 192 w 192"/>
                  <a:gd name="T7" fmla="*/ 168 h 171"/>
                  <a:gd name="T8" fmla="*/ 188 w 192"/>
                  <a:gd name="T9" fmla="*/ 171 h 171"/>
                  <a:gd name="T10" fmla="*/ 3 w 192"/>
                  <a:gd name="T11" fmla="*/ 171 h 171"/>
                  <a:gd name="T12" fmla="*/ 0 w 192"/>
                  <a:gd name="T13" fmla="*/ 168 h 171"/>
                  <a:gd name="T14" fmla="*/ 0 w 192"/>
                  <a:gd name="T15" fmla="*/ 4 h 171"/>
                  <a:gd name="T16" fmla="*/ 3 w 192"/>
                  <a:gd name="T17" fmla="*/ 0 h 171"/>
                  <a:gd name="T18" fmla="*/ 34 w 192"/>
                  <a:gd name="T1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71">
                    <a:moveTo>
                      <a:pt x="157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90" y="0"/>
                      <a:pt x="192" y="2"/>
                      <a:pt x="192" y="4"/>
                    </a:cubicBezTo>
                    <a:cubicBezTo>
                      <a:pt x="192" y="168"/>
                      <a:pt x="192" y="168"/>
                      <a:pt x="192" y="168"/>
                    </a:cubicBezTo>
                    <a:cubicBezTo>
                      <a:pt x="192" y="170"/>
                      <a:pt x="190" y="171"/>
                      <a:pt x="188" y="171"/>
                    </a:cubicBezTo>
                    <a:cubicBezTo>
                      <a:pt x="3" y="171"/>
                      <a:pt x="3" y="171"/>
                      <a:pt x="3" y="171"/>
                    </a:cubicBezTo>
                    <a:cubicBezTo>
                      <a:pt x="1" y="171"/>
                      <a:pt x="0" y="170"/>
                      <a:pt x="0" y="1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PA_Line 21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5229226" y="688976"/>
                <a:ext cx="546100" cy="0"/>
              </a:xfrm>
              <a:prstGeom prst="line">
                <a:avLst/>
              </a:pr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PA_任意多边形 22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5337176" y="484188"/>
                <a:ext cx="77788" cy="103188"/>
              </a:xfrm>
              <a:custGeom>
                <a:avLst/>
                <a:gdLst>
                  <a:gd name="T0" fmla="*/ 27 w 27"/>
                  <a:gd name="T1" fmla="*/ 33 h 36"/>
                  <a:gd name="T2" fmla="*/ 24 w 27"/>
                  <a:gd name="T3" fmla="*/ 36 h 36"/>
                  <a:gd name="T4" fmla="*/ 3 w 27"/>
                  <a:gd name="T5" fmla="*/ 36 h 36"/>
                  <a:gd name="T6" fmla="*/ 0 w 27"/>
                  <a:gd name="T7" fmla="*/ 33 h 36"/>
                  <a:gd name="T8" fmla="*/ 0 w 27"/>
                  <a:gd name="T9" fmla="*/ 3 h 36"/>
                  <a:gd name="T10" fmla="*/ 3 w 27"/>
                  <a:gd name="T11" fmla="*/ 0 h 36"/>
                  <a:gd name="T12" fmla="*/ 24 w 27"/>
                  <a:gd name="T13" fmla="*/ 0 h 36"/>
                  <a:gd name="T14" fmla="*/ 27 w 27"/>
                  <a:gd name="T15" fmla="*/ 3 h 36"/>
                  <a:gd name="T16" fmla="*/ 27 w 27"/>
                  <a:gd name="T17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6">
                    <a:moveTo>
                      <a:pt x="27" y="33"/>
                    </a:moveTo>
                    <a:cubicBezTo>
                      <a:pt x="27" y="35"/>
                      <a:pt x="26" y="36"/>
                      <a:pt x="2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1" y="36"/>
                      <a:pt x="0" y="35"/>
                      <a:pt x="0" y="3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7" y="1"/>
                      <a:pt x="27" y="3"/>
                    </a:cubicBezTo>
                    <a:lnTo>
                      <a:pt x="27" y="3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PA_任意多边形 23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5588001" y="484188"/>
                <a:ext cx="76200" cy="103188"/>
              </a:xfrm>
              <a:custGeom>
                <a:avLst/>
                <a:gdLst>
                  <a:gd name="T0" fmla="*/ 27 w 27"/>
                  <a:gd name="T1" fmla="*/ 33 h 36"/>
                  <a:gd name="T2" fmla="*/ 24 w 27"/>
                  <a:gd name="T3" fmla="*/ 36 h 36"/>
                  <a:gd name="T4" fmla="*/ 3 w 27"/>
                  <a:gd name="T5" fmla="*/ 36 h 36"/>
                  <a:gd name="T6" fmla="*/ 0 w 27"/>
                  <a:gd name="T7" fmla="*/ 33 h 36"/>
                  <a:gd name="T8" fmla="*/ 0 w 27"/>
                  <a:gd name="T9" fmla="*/ 3 h 36"/>
                  <a:gd name="T10" fmla="*/ 3 w 27"/>
                  <a:gd name="T11" fmla="*/ 0 h 36"/>
                  <a:gd name="T12" fmla="*/ 24 w 27"/>
                  <a:gd name="T13" fmla="*/ 0 h 36"/>
                  <a:gd name="T14" fmla="*/ 27 w 27"/>
                  <a:gd name="T15" fmla="*/ 3 h 36"/>
                  <a:gd name="T16" fmla="*/ 27 w 27"/>
                  <a:gd name="T17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6">
                    <a:moveTo>
                      <a:pt x="27" y="33"/>
                    </a:moveTo>
                    <a:cubicBezTo>
                      <a:pt x="27" y="35"/>
                      <a:pt x="26" y="36"/>
                      <a:pt x="2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6"/>
                      <a:pt x="0" y="35"/>
                      <a:pt x="0" y="3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7" y="1"/>
                      <a:pt x="27" y="3"/>
                    </a:cubicBezTo>
                    <a:lnTo>
                      <a:pt x="27" y="3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PA_Line 24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5426076" y="538163"/>
                <a:ext cx="150813" cy="0"/>
              </a:xfrm>
              <a:prstGeom prst="line">
                <a:avLst/>
              </a:pr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51913" y="2808658"/>
            <a:ext cx="2302738" cy="1404136"/>
            <a:chOff x="652725" y="4169353"/>
            <a:chExt cx="2302738" cy="1404136"/>
          </a:xfrm>
        </p:grpSpPr>
        <p:sp>
          <p:nvSpPr>
            <p:cNvPr id="9" name="PA_矩形 8"/>
            <p:cNvSpPr/>
            <p:nvPr>
              <p:custDataLst>
                <p:tags r:id="rId10"/>
              </p:custDataLst>
            </p:nvPr>
          </p:nvSpPr>
          <p:spPr>
            <a:xfrm>
              <a:off x="754573" y="4169353"/>
              <a:ext cx="2029866" cy="140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PA_矩形 9"/>
            <p:cNvSpPr/>
            <p:nvPr>
              <p:custDataLst>
                <p:tags r:id="rId11"/>
              </p:custDataLst>
            </p:nvPr>
          </p:nvSpPr>
          <p:spPr>
            <a:xfrm>
              <a:off x="792417" y="4725312"/>
              <a:ext cx="2023354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交文章和摘要，将生成摘要并显示在页面上。同时可查看生成摘要的句子相关性。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PA_矩形 10"/>
            <p:cNvSpPr/>
            <p:nvPr>
              <p:custDataLst>
                <p:tags r:id="rId12"/>
              </p:custDataLst>
            </p:nvPr>
          </p:nvSpPr>
          <p:spPr>
            <a:xfrm>
              <a:off x="652725" y="4605829"/>
              <a:ext cx="2302738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PA_组合 25"/>
            <p:cNvGrpSpPr/>
            <p:nvPr>
              <p:custDataLst>
                <p:tags r:id="rId13"/>
              </p:custDataLst>
            </p:nvPr>
          </p:nvGrpSpPr>
          <p:grpSpPr>
            <a:xfrm>
              <a:off x="1612820" y="4207052"/>
              <a:ext cx="318682" cy="274214"/>
              <a:chOff x="495301" y="523876"/>
              <a:chExt cx="546101" cy="469900"/>
            </a:xfrm>
          </p:grpSpPr>
          <p:sp>
            <p:nvSpPr>
              <p:cNvPr id="27" name="PA_任意多边形 5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06426" y="631826"/>
                <a:ext cx="434975" cy="361950"/>
              </a:xfrm>
              <a:custGeom>
                <a:avLst/>
                <a:gdLst>
                  <a:gd name="T0" fmla="*/ 153 w 153"/>
                  <a:gd name="T1" fmla="*/ 121 h 127"/>
                  <a:gd name="T2" fmla="*/ 147 w 153"/>
                  <a:gd name="T3" fmla="*/ 127 h 127"/>
                  <a:gd name="T4" fmla="*/ 6 w 153"/>
                  <a:gd name="T5" fmla="*/ 127 h 127"/>
                  <a:gd name="T6" fmla="*/ 0 w 153"/>
                  <a:gd name="T7" fmla="*/ 121 h 127"/>
                  <a:gd name="T8" fmla="*/ 0 w 153"/>
                  <a:gd name="T9" fmla="*/ 6 h 127"/>
                  <a:gd name="T10" fmla="*/ 6 w 153"/>
                  <a:gd name="T11" fmla="*/ 0 h 127"/>
                  <a:gd name="T12" fmla="*/ 147 w 153"/>
                  <a:gd name="T13" fmla="*/ 0 h 127"/>
                  <a:gd name="T14" fmla="*/ 153 w 153"/>
                  <a:gd name="T15" fmla="*/ 6 h 127"/>
                  <a:gd name="T16" fmla="*/ 153 w 153"/>
                  <a:gd name="T17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3" h="127">
                    <a:moveTo>
                      <a:pt x="153" y="121"/>
                    </a:moveTo>
                    <a:cubicBezTo>
                      <a:pt x="153" y="124"/>
                      <a:pt x="151" y="127"/>
                      <a:pt x="147" y="12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2" y="127"/>
                      <a:pt x="0" y="124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1" y="0"/>
                      <a:pt x="153" y="3"/>
                      <a:pt x="153" y="6"/>
                    </a:cubicBezTo>
                    <a:lnTo>
                      <a:pt x="153" y="121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PA_任意多边形 6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95301" y="523876"/>
                <a:ext cx="438150" cy="361950"/>
              </a:xfrm>
              <a:custGeom>
                <a:avLst/>
                <a:gdLst>
                  <a:gd name="T0" fmla="*/ 20 w 154"/>
                  <a:gd name="T1" fmla="*/ 127 h 127"/>
                  <a:gd name="T2" fmla="*/ 7 w 154"/>
                  <a:gd name="T3" fmla="*/ 127 h 127"/>
                  <a:gd name="T4" fmla="*/ 0 w 154"/>
                  <a:gd name="T5" fmla="*/ 121 h 127"/>
                  <a:gd name="T6" fmla="*/ 0 w 154"/>
                  <a:gd name="T7" fmla="*/ 6 h 127"/>
                  <a:gd name="T8" fmla="*/ 7 w 154"/>
                  <a:gd name="T9" fmla="*/ 0 h 127"/>
                  <a:gd name="T10" fmla="*/ 148 w 154"/>
                  <a:gd name="T11" fmla="*/ 0 h 127"/>
                  <a:gd name="T12" fmla="*/ 154 w 154"/>
                  <a:gd name="T13" fmla="*/ 6 h 127"/>
                  <a:gd name="T14" fmla="*/ 154 w 154"/>
                  <a:gd name="T15" fmla="*/ 2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127">
                    <a:moveTo>
                      <a:pt x="20" y="127"/>
                    </a:moveTo>
                    <a:cubicBezTo>
                      <a:pt x="7" y="127"/>
                      <a:pt x="7" y="127"/>
                      <a:pt x="7" y="127"/>
                    </a:cubicBezTo>
                    <a:cubicBezTo>
                      <a:pt x="3" y="127"/>
                      <a:pt x="0" y="124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51" y="0"/>
                      <a:pt x="154" y="2"/>
                      <a:pt x="154" y="6"/>
                    </a:cubicBezTo>
                    <a:cubicBezTo>
                      <a:pt x="154" y="20"/>
                      <a:pt x="154" y="20"/>
                      <a:pt x="154" y="20"/>
                    </a:cubicBezTo>
                  </a:path>
                </a:pathLst>
              </a:cu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PA_任意多边形 7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46114" y="831851"/>
                <a:ext cx="395288" cy="161925"/>
              </a:xfrm>
              <a:custGeom>
                <a:avLst/>
                <a:gdLst>
                  <a:gd name="T0" fmla="*/ 0 w 249"/>
                  <a:gd name="T1" fmla="*/ 102 h 102"/>
                  <a:gd name="T2" fmla="*/ 102 w 249"/>
                  <a:gd name="T3" fmla="*/ 0 h 102"/>
                  <a:gd name="T4" fmla="*/ 147 w 249"/>
                  <a:gd name="T5" fmla="*/ 48 h 102"/>
                  <a:gd name="T6" fmla="*/ 194 w 249"/>
                  <a:gd name="T7" fmla="*/ 0 h 102"/>
                  <a:gd name="T8" fmla="*/ 249 w 249"/>
                  <a:gd name="T9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02">
                    <a:moveTo>
                      <a:pt x="0" y="102"/>
                    </a:moveTo>
                    <a:lnTo>
                      <a:pt x="102" y="0"/>
                    </a:lnTo>
                    <a:lnTo>
                      <a:pt x="147" y="48"/>
                    </a:lnTo>
                    <a:lnTo>
                      <a:pt x="194" y="0"/>
                    </a:lnTo>
                    <a:lnTo>
                      <a:pt x="249" y="48"/>
                    </a:lnTo>
                  </a:path>
                </a:pathLst>
              </a:cu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PA_椭圆 8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66751" y="717551"/>
                <a:ext cx="84138" cy="85725"/>
              </a:xfrm>
              <a:prstGeom prst="ellipse">
                <a:avLst/>
              </a:pr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808619" y="2745195"/>
            <a:ext cx="2123184" cy="1488444"/>
            <a:chOff x="3621169" y="4085045"/>
            <a:chExt cx="2123184" cy="1488444"/>
          </a:xfrm>
        </p:grpSpPr>
        <p:sp>
          <p:nvSpPr>
            <p:cNvPr id="14" name="PA_矩形 13"/>
            <p:cNvSpPr/>
            <p:nvPr>
              <p:custDataLst>
                <p:tags r:id="rId3"/>
              </p:custDataLst>
            </p:nvPr>
          </p:nvSpPr>
          <p:spPr>
            <a:xfrm>
              <a:off x="3621169" y="4085045"/>
              <a:ext cx="2123184" cy="1488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PA_矩形 14"/>
            <p:cNvSpPr/>
            <p:nvPr>
              <p:custDataLst>
                <p:tags r:id="rId4"/>
              </p:custDataLst>
            </p:nvPr>
          </p:nvSpPr>
          <p:spPr>
            <a:xfrm>
              <a:off x="3715534" y="4535411"/>
              <a:ext cx="2023354" cy="959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交一个查询的词，将返回与这个词最相关的十个词，并会显示与输入词的相关度。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同时可查看词云的分布情况。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PA_组合 36"/>
            <p:cNvGrpSpPr/>
            <p:nvPr>
              <p:custDataLst>
                <p:tags r:id="rId5"/>
              </p:custDataLst>
            </p:nvPr>
          </p:nvGrpSpPr>
          <p:grpSpPr>
            <a:xfrm>
              <a:off x="4523420" y="4245961"/>
              <a:ext cx="318681" cy="196396"/>
              <a:chOff x="1679576" y="4870451"/>
              <a:chExt cx="546100" cy="336550"/>
            </a:xfrm>
          </p:grpSpPr>
          <p:sp>
            <p:nvSpPr>
              <p:cNvPr id="38" name="PA_Line 172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790701" y="4870451"/>
                <a:ext cx="320675" cy="0"/>
              </a:xfrm>
              <a:prstGeom prst="line">
                <a:avLst/>
              </a:pr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PA_Line 173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679576" y="4981576"/>
                <a:ext cx="546100" cy="0"/>
              </a:xfrm>
              <a:prstGeom prst="line">
                <a:avLst/>
              </a:pr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PA_Line 174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744664" y="5095876"/>
                <a:ext cx="412750" cy="0"/>
              </a:xfrm>
              <a:prstGeom prst="line">
                <a:avLst/>
              </a:pr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PA_Line 17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778001" y="5207001"/>
                <a:ext cx="347663" cy="0"/>
              </a:xfrm>
              <a:prstGeom prst="line">
                <a:avLst/>
              </a:prstGeom>
              <a:noFill/>
              <a:ln w="2381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5" name="PA_矩形 76"/>
          <p:cNvSpPr/>
          <p:nvPr>
            <p:custDataLst>
              <p:tags r:id="rId2"/>
            </p:custDataLst>
          </p:nvPr>
        </p:nvSpPr>
        <p:spPr>
          <a:xfrm>
            <a:off x="-19050" y="6610350"/>
            <a:ext cx="12211050" cy="247652"/>
          </a:xfrm>
          <a:prstGeom prst="rect">
            <a:avLst/>
          </a:pr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49772" y="1349636"/>
            <a:ext cx="1843868" cy="8422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08619" y="1308227"/>
            <a:ext cx="2038672" cy="882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861237" y="1349636"/>
            <a:ext cx="1728824" cy="8644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49986" y="4451036"/>
            <a:ext cx="3864015" cy="1911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700141" y="4733917"/>
            <a:ext cx="2424559" cy="1448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702923" y="4721517"/>
            <a:ext cx="4479965" cy="1610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547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5"/>
          <p:cNvSpPr txBox="1"/>
          <p:nvPr>
            <p:custDataLst>
              <p:tags r:id="rId1"/>
            </p:custDataLst>
          </p:nvPr>
        </p:nvSpPr>
        <p:spPr>
          <a:xfrm>
            <a:off x="446751" y="159337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矩形 76"/>
          <p:cNvSpPr/>
          <p:nvPr>
            <p:custDataLst>
              <p:tags r:id="rId2"/>
            </p:custDataLst>
          </p:nvPr>
        </p:nvSpPr>
        <p:spPr>
          <a:xfrm>
            <a:off x="-19050" y="6610350"/>
            <a:ext cx="12211050" cy="247652"/>
          </a:xfrm>
          <a:prstGeom prst="rect">
            <a:avLst/>
          </a:pr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589" y="770591"/>
            <a:ext cx="4411365" cy="3287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501" y="4116074"/>
            <a:ext cx="6843772" cy="2419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5074" y="403345"/>
            <a:ext cx="3608055" cy="4113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03322" y="3560180"/>
            <a:ext cx="3587750" cy="2975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PA_文本框 5"/>
          <p:cNvSpPr txBox="1"/>
          <p:nvPr>
            <p:custDataLst>
              <p:tags r:id="rId3"/>
            </p:custDataLst>
          </p:nvPr>
        </p:nvSpPr>
        <p:spPr>
          <a:xfrm>
            <a:off x="4726130" y="1150376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343A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摘要提取</a:t>
            </a:r>
            <a:endParaRPr lang="zh-CN" altLang="en-US" sz="2000" b="1" dirty="0">
              <a:solidFill>
                <a:srgbClr val="343A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_文本框 5"/>
          <p:cNvSpPr txBox="1"/>
          <p:nvPr>
            <p:custDataLst>
              <p:tags r:id="rId4"/>
            </p:custDataLst>
          </p:nvPr>
        </p:nvSpPr>
        <p:spPr>
          <a:xfrm>
            <a:off x="4925763" y="371596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43A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r>
              <a:rPr lang="zh-CN" altLang="en-US" sz="2000" b="1" dirty="0" smtClean="0">
                <a:solidFill>
                  <a:srgbClr val="343A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高句子输出</a:t>
            </a:r>
            <a:endParaRPr lang="zh-CN" altLang="en-US" sz="2000" b="1" dirty="0">
              <a:solidFill>
                <a:srgbClr val="343A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_文本框 5"/>
          <p:cNvSpPr txBox="1"/>
          <p:nvPr>
            <p:custDataLst>
              <p:tags r:id="rId5"/>
            </p:custDataLst>
          </p:nvPr>
        </p:nvSpPr>
        <p:spPr>
          <a:xfrm>
            <a:off x="10964906" y="5802666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43A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sz="2000" b="1" dirty="0" smtClean="0">
                <a:solidFill>
                  <a:srgbClr val="343A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云显示</a:t>
            </a:r>
            <a:endParaRPr lang="zh-CN" altLang="en-US" sz="2000" b="1" dirty="0">
              <a:solidFill>
                <a:srgbClr val="343A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_文本框 5"/>
          <p:cNvSpPr txBox="1"/>
          <p:nvPr>
            <p:custDataLst>
              <p:tags r:id="rId6"/>
            </p:custDataLst>
          </p:nvPr>
        </p:nvSpPr>
        <p:spPr>
          <a:xfrm>
            <a:off x="6838006" y="8922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43A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</a:t>
            </a:r>
            <a:r>
              <a:rPr lang="zh-CN" altLang="en-US" sz="2000" b="1" dirty="0" smtClean="0">
                <a:solidFill>
                  <a:srgbClr val="343A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词查询</a:t>
            </a:r>
            <a:endParaRPr lang="zh-CN" altLang="en-US" sz="2000" b="1" dirty="0">
              <a:solidFill>
                <a:srgbClr val="343A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76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_文本框 52"/>
          <p:cNvSpPr txBox="1"/>
          <p:nvPr>
            <p:custDataLst>
              <p:tags r:id="rId1"/>
            </p:custDataLst>
          </p:nvPr>
        </p:nvSpPr>
        <p:spPr>
          <a:xfrm>
            <a:off x="-256697" y="727135"/>
            <a:ext cx="519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C22"/>
                </a:solidFill>
                <a:ea typeface="微软雅黑" panose="020B0503020204020204" pitchFamily="34" charset="-122"/>
              </a:rPr>
              <a:t>项</a:t>
            </a:r>
            <a:r>
              <a:rPr lang="zh-CN" altLang="en-US" sz="3600" b="1" dirty="0" smtClean="0">
                <a:solidFill>
                  <a:srgbClr val="E74C22"/>
                </a:solidFill>
                <a:ea typeface="微软雅黑" panose="020B0503020204020204" pitchFamily="34" charset="-122"/>
              </a:rPr>
              <a:t>目优缺点说明</a:t>
            </a:r>
            <a:endParaRPr lang="zh-CN" altLang="en-US" sz="3600" b="1" dirty="0">
              <a:solidFill>
                <a:srgbClr val="E74C22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PA_文本框 25"/>
          <p:cNvSpPr txBox="1"/>
          <p:nvPr>
            <p:custDataLst>
              <p:tags r:id="rId2"/>
            </p:custDataLst>
          </p:nvPr>
        </p:nvSpPr>
        <p:spPr>
          <a:xfrm>
            <a:off x="908312" y="1649760"/>
            <a:ext cx="105153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项目优点：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现了对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章摘要的提取和输出，操作简单方便；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成了对摘要历史的保存和记录，可以查看历史记录；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可以搜索查询某个词的相似词，并能显示模型词云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面操作简单明了，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摘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要输出时间快。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</a:t>
            </a: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目不足：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词向量训练的维度方面未作更多的探索；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摘要生成选取的句子在语义方面和数据清洗方面还有优化空间。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32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2921000" cy="6858000"/>
            <a:chOff x="0" y="0"/>
            <a:chExt cx="29210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2921000" cy="6858000"/>
            </a:xfrm>
            <a:prstGeom prst="rect">
              <a:avLst/>
            </a:pr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40000" sy="4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0"/>
              <a:ext cx="2921000" cy="6858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48823" y="3841540"/>
              <a:ext cx="2023354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摘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要自动提取的简单说明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9131" y="3402357"/>
              <a:ext cx="2302738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295689" y="2713203"/>
              <a:ext cx="318682" cy="274214"/>
              <a:chOff x="495301" y="523876"/>
              <a:chExt cx="546101" cy="469900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606426" y="631826"/>
                <a:ext cx="434975" cy="361950"/>
              </a:xfrm>
              <a:custGeom>
                <a:avLst/>
                <a:gdLst>
                  <a:gd name="T0" fmla="*/ 153 w 153"/>
                  <a:gd name="T1" fmla="*/ 121 h 127"/>
                  <a:gd name="T2" fmla="*/ 147 w 153"/>
                  <a:gd name="T3" fmla="*/ 127 h 127"/>
                  <a:gd name="T4" fmla="*/ 6 w 153"/>
                  <a:gd name="T5" fmla="*/ 127 h 127"/>
                  <a:gd name="T6" fmla="*/ 0 w 153"/>
                  <a:gd name="T7" fmla="*/ 121 h 127"/>
                  <a:gd name="T8" fmla="*/ 0 w 153"/>
                  <a:gd name="T9" fmla="*/ 6 h 127"/>
                  <a:gd name="T10" fmla="*/ 6 w 153"/>
                  <a:gd name="T11" fmla="*/ 0 h 127"/>
                  <a:gd name="T12" fmla="*/ 147 w 153"/>
                  <a:gd name="T13" fmla="*/ 0 h 127"/>
                  <a:gd name="T14" fmla="*/ 153 w 153"/>
                  <a:gd name="T15" fmla="*/ 6 h 127"/>
                  <a:gd name="T16" fmla="*/ 153 w 153"/>
                  <a:gd name="T17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3" h="127">
                    <a:moveTo>
                      <a:pt x="153" y="121"/>
                    </a:moveTo>
                    <a:cubicBezTo>
                      <a:pt x="153" y="124"/>
                      <a:pt x="151" y="127"/>
                      <a:pt x="147" y="12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2" y="127"/>
                      <a:pt x="0" y="124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1" y="0"/>
                      <a:pt x="153" y="3"/>
                      <a:pt x="153" y="6"/>
                    </a:cubicBezTo>
                    <a:lnTo>
                      <a:pt x="153" y="121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495301" y="523876"/>
                <a:ext cx="438150" cy="361950"/>
              </a:xfrm>
              <a:custGeom>
                <a:avLst/>
                <a:gdLst>
                  <a:gd name="T0" fmla="*/ 20 w 154"/>
                  <a:gd name="T1" fmla="*/ 127 h 127"/>
                  <a:gd name="T2" fmla="*/ 7 w 154"/>
                  <a:gd name="T3" fmla="*/ 127 h 127"/>
                  <a:gd name="T4" fmla="*/ 0 w 154"/>
                  <a:gd name="T5" fmla="*/ 121 h 127"/>
                  <a:gd name="T6" fmla="*/ 0 w 154"/>
                  <a:gd name="T7" fmla="*/ 6 h 127"/>
                  <a:gd name="T8" fmla="*/ 7 w 154"/>
                  <a:gd name="T9" fmla="*/ 0 h 127"/>
                  <a:gd name="T10" fmla="*/ 148 w 154"/>
                  <a:gd name="T11" fmla="*/ 0 h 127"/>
                  <a:gd name="T12" fmla="*/ 154 w 154"/>
                  <a:gd name="T13" fmla="*/ 6 h 127"/>
                  <a:gd name="T14" fmla="*/ 154 w 154"/>
                  <a:gd name="T15" fmla="*/ 2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127">
                    <a:moveTo>
                      <a:pt x="20" y="127"/>
                    </a:moveTo>
                    <a:cubicBezTo>
                      <a:pt x="7" y="127"/>
                      <a:pt x="7" y="127"/>
                      <a:pt x="7" y="127"/>
                    </a:cubicBezTo>
                    <a:cubicBezTo>
                      <a:pt x="3" y="127"/>
                      <a:pt x="0" y="124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51" y="0"/>
                      <a:pt x="154" y="2"/>
                      <a:pt x="154" y="6"/>
                    </a:cubicBezTo>
                    <a:cubicBezTo>
                      <a:pt x="154" y="20"/>
                      <a:pt x="154" y="20"/>
                      <a:pt x="154" y="20"/>
                    </a:cubicBezTo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646114" y="831851"/>
                <a:ext cx="395288" cy="161925"/>
              </a:xfrm>
              <a:custGeom>
                <a:avLst/>
                <a:gdLst>
                  <a:gd name="T0" fmla="*/ 0 w 249"/>
                  <a:gd name="T1" fmla="*/ 102 h 102"/>
                  <a:gd name="T2" fmla="*/ 102 w 249"/>
                  <a:gd name="T3" fmla="*/ 0 h 102"/>
                  <a:gd name="T4" fmla="*/ 147 w 249"/>
                  <a:gd name="T5" fmla="*/ 48 h 102"/>
                  <a:gd name="T6" fmla="*/ 194 w 249"/>
                  <a:gd name="T7" fmla="*/ 0 h 102"/>
                  <a:gd name="T8" fmla="*/ 249 w 249"/>
                  <a:gd name="T9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02">
                    <a:moveTo>
                      <a:pt x="0" y="102"/>
                    </a:moveTo>
                    <a:lnTo>
                      <a:pt x="102" y="0"/>
                    </a:lnTo>
                    <a:lnTo>
                      <a:pt x="147" y="48"/>
                    </a:lnTo>
                    <a:lnTo>
                      <a:pt x="194" y="0"/>
                    </a:lnTo>
                    <a:lnTo>
                      <a:pt x="249" y="48"/>
                    </a:lnTo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666751" y="717551"/>
                <a:ext cx="84138" cy="85725"/>
              </a:xfrm>
              <a:prstGeom prst="ellips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9271000" y="0"/>
            <a:ext cx="2921000" cy="6858000"/>
            <a:chOff x="9271000" y="0"/>
            <a:chExt cx="2921000" cy="6858000"/>
          </a:xfrm>
        </p:grpSpPr>
        <p:sp>
          <p:nvSpPr>
            <p:cNvPr id="6" name="矩形 5"/>
            <p:cNvSpPr/>
            <p:nvPr/>
          </p:nvSpPr>
          <p:spPr>
            <a:xfrm>
              <a:off x="9271000" y="0"/>
              <a:ext cx="2921000" cy="6858000"/>
            </a:xfrm>
            <a:prstGeom prst="rect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30000" sy="3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271000" y="0"/>
              <a:ext cx="2921000" cy="68580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19823" y="3841540"/>
              <a:ext cx="2023354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项目部署后实际的页面和操作效果展示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580131" y="3402357"/>
              <a:ext cx="2302738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项目效果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0572159" y="2690969"/>
              <a:ext cx="318681" cy="315902"/>
              <a:chOff x="5229226" y="484188"/>
              <a:chExt cx="546100" cy="541338"/>
            </a:xfrm>
          </p:grpSpPr>
          <p:sp>
            <p:nvSpPr>
              <p:cNvPr id="33" name="Freeform 20"/>
              <p:cNvSpPr>
                <a:spLocks/>
              </p:cNvSpPr>
              <p:nvPr/>
            </p:nvSpPr>
            <p:spPr bwMode="auto">
              <a:xfrm>
                <a:off x="5229226" y="538163"/>
                <a:ext cx="546100" cy="487363"/>
              </a:xfrm>
              <a:custGeom>
                <a:avLst/>
                <a:gdLst>
                  <a:gd name="T0" fmla="*/ 157 w 192"/>
                  <a:gd name="T1" fmla="*/ 0 h 171"/>
                  <a:gd name="T2" fmla="*/ 188 w 192"/>
                  <a:gd name="T3" fmla="*/ 0 h 171"/>
                  <a:gd name="T4" fmla="*/ 192 w 192"/>
                  <a:gd name="T5" fmla="*/ 4 h 171"/>
                  <a:gd name="T6" fmla="*/ 192 w 192"/>
                  <a:gd name="T7" fmla="*/ 168 h 171"/>
                  <a:gd name="T8" fmla="*/ 188 w 192"/>
                  <a:gd name="T9" fmla="*/ 171 h 171"/>
                  <a:gd name="T10" fmla="*/ 3 w 192"/>
                  <a:gd name="T11" fmla="*/ 171 h 171"/>
                  <a:gd name="T12" fmla="*/ 0 w 192"/>
                  <a:gd name="T13" fmla="*/ 168 h 171"/>
                  <a:gd name="T14" fmla="*/ 0 w 192"/>
                  <a:gd name="T15" fmla="*/ 4 h 171"/>
                  <a:gd name="T16" fmla="*/ 3 w 192"/>
                  <a:gd name="T17" fmla="*/ 0 h 171"/>
                  <a:gd name="T18" fmla="*/ 34 w 192"/>
                  <a:gd name="T1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71">
                    <a:moveTo>
                      <a:pt x="157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90" y="0"/>
                      <a:pt x="192" y="2"/>
                      <a:pt x="192" y="4"/>
                    </a:cubicBezTo>
                    <a:cubicBezTo>
                      <a:pt x="192" y="168"/>
                      <a:pt x="192" y="168"/>
                      <a:pt x="192" y="168"/>
                    </a:cubicBezTo>
                    <a:cubicBezTo>
                      <a:pt x="192" y="170"/>
                      <a:pt x="190" y="171"/>
                      <a:pt x="188" y="171"/>
                    </a:cubicBezTo>
                    <a:cubicBezTo>
                      <a:pt x="3" y="171"/>
                      <a:pt x="3" y="171"/>
                      <a:pt x="3" y="171"/>
                    </a:cubicBezTo>
                    <a:cubicBezTo>
                      <a:pt x="1" y="171"/>
                      <a:pt x="0" y="170"/>
                      <a:pt x="0" y="1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5229226" y="688976"/>
                <a:ext cx="546100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5337176" y="484188"/>
                <a:ext cx="77788" cy="103188"/>
              </a:xfrm>
              <a:custGeom>
                <a:avLst/>
                <a:gdLst>
                  <a:gd name="T0" fmla="*/ 27 w 27"/>
                  <a:gd name="T1" fmla="*/ 33 h 36"/>
                  <a:gd name="T2" fmla="*/ 24 w 27"/>
                  <a:gd name="T3" fmla="*/ 36 h 36"/>
                  <a:gd name="T4" fmla="*/ 3 w 27"/>
                  <a:gd name="T5" fmla="*/ 36 h 36"/>
                  <a:gd name="T6" fmla="*/ 0 w 27"/>
                  <a:gd name="T7" fmla="*/ 33 h 36"/>
                  <a:gd name="T8" fmla="*/ 0 w 27"/>
                  <a:gd name="T9" fmla="*/ 3 h 36"/>
                  <a:gd name="T10" fmla="*/ 3 w 27"/>
                  <a:gd name="T11" fmla="*/ 0 h 36"/>
                  <a:gd name="T12" fmla="*/ 24 w 27"/>
                  <a:gd name="T13" fmla="*/ 0 h 36"/>
                  <a:gd name="T14" fmla="*/ 27 w 27"/>
                  <a:gd name="T15" fmla="*/ 3 h 36"/>
                  <a:gd name="T16" fmla="*/ 27 w 27"/>
                  <a:gd name="T17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6">
                    <a:moveTo>
                      <a:pt x="27" y="33"/>
                    </a:moveTo>
                    <a:cubicBezTo>
                      <a:pt x="27" y="35"/>
                      <a:pt x="26" y="36"/>
                      <a:pt x="2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1" y="36"/>
                      <a:pt x="0" y="35"/>
                      <a:pt x="0" y="3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7" y="1"/>
                      <a:pt x="27" y="3"/>
                    </a:cubicBezTo>
                    <a:lnTo>
                      <a:pt x="27" y="3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5588001" y="484188"/>
                <a:ext cx="76200" cy="103188"/>
              </a:xfrm>
              <a:custGeom>
                <a:avLst/>
                <a:gdLst>
                  <a:gd name="T0" fmla="*/ 27 w 27"/>
                  <a:gd name="T1" fmla="*/ 33 h 36"/>
                  <a:gd name="T2" fmla="*/ 24 w 27"/>
                  <a:gd name="T3" fmla="*/ 36 h 36"/>
                  <a:gd name="T4" fmla="*/ 3 w 27"/>
                  <a:gd name="T5" fmla="*/ 36 h 36"/>
                  <a:gd name="T6" fmla="*/ 0 w 27"/>
                  <a:gd name="T7" fmla="*/ 33 h 36"/>
                  <a:gd name="T8" fmla="*/ 0 w 27"/>
                  <a:gd name="T9" fmla="*/ 3 h 36"/>
                  <a:gd name="T10" fmla="*/ 3 w 27"/>
                  <a:gd name="T11" fmla="*/ 0 h 36"/>
                  <a:gd name="T12" fmla="*/ 24 w 27"/>
                  <a:gd name="T13" fmla="*/ 0 h 36"/>
                  <a:gd name="T14" fmla="*/ 27 w 27"/>
                  <a:gd name="T15" fmla="*/ 3 h 36"/>
                  <a:gd name="T16" fmla="*/ 27 w 27"/>
                  <a:gd name="T17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6">
                    <a:moveTo>
                      <a:pt x="27" y="33"/>
                    </a:moveTo>
                    <a:cubicBezTo>
                      <a:pt x="27" y="35"/>
                      <a:pt x="26" y="36"/>
                      <a:pt x="2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6"/>
                      <a:pt x="0" y="35"/>
                      <a:pt x="0" y="3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7" y="1"/>
                      <a:pt x="27" y="3"/>
                    </a:cubicBezTo>
                    <a:lnTo>
                      <a:pt x="27" y="3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4"/>
              <p:cNvSpPr>
                <a:spLocks noChangeShapeType="1"/>
              </p:cNvSpPr>
              <p:nvPr/>
            </p:nvSpPr>
            <p:spPr bwMode="auto">
              <a:xfrm>
                <a:off x="5426076" y="538163"/>
                <a:ext cx="150813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090333" y="0"/>
            <a:ext cx="2921000" cy="6858000"/>
            <a:chOff x="3090333" y="0"/>
            <a:chExt cx="2921000" cy="6858000"/>
          </a:xfrm>
        </p:grpSpPr>
        <p:sp>
          <p:nvSpPr>
            <p:cNvPr id="4" name="矩形 3"/>
            <p:cNvSpPr/>
            <p:nvPr/>
          </p:nvSpPr>
          <p:spPr>
            <a:xfrm>
              <a:off x="3090333" y="0"/>
              <a:ext cx="2921000" cy="6858000"/>
            </a:xfrm>
            <a:prstGeom prst="rect">
              <a:avLst/>
            </a:prstGeom>
            <a:blipFill dpi="0"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30000" sy="3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90333" y="0"/>
              <a:ext cx="2921000" cy="68580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39156" y="3841540"/>
              <a:ext cx="2023354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型的搭建以及整个项目相关的实现说明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99464" y="3402357"/>
              <a:ext cx="2302738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442681" y="2690969"/>
              <a:ext cx="318682" cy="296448"/>
              <a:chOff x="495301" y="3711576"/>
              <a:chExt cx="546101" cy="508000"/>
            </a:xfrm>
          </p:grpSpPr>
          <p:sp>
            <p:nvSpPr>
              <p:cNvPr id="39" name="Line 124"/>
              <p:cNvSpPr>
                <a:spLocks noChangeShapeType="1"/>
              </p:cNvSpPr>
              <p:nvPr/>
            </p:nvSpPr>
            <p:spPr bwMode="auto">
              <a:xfrm>
                <a:off x="928689" y="3868738"/>
                <a:ext cx="0" cy="225425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125"/>
              <p:cNvSpPr>
                <a:spLocks noChangeShapeType="1"/>
              </p:cNvSpPr>
              <p:nvPr/>
            </p:nvSpPr>
            <p:spPr bwMode="auto">
              <a:xfrm flipH="1">
                <a:off x="817564" y="3983038"/>
                <a:ext cx="223838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26"/>
              <p:cNvSpPr>
                <a:spLocks/>
              </p:cNvSpPr>
              <p:nvPr/>
            </p:nvSpPr>
            <p:spPr bwMode="auto">
              <a:xfrm>
                <a:off x="495301" y="3711576"/>
                <a:ext cx="433388" cy="508000"/>
              </a:xfrm>
              <a:custGeom>
                <a:avLst/>
                <a:gdLst>
                  <a:gd name="T0" fmla="*/ 152 w 152"/>
                  <a:gd name="T1" fmla="*/ 155 h 178"/>
                  <a:gd name="T2" fmla="*/ 152 w 152"/>
                  <a:gd name="T3" fmla="*/ 164 h 178"/>
                  <a:gd name="T4" fmla="*/ 138 w 152"/>
                  <a:gd name="T5" fmla="*/ 178 h 178"/>
                  <a:gd name="T6" fmla="*/ 13 w 152"/>
                  <a:gd name="T7" fmla="*/ 178 h 178"/>
                  <a:gd name="T8" fmla="*/ 0 w 152"/>
                  <a:gd name="T9" fmla="*/ 164 h 178"/>
                  <a:gd name="T10" fmla="*/ 0 w 152"/>
                  <a:gd name="T11" fmla="*/ 14 h 178"/>
                  <a:gd name="T12" fmla="*/ 13 w 152"/>
                  <a:gd name="T13" fmla="*/ 0 h 178"/>
                  <a:gd name="T14" fmla="*/ 138 w 152"/>
                  <a:gd name="T15" fmla="*/ 0 h 178"/>
                  <a:gd name="T16" fmla="*/ 152 w 152"/>
                  <a:gd name="T17" fmla="*/ 14 h 178"/>
                  <a:gd name="T18" fmla="*/ 152 w 152"/>
                  <a:gd name="T19" fmla="*/ 3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178">
                    <a:moveTo>
                      <a:pt x="152" y="155"/>
                    </a:moveTo>
                    <a:cubicBezTo>
                      <a:pt x="152" y="164"/>
                      <a:pt x="152" y="164"/>
                      <a:pt x="152" y="164"/>
                    </a:cubicBezTo>
                    <a:cubicBezTo>
                      <a:pt x="152" y="172"/>
                      <a:pt x="146" y="178"/>
                      <a:pt x="138" y="178"/>
                    </a:cubicBezTo>
                    <a:cubicBezTo>
                      <a:pt x="13" y="178"/>
                      <a:pt x="13" y="178"/>
                      <a:pt x="13" y="178"/>
                    </a:cubicBezTo>
                    <a:cubicBezTo>
                      <a:pt x="6" y="178"/>
                      <a:pt x="0" y="172"/>
                      <a:pt x="0" y="16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6" y="0"/>
                      <a:pt x="152" y="6"/>
                      <a:pt x="152" y="14"/>
                    </a:cubicBezTo>
                    <a:cubicBezTo>
                      <a:pt x="152" y="38"/>
                      <a:pt x="152" y="38"/>
                      <a:pt x="152" y="38"/>
                    </a:cubicBezTo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180666" y="0"/>
            <a:ext cx="2921000" cy="6858000"/>
            <a:chOff x="6180666" y="0"/>
            <a:chExt cx="2921000" cy="6858000"/>
          </a:xfrm>
        </p:grpSpPr>
        <p:sp>
          <p:nvSpPr>
            <p:cNvPr id="5" name="矩形 4"/>
            <p:cNvSpPr/>
            <p:nvPr/>
          </p:nvSpPr>
          <p:spPr>
            <a:xfrm>
              <a:off x="6180666" y="0"/>
              <a:ext cx="2921000" cy="6858000"/>
            </a:xfrm>
            <a:prstGeom prst="rect">
              <a:avLst/>
            </a:prstGeom>
            <a:blipFill dpi="0"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30000" sy="3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180666" y="0"/>
              <a:ext cx="2921000" cy="6858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29489" y="3841540"/>
              <a:ext cx="2023354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非监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督文本摘要模型训练参数的选择和不同参数下模型的效果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89797" y="3402357"/>
              <a:ext cx="2302738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模分析评估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504251" y="2751457"/>
              <a:ext cx="318681" cy="196396"/>
              <a:chOff x="1679576" y="4870451"/>
              <a:chExt cx="546100" cy="336550"/>
            </a:xfrm>
          </p:grpSpPr>
          <p:sp>
            <p:nvSpPr>
              <p:cNvPr id="43" name="Line 172"/>
              <p:cNvSpPr>
                <a:spLocks noChangeShapeType="1"/>
              </p:cNvSpPr>
              <p:nvPr/>
            </p:nvSpPr>
            <p:spPr bwMode="auto">
              <a:xfrm>
                <a:off x="1790701" y="4870451"/>
                <a:ext cx="320675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173"/>
              <p:cNvSpPr>
                <a:spLocks noChangeShapeType="1"/>
              </p:cNvSpPr>
              <p:nvPr/>
            </p:nvSpPr>
            <p:spPr bwMode="auto">
              <a:xfrm>
                <a:off x="1679576" y="4981576"/>
                <a:ext cx="546100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174"/>
              <p:cNvSpPr>
                <a:spLocks noChangeShapeType="1"/>
              </p:cNvSpPr>
              <p:nvPr/>
            </p:nvSpPr>
            <p:spPr bwMode="auto">
              <a:xfrm>
                <a:off x="1744664" y="5095876"/>
                <a:ext cx="412750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175"/>
              <p:cNvSpPr>
                <a:spLocks noChangeShapeType="1"/>
              </p:cNvSpPr>
              <p:nvPr/>
            </p:nvSpPr>
            <p:spPr bwMode="auto">
              <a:xfrm>
                <a:off x="1778001" y="5207001"/>
                <a:ext cx="347663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71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4313" y="2356847"/>
            <a:ext cx="473165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9170" latinLnBrk="1"/>
            <a:r>
              <a:rPr lang="zh-CN" altLang="en-US" sz="6600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Calibri" pitchFamily="34" charset="0"/>
              </a:rPr>
              <a:t>谢</a:t>
            </a:r>
            <a:r>
              <a:rPr lang="zh-CN" altLang="en-US" sz="6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Calibri" pitchFamily="34" charset="0"/>
              </a:rPr>
              <a:t>谢！</a:t>
            </a:r>
            <a:endParaRPr lang="en-US" altLang="ko-KR" sz="6600" dirty="0">
              <a:solidFill>
                <a:prstClr val="black">
                  <a:lumMod val="65000"/>
                  <a:lumOff val="35000"/>
                </a:prstClr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Calibri" pitchFamily="34" charset="0"/>
            </a:endParaRPr>
          </a:p>
        </p:txBody>
      </p:sp>
      <p:sp>
        <p:nvSpPr>
          <p:cNvPr id="4" name="PA_圆角矩形 9"/>
          <p:cNvSpPr/>
          <p:nvPr>
            <p:custDataLst>
              <p:tags r:id="rId2"/>
            </p:custDataLst>
          </p:nvPr>
        </p:nvSpPr>
        <p:spPr>
          <a:xfrm>
            <a:off x="1113065" y="4210927"/>
            <a:ext cx="1257300" cy="288032"/>
          </a:xfrm>
          <a:prstGeom prst="roundRect">
            <a:avLst>
              <a:gd name="adj" fmla="val 50000"/>
            </a:avLst>
          </a:pr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r>
              <a:rPr lang="en-US" altLang="zh-CN" sz="1400" dirty="0" smtClean="0">
                <a:solidFill>
                  <a:prstClr val="white"/>
                </a:solidFill>
                <a:latin typeface="맑은 고딕"/>
                <a:ea typeface="宋体" panose="02010600030101010101" pitchFamily="2" charset="-122"/>
              </a:rPr>
              <a:t>2020.03.15</a:t>
            </a:r>
            <a:endParaRPr lang="zh-CN" altLang="en-US" sz="1400" dirty="0">
              <a:solidFill>
                <a:prstClr val="white"/>
              </a:solidFill>
              <a:latin typeface="맑은 고딕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55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3900388" y="3570514"/>
            <a:ext cx="439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E74C2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项目简介</a:t>
            </a:r>
            <a:endParaRPr lang="zh-CN" altLang="en-US" sz="3600" dirty="0">
              <a:solidFill>
                <a:srgbClr val="E74C2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3"/>
            </p:custDataLst>
          </p:nvPr>
        </p:nvGrpSpPr>
        <p:grpSpPr>
          <a:xfrm>
            <a:off x="5955504" y="6158030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6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PA_半闭框 7"/>
            <p:cNvSpPr/>
            <p:nvPr>
              <p:custDataLst>
                <p:tags r:id="rId7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PA_任意多边形 10"/>
          <p:cNvSpPr/>
          <p:nvPr>
            <p:custDataLst>
              <p:tags r:id="rId4"/>
            </p:custDataLst>
          </p:nvPr>
        </p:nvSpPr>
        <p:spPr>
          <a:xfrm>
            <a:off x="5410200" y="1436914"/>
            <a:ext cx="1371600" cy="1371600"/>
          </a:xfrm>
          <a:custGeom>
            <a:avLst/>
            <a:gdLst>
              <a:gd name="connsiteX0" fmla="*/ 480077 w 1371600"/>
              <a:gd name="connsiteY0" fmla="*/ 446877 h 1371600"/>
              <a:gd name="connsiteX1" fmla="*/ 571792 w 1371600"/>
              <a:gd name="connsiteY1" fmla="*/ 488363 h 1371600"/>
              <a:gd name="connsiteX2" fmla="*/ 603977 w 1371600"/>
              <a:gd name="connsiteY2" fmla="*/ 600915 h 1371600"/>
              <a:gd name="connsiteX3" fmla="*/ 603977 w 1371600"/>
              <a:gd name="connsiteY3" fmla="*/ 773927 h 1371600"/>
              <a:gd name="connsiteX4" fmla="*/ 571978 w 1371600"/>
              <a:gd name="connsiteY4" fmla="*/ 886665 h 1371600"/>
              <a:gd name="connsiteX5" fmla="*/ 480821 w 1371600"/>
              <a:gd name="connsiteY5" fmla="*/ 928709 h 1371600"/>
              <a:gd name="connsiteX6" fmla="*/ 388734 w 1371600"/>
              <a:gd name="connsiteY6" fmla="*/ 886479 h 1371600"/>
              <a:gd name="connsiteX7" fmla="*/ 356178 w 1371600"/>
              <a:gd name="connsiteY7" fmla="*/ 773927 h 1371600"/>
              <a:gd name="connsiteX8" fmla="*/ 356178 w 1371600"/>
              <a:gd name="connsiteY8" fmla="*/ 600915 h 1371600"/>
              <a:gd name="connsiteX9" fmla="*/ 388362 w 1371600"/>
              <a:gd name="connsiteY9" fmla="*/ 488549 h 1371600"/>
              <a:gd name="connsiteX10" fmla="*/ 480077 w 1371600"/>
              <a:gd name="connsiteY10" fmla="*/ 446877 h 1371600"/>
              <a:gd name="connsiteX11" fmla="*/ 933408 w 1371600"/>
              <a:gd name="connsiteY11" fmla="*/ 408926 h 1371600"/>
              <a:gd name="connsiteX12" fmla="*/ 760395 w 1371600"/>
              <a:gd name="connsiteY12" fmla="*/ 434971 h 1371600"/>
              <a:gd name="connsiteX13" fmla="*/ 760395 w 1371600"/>
              <a:gd name="connsiteY13" fmla="*/ 470690 h 1371600"/>
              <a:gd name="connsiteX14" fmla="*/ 888759 w 1371600"/>
              <a:gd name="connsiteY14" fmla="*/ 455063 h 1371600"/>
              <a:gd name="connsiteX15" fmla="*/ 888759 w 1371600"/>
              <a:gd name="connsiteY15" fmla="*/ 958474 h 1371600"/>
              <a:gd name="connsiteX16" fmla="*/ 933408 w 1371600"/>
              <a:gd name="connsiteY16" fmla="*/ 958474 h 1371600"/>
              <a:gd name="connsiteX17" fmla="*/ 480077 w 1371600"/>
              <a:gd name="connsiteY17" fmla="*/ 408926 h 1371600"/>
              <a:gd name="connsiteX18" fmla="*/ 356922 w 1371600"/>
              <a:gd name="connsiteY18" fmla="*/ 462504 h 1371600"/>
              <a:gd name="connsiteX19" fmla="*/ 311901 w 1371600"/>
              <a:gd name="connsiteY19" fmla="*/ 607984 h 1371600"/>
              <a:gd name="connsiteX20" fmla="*/ 311901 w 1371600"/>
              <a:gd name="connsiteY20" fmla="*/ 767230 h 1371600"/>
              <a:gd name="connsiteX21" fmla="*/ 357294 w 1371600"/>
              <a:gd name="connsiteY21" fmla="*/ 912896 h 1371600"/>
              <a:gd name="connsiteX22" fmla="*/ 480821 w 1371600"/>
              <a:gd name="connsiteY22" fmla="*/ 966288 h 1371600"/>
              <a:gd name="connsiteX23" fmla="*/ 603790 w 1371600"/>
              <a:gd name="connsiteY23" fmla="*/ 913082 h 1371600"/>
              <a:gd name="connsiteX24" fmla="*/ 648625 w 1371600"/>
              <a:gd name="connsiteY24" fmla="*/ 767230 h 1371600"/>
              <a:gd name="connsiteX25" fmla="*/ 648625 w 1371600"/>
              <a:gd name="connsiteY25" fmla="*/ 607984 h 1371600"/>
              <a:gd name="connsiteX26" fmla="*/ 603418 w 1371600"/>
              <a:gd name="connsiteY26" fmla="*/ 462504 h 1371600"/>
              <a:gd name="connsiteX27" fmla="*/ 480077 w 1371600"/>
              <a:gd name="connsiteY27" fmla="*/ 408926 h 1371600"/>
              <a:gd name="connsiteX28" fmla="*/ 685800 w 1371600"/>
              <a:gd name="connsiteY28" fmla="*/ 0 h 1371600"/>
              <a:gd name="connsiteX29" fmla="*/ 1371600 w 1371600"/>
              <a:gd name="connsiteY29" fmla="*/ 685800 h 1371600"/>
              <a:gd name="connsiteX30" fmla="*/ 685800 w 1371600"/>
              <a:gd name="connsiteY30" fmla="*/ 1371600 h 1371600"/>
              <a:gd name="connsiteX31" fmla="*/ 0 w 1371600"/>
              <a:gd name="connsiteY31" fmla="*/ 685800 h 1371600"/>
              <a:gd name="connsiteX32" fmla="*/ 685800 w 1371600"/>
              <a:gd name="connsiteY3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71600" h="1371600"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33408" y="408926"/>
                </a:moveTo>
                <a:lnTo>
                  <a:pt x="760395" y="434971"/>
                </a:lnTo>
                <a:lnTo>
                  <a:pt x="760395" y="470690"/>
                </a:lnTo>
                <a:lnTo>
                  <a:pt x="888759" y="455063"/>
                </a:lnTo>
                <a:lnTo>
                  <a:pt x="888759" y="958474"/>
                </a:lnTo>
                <a:lnTo>
                  <a:pt x="933408" y="958474"/>
                </a:ln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5"/>
          <p:cNvSpPr txBox="1"/>
          <p:nvPr>
            <p:custDataLst>
              <p:tags r:id="rId5"/>
            </p:custDataLst>
          </p:nvPr>
        </p:nvSpPr>
        <p:spPr>
          <a:xfrm>
            <a:off x="1758950" y="4471013"/>
            <a:ext cx="9474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 自动摘要问题是</a:t>
            </a:r>
            <a:r>
              <a:rPr lang="en-US" altLang="zh-CN" sz="2000" dirty="0"/>
              <a:t>NLP</a:t>
            </a:r>
            <a:r>
              <a:rPr lang="zh-CN" altLang="en-US" sz="2000" dirty="0"/>
              <a:t>中一个经典的问题，即对输入的长文本信息，通过提取其中关键的词句信息，生成简明扼要的摘要。目前也有很多方面的应用，比如新闻，语音播报</a:t>
            </a:r>
            <a:r>
              <a:rPr lang="en-US" altLang="zh-CN" sz="2000" dirty="0"/>
              <a:t>, </a:t>
            </a:r>
            <a:r>
              <a:rPr lang="zh-CN" altLang="en-US" sz="2000" dirty="0"/>
              <a:t>文档信息提取等等，实现对信息的过滤。</a:t>
            </a:r>
            <a:endParaRPr lang="zh-CN" altLang="en-US" sz="2000" dirty="0">
              <a:solidFill>
                <a:srgbClr val="E74C2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87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701799" y="4620845"/>
            <a:ext cx="878840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对数据的预处理，生成词向量文件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3900389" y="3944034"/>
            <a:ext cx="439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600" dirty="0" smtClean="0">
                <a:solidFill>
                  <a:srgbClr val="E74C22"/>
                </a:solidFill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数据预处理</a:t>
            </a:r>
            <a:endParaRPr lang="zh-CN" altLang="en-US" sz="3600" dirty="0">
              <a:solidFill>
                <a:srgbClr val="E74C22"/>
              </a:solidFill>
              <a:latin typeface="Calibri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4"/>
            </p:custDataLst>
          </p:nvPr>
        </p:nvGrpSpPr>
        <p:grpSpPr>
          <a:xfrm>
            <a:off x="5955504" y="6158030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6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PA_半闭框 7"/>
            <p:cNvSpPr/>
            <p:nvPr>
              <p:custDataLst>
                <p:tags r:id="rId7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11" name="PA_任意多边形 10"/>
          <p:cNvSpPr/>
          <p:nvPr>
            <p:custDataLst>
              <p:tags r:id="rId5"/>
            </p:custDataLst>
          </p:nvPr>
        </p:nvSpPr>
        <p:spPr>
          <a:xfrm>
            <a:off x="5410200" y="1436914"/>
            <a:ext cx="1371600" cy="1371600"/>
          </a:xfrm>
          <a:custGeom>
            <a:avLst/>
            <a:gdLst>
              <a:gd name="connsiteX0" fmla="*/ 480077 w 1371600"/>
              <a:gd name="connsiteY0" fmla="*/ 446877 h 1371600"/>
              <a:gd name="connsiteX1" fmla="*/ 571792 w 1371600"/>
              <a:gd name="connsiteY1" fmla="*/ 488363 h 1371600"/>
              <a:gd name="connsiteX2" fmla="*/ 603977 w 1371600"/>
              <a:gd name="connsiteY2" fmla="*/ 600915 h 1371600"/>
              <a:gd name="connsiteX3" fmla="*/ 603977 w 1371600"/>
              <a:gd name="connsiteY3" fmla="*/ 773927 h 1371600"/>
              <a:gd name="connsiteX4" fmla="*/ 571978 w 1371600"/>
              <a:gd name="connsiteY4" fmla="*/ 886665 h 1371600"/>
              <a:gd name="connsiteX5" fmla="*/ 480821 w 1371600"/>
              <a:gd name="connsiteY5" fmla="*/ 928709 h 1371600"/>
              <a:gd name="connsiteX6" fmla="*/ 388734 w 1371600"/>
              <a:gd name="connsiteY6" fmla="*/ 886479 h 1371600"/>
              <a:gd name="connsiteX7" fmla="*/ 356178 w 1371600"/>
              <a:gd name="connsiteY7" fmla="*/ 773927 h 1371600"/>
              <a:gd name="connsiteX8" fmla="*/ 356178 w 1371600"/>
              <a:gd name="connsiteY8" fmla="*/ 600915 h 1371600"/>
              <a:gd name="connsiteX9" fmla="*/ 388362 w 1371600"/>
              <a:gd name="connsiteY9" fmla="*/ 488549 h 1371600"/>
              <a:gd name="connsiteX10" fmla="*/ 480077 w 1371600"/>
              <a:gd name="connsiteY10" fmla="*/ 446877 h 1371600"/>
              <a:gd name="connsiteX11" fmla="*/ 902154 w 1371600"/>
              <a:gd name="connsiteY11" fmla="*/ 408926 h 1371600"/>
              <a:gd name="connsiteX12" fmla="*/ 781975 w 1371600"/>
              <a:gd name="connsiteY12" fmla="*/ 454877 h 1371600"/>
              <a:gd name="connsiteX13" fmla="*/ 739187 w 1371600"/>
              <a:gd name="connsiteY13" fmla="*/ 567056 h 1371600"/>
              <a:gd name="connsiteX14" fmla="*/ 739931 w 1371600"/>
              <a:gd name="connsiteY14" fmla="*/ 569289 h 1371600"/>
              <a:gd name="connsiteX15" fmla="*/ 781603 w 1371600"/>
              <a:gd name="connsiteY15" fmla="*/ 569289 h 1371600"/>
              <a:gd name="connsiteX16" fmla="*/ 812857 w 1371600"/>
              <a:gd name="connsiteY16" fmla="*/ 481294 h 1371600"/>
              <a:gd name="connsiteX17" fmla="*/ 902154 w 1371600"/>
              <a:gd name="connsiteY17" fmla="*/ 446877 h 1371600"/>
              <a:gd name="connsiteX18" fmla="*/ 980847 w 1371600"/>
              <a:gd name="connsiteY18" fmla="*/ 475341 h 1371600"/>
              <a:gd name="connsiteX19" fmla="*/ 1007450 w 1371600"/>
              <a:gd name="connsiteY19" fmla="*/ 553290 h 1371600"/>
              <a:gd name="connsiteX20" fmla="*/ 989218 w 1371600"/>
              <a:gd name="connsiteY20" fmla="*/ 624169 h 1371600"/>
              <a:gd name="connsiteX21" fmla="*/ 923362 w 1371600"/>
              <a:gd name="connsiteY21" fmla="*/ 716256 h 1371600"/>
              <a:gd name="connsiteX22" fmla="*/ 745140 w 1371600"/>
              <a:gd name="connsiteY22" fmla="*/ 924244 h 1371600"/>
              <a:gd name="connsiteX23" fmla="*/ 745140 w 1371600"/>
              <a:gd name="connsiteY23" fmla="*/ 958474 h 1371600"/>
              <a:gd name="connsiteX24" fmla="*/ 1074794 w 1371600"/>
              <a:gd name="connsiteY24" fmla="*/ 958474 h 1371600"/>
              <a:gd name="connsiteX25" fmla="*/ 1074794 w 1371600"/>
              <a:gd name="connsiteY25" fmla="*/ 920895 h 1371600"/>
              <a:gd name="connsiteX26" fmla="*/ 802067 w 1371600"/>
              <a:gd name="connsiteY26" fmla="*/ 920895 h 1371600"/>
              <a:gd name="connsiteX27" fmla="*/ 801323 w 1371600"/>
              <a:gd name="connsiteY27" fmla="*/ 919035 h 1371600"/>
              <a:gd name="connsiteX28" fmla="*/ 947918 w 1371600"/>
              <a:gd name="connsiteY28" fmla="*/ 747882 h 1371600"/>
              <a:gd name="connsiteX29" fmla="*/ 1025681 w 1371600"/>
              <a:gd name="connsiteY29" fmla="*/ 641470 h 1371600"/>
              <a:gd name="connsiteX30" fmla="*/ 1052098 w 1371600"/>
              <a:gd name="connsiteY30" fmla="*/ 553662 h 1371600"/>
              <a:gd name="connsiteX31" fmla="*/ 1011914 w 1371600"/>
              <a:gd name="connsiteY31" fmla="*/ 447994 h 1371600"/>
              <a:gd name="connsiteX32" fmla="*/ 902154 w 1371600"/>
              <a:gd name="connsiteY32" fmla="*/ 408926 h 1371600"/>
              <a:gd name="connsiteX33" fmla="*/ 480077 w 1371600"/>
              <a:gd name="connsiteY33" fmla="*/ 408926 h 1371600"/>
              <a:gd name="connsiteX34" fmla="*/ 356922 w 1371600"/>
              <a:gd name="connsiteY34" fmla="*/ 462504 h 1371600"/>
              <a:gd name="connsiteX35" fmla="*/ 311901 w 1371600"/>
              <a:gd name="connsiteY35" fmla="*/ 607984 h 1371600"/>
              <a:gd name="connsiteX36" fmla="*/ 311901 w 1371600"/>
              <a:gd name="connsiteY36" fmla="*/ 767230 h 1371600"/>
              <a:gd name="connsiteX37" fmla="*/ 357294 w 1371600"/>
              <a:gd name="connsiteY37" fmla="*/ 912896 h 1371600"/>
              <a:gd name="connsiteX38" fmla="*/ 480821 w 1371600"/>
              <a:gd name="connsiteY38" fmla="*/ 966288 h 1371600"/>
              <a:gd name="connsiteX39" fmla="*/ 603790 w 1371600"/>
              <a:gd name="connsiteY39" fmla="*/ 913082 h 1371600"/>
              <a:gd name="connsiteX40" fmla="*/ 648625 w 1371600"/>
              <a:gd name="connsiteY40" fmla="*/ 767230 h 1371600"/>
              <a:gd name="connsiteX41" fmla="*/ 648625 w 1371600"/>
              <a:gd name="connsiteY41" fmla="*/ 607984 h 1371600"/>
              <a:gd name="connsiteX42" fmla="*/ 603418 w 1371600"/>
              <a:gd name="connsiteY42" fmla="*/ 462504 h 1371600"/>
              <a:gd name="connsiteX43" fmla="*/ 480077 w 1371600"/>
              <a:gd name="connsiteY43" fmla="*/ 408926 h 1371600"/>
              <a:gd name="connsiteX44" fmla="*/ 685800 w 1371600"/>
              <a:gd name="connsiteY44" fmla="*/ 0 h 1371600"/>
              <a:gd name="connsiteX45" fmla="*/ 1371600 w 1371600"/>
              <a:gd name="connsiteY45" fmla="*/ 685800 h 1371600"/>
              <a:gd name="connsiteX46" fmla="*/ 685800 w 1371600"/>
              <a:gd name="connsiteY46" fmla="*/ 1371600 h 1371600"/>
              <a:gd name="connsiteX47" fmla="*/ 0 w 1371600"/>
              <a:gd name="connsiteY47" fmla="*/ 685800 h 1371600"/>
              <a:gd name="connsiteX48" fmla="*/ 685800 w 1371600"/>
              <a:gd name="connsiteY48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71600" h="1371600"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02154" y="408926"/>
                </a:moveTo>
                <a:cubicBezTo>
                  <a:pt x="851800" y="408926"/>
                  <a:pt x="811741" y="424243"/>
                  <a:pt x="781975" y="454877"/>
                </a:cubicBezTo>
                <a:cubicBezTo>
                  <a:pt x="752209" y="485511"/>
                  <a:pt x="737947" y="522904"/>
                  <a:pt x="739187" y="567056"/>
                </a:cubicBezTo>
                <a:lnTo>
                  <a:pt x="739931" y="569289"/>
                </a:lnTo>
                <a:lnTo>
                  <a:pt x="781603" y="569289"/>
                </a:lnTo>
                <a:cubicBezTo>
                  <a:pt x="781603" y="533570"/>
                  <a:pt x="792021" y="504238"/>
                  <a:pt x="812857" y="481294"/>
                </a:cubicBezTo>
                <a:cubicBezTo>
                  <a:pt x="833693" y="458350"/>
                  <a:pt x="863458" y="446877"/>
                  <a:pt x="902154" y="446877"/>
                </a:cubicBezTo>
                <a:cubicBezTo>
                  <a:pt x="936880" y="446877"/>
                  <a:pt x="963111" y="456365"/>
                  <a:pt x="980847" y="475341"/>
                </a:cubicBezTo>
                <a:cubicBezTo>
                  <a:pt x="998582" y="494316"/>
                  <a:pt x="1007450" y="520299"/>
                  <a:pt x="1007450" y="553290"/>
                </a:cubicBezTo>
                <a:cubicBezTo>
                  <a:pt x="1007450" y="576606"/>
                  <a:pt x="1001372" y="600232"/>
                  <a:pt x="989218" y="624169"/>
                </a:cubicBezTo>
                <a:cubicBezTo>
                  <a:pt x="977064" y="648105"/>
                  <a:pt x="955112" y="678801"/>
                  <a:pt x="923362" y="716256"/>
                </a:cubicBezTo>
                <a:lnTo>
                  <a:pt x="745140" y="924244"/>
                </a:lnTo>
                <a:lnTo>
                  <a:pt x="745140" y="958474"/>
                </a:lnTo>
                <a:lnTo>
                  <a:pt x="1074794" y="958474"/>
                </a:lnTo>
                <a:lnTo>
                  <a:pt x="1074794" y="920895"/>
                </a:lnTo>
                <a:lnTo>
                  <a:pt x="802067" y="920895"/>
                </a:lnTo>
                <a:lnTo>
                  <a:pt x="801323" y="919035"/>
                </a:lnTo>
                <a:lnTo>
                  <a:pt x="947918" y="747882"/>
                </a:lnTo>
                <a:cubicBezTo>
                  <a:pt x="982149" y="706210"/>
                  <a:pt x="1008070" y="670740"/>
                  <a:pt x="1025681" y="641470"/>
                </a:cubicBezTo>
                <a:cubicBezTo>
                  <a:pt x="1043292" y="612201"/>
                  <a:pt x="1052098" y="582931"/>
                  <a:pt x="1052098" y="553662"/>
                </a:cubicBezTo>
                <a:cubicBezTo>
                  <a:pt x="1052098" y="509261"/>
                  <a:pt x="1038703" y="474039"/>
                  <a:pt x="1011914" y="447994"/>
                </a:cubicBezTo>
                <a:cubicBezTo>
                  <a:pt x="985125" y="421949"/>
                  <a:pt x="948538" y="408926"/>
                  <a:pt x="902154" y="408926"/>
                </a:cubicBez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14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1939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0511" y="698817"/>
            <a:ext cx="3059260" cy="733815"/>
            <a:chOff x="1193144" y="382860"/>
            <a:chExt cx="3059260" cy="733815"/>
          </a:xfrm>
        </p:grpSpPr>
        <p:sp>
          <p:nvSpPr>
            <p:cNvPr id="4" name="PA_文本框 3"/>
            <p:cNvSpPr txBox="1"/>
            <p:nvPr>
              <p:custDataLst>
                <p:tags r:id="rId38"/>
              </p:custDataLst>
            </p:nvPr>
          </p:nvSpPr>
          <p:spPr>
            <a:xfrm>
              <a:off x="1193144" y="382860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accent1"/>
                  </a:solidFill>
                </a:rPr>
                <a:t>数据预处理</a:t>
              </a:r>
              <a:endParaRPr lang="zh-CN" alt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PA_等腰三角形 4"/>
            <p:cNvSpPr/>
            <p:nvPr>
              <p:custDataLst>
                <p:tags r:id="rId39"/>
              </p:custDataLst>
            </p:nvPr>
          </p:nvSpPr>
          <p:spPr>
            <a:xfrm>
              <a:off x="3954324" y="818595"/>
              <a:ext cx="298080" cy="298080"/>
            </a:xfrm>
            <a:prstGeom prst="triangle">
              <a:avLst>
                <a:gd name="adj" fmla="val 100000"/>
              </a:avLst>
            </a:prstGeom>
            <a:solidFill>
              <a:srgbClr val="394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PA_矩形 8"/>
          <p:cNvSpPr/>
          <p:nvPr>
            <p:custDataLst>
              <p:tags r:id="rId2"/>
            </p:custDataLst>
          </p:nvPr>
        </p:nvSpPr>
        <p:spPr>
          <a:xfrm>
            <a:off x="6373075" y="1257200"/>
            <a:ext cx="5061631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20000"/>
              </a:lnSpc>
            </a:pP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矩形 11"/>
          <p:cNvSpPr/>
          <p:nvPr>
            <p:custDataLst>
              <p:tags r:id="rId3"/>
            </p:custDataLst>
          </p:nvPr>
        </p:nvSpPr>
        <p:spPr>
          <a:xfrm>
            <a:off x="1568253" y="3152488"/>
            <a:ext cx="2152605" cy="54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WikiExtractor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对维基中文语料进行提取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矩形 12"/>
          <p:cNvSpPr/>
          <p:nvPr>
            <p:custDataLst>
              <p:tags r:id="rId4"/>
            </p:custDataLst>
          </p:nvPr>
        </p:nvSpPr>
        <p:spPr>
          <a:xfrm>
            <a:off x="1568253" y="2827593"/>
            <a:ext cx="230273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600" dirty="0"/>
              <a:t>1. </a:t>
            </a:r>
            <a:r>
              <a:rPr lang="zh-CN" altLang="en-US" sz="1600" dirty="0"/>
              <a:t>提取维基百科语料</a:t>
            </a:r>
          </a:p>
        </p:txBody>
      </p:sp>
      <p:sp>
        <p:nvSpPr>
          <p:cNvPr id="16" name="PA_矩形 15"/>
          <p:cNvSpPr/>
          <p:nvPr>
            <p:custDataLst>
              <p:tags r:id="rId5"/>
            </p:custDataLst>
          </p:nvPr>
        </p:nvSpPr>
        <p:spPr>
          <a:xfrm>
            <a:off x="5247641" y="3215610"/>
            <a:ext cx="222283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语料中包含多个数据集，合并以便后续统一处理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矩形 16"/>
          <p:cNvSpPr/>
          <p:nvPr>
            <p:custDataLst>
              <p:tags r:id="rId6"/>
            </p:custDataLst>
          </p:nvPr>
        </p:nvSpPr>
        <p:spPr>
          <a:xfrm>
            <a:off x="5254763" y="2859202"/>
            <a:ext cx="230273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合并多个数据集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_矩形 19"/>
          <p:cNvSpPr/>
          <p:nvPr>
            <p:custDataLst>
              <p:tags r:id="rId7"/>
            </p:custDataLst>
          </p:nvPr>
        </p:nvSpPr>
        <p:spPr>
          <a:xfrm>
            <a:off x="8433248" y="3237724"/>
            <a:ext cx="230273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将语料中的繁体字符转换为简体，充分利用语料。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_矩形 20"/>
          <p:cNvSpPr/>
          <p:nvPr>
            <p:custDataLst>
              <p:tags r:id="rId8"/>
            </p:custDataLst>
          </p:nvPr>
        </p:nvSpPr>
        <p:spPr>
          <a:xfrm>
            <a:off x="8339425" y="2859202"/>
            <a:ext cx="230273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600" dirty="0" smtClean="0"/>
              <a:t>3.</a:t>
            </a:r>
            <a:r>
              <a:rPr lang="zh-CN" altLang="zh-CN" sz="1600" dirty="0" smtClean="0"/>
              <a:t>语料</a:t>
            </a:r>
            <a:r>
              <a:rPr lang="zh-CN" altLang="en-US" sz="1600" dirty="0" smtClean="0"/>
              <a:t>简繁</a:t>
            </a:r>
            <a:r>
              <a:rPr lang="zh-CN" altLang="zh-CN" sz="1600" dirty="0" smtClean="0"/>
              <a:t>体</a:t>
            </a:r>
            <a:r>
              <a:rPr lang="zh-CN" altLang="en-US" sz="1600" dirty="0" smtClean="0"/>
              <a:t>转换处理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矩形 23"/>
          <p:cNvSpPr/>
          <p:nvPr>
            <p:custDataLst>
              <p:tags r:id="rId9"/>
            </p:custDataLst>
          </p:nvPr>
        </p:nvSpPr>
        <p:spPr>
          <a:xfrm>
            <a:off x="8386613" y="5206467"/>
            <a:ext cx="213186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主要为了生成中文语料的词向量文件，去掉无关的字符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_矩形 24"/>
          <p:cNvSpPr/>
          <p:nvPr>
            <p:custDataLst>
              <p:tags r:id="rId10"/>
            </p:custDataLst>
          </p:nvPr>
        </p:nvSpPr>
        <p:spPr>
          <a:xfrm>
            <a:off x="8386613" y="4850745"/>
            <a:ext cx="230273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600" dirty="0" smtClean="0"/>
              <a:t>4.</a:t>
            </a:r>
            <a:r>
              <a:rPr lang="zh-CN" altLang="zh-CN" sz="1600" dirty="0" smtClean="0"/>
              <a:t>清</a:t>
            </a:r>
            <a:r>
              <a:rPr lang="zh-CN" altLang="zh-CN" sz="1600" dirty="0"/>
              <a:t>洗非中文字符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PA_组合 30"/>
          <p:cNvGrpSpPr/>
          <p:nvPr>
            <p:custDataLst>
              <p:tags r:id="rId11"/>
            </p:custDataLst>
          </p:nvPr>
        </p:nvGrpSpPr>
        <p:grpSpPr>
          <a:xfrm>
            <a:off x="1631795" y="2440464"/>
            <a:ext cx="318682" cy="274214"/>
            <a:chOff x="495301" y="523876"/>
            <a:chExt cx="546101" cy="469900"/>
          </a:xfrm>
        </p:grpSpPr>
        <p:sp>
          <p:nvSpPr>
            <p:cNvPr id="32" name="PA_任意多边形 5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606426" y="631826"/>
              <a:ext cx="434974" cy="361950"/>
            </a:xfrm>
            <a:custGeom>
              <a:avLst/>
              <a:gdLst>
                <a:gd name="T0" fmla="*/ 153 w 153"/>
                <a:gd name="T1" fmla="*/ 121 h 127"/>
                <a:gd name="T2" fmla="*/ 147 w 153"/>
                <a:gd name="T3" fmla="*/ 127 h 127"/>
                <a:gd name="T4" fmla="*/ 6 w 153"/>
                <a:gd name="T5" fmla="*/ 127 h 127"/>
                <a:gd name="T6" fmla="*/ 0 w 153"/>
                <a:gd name="T7" fmla="*/ 121 h 127"/>
                <a:gd name="T8" fmla="*/ 0 w 153"/>
                <a:gd name="T9" fmla="*/ 6 h 127"/>
                <a:gd name="T10" fmla="*/ 6 w 153"/>
                <a:gd name="T11" fmla="*/ 0 h 127"/>
                <a:gd name="T12" fmla="*/ 147 w 153"/>
                <a:gd name="T13" fmla="*/ 0 h 127"/>
                <a:gd name="T14" fmla="*/ 153 w 153"/>
                <a:gd name="T15" fmla="*/ 6 h 127"/>
                <a:gd name="T16" fmla="*/ 153 w 153"/>
                <a:gd name="T17" fmla="*/ 12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27">
                  <a:moveTo>
                    <a:pt x="153" y="121"/>
                  </a:moveTo>
                  <a:cubicBezTo>
                    <a:pt x="153" y="124"/>
                    <a:pt x="151" y="127"/>
                    <a:pt x="147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2" y="127"/>
                    <a:pt x="0" y="124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1" y="0"/>
                    <a:pt x="153" y="3"/>
                    <a:pt x="153" y="6"/>
                  </a:cubicBezTo>
                  <a:lnTo>
                    <a:pt x="153" y="121"/>
                  </a:lnTo>
                  <a:close/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PA_任意多边形 6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95301" y="523876"/>
              <a:ext cx="438150" cy="361950"/>
            </a:xfrm>
            <a:custGeom>
              <a:avLst/>
              <a:gdLst>
                <a:gd name="T0" fmla="*/ 20 w 154"/>
                <a:gd name="T1" fmla="*/ 127 h 127"/>
                <a:gd name="T2" fmla="*/ 7 w 154"/>
                <a:gd name="T3" fmla="*/ 127 h 127"/>
                <a:gd name="T4" fmla="*/ 0 w 154"/>
                <a:gd name="T5" fmla="*/ 121 h 127"/>
                <a:gd name="T6" fmla="*/ 0 w 154"/>
                <a:gd name="T7" fmla="*/ 6 h 127"/>
                <a:gd name="T8" fmla="*/ 7 w 154"/>
                <a:gd name="T9" fmla="*/ 0 h 127"/>
                <a:gd name="T10" fmla="*/ 148 w 154"/>
                <a:gd name="T11" fmla="*/ 0 h 127"/>
                <a:gd name="T12" fmla="*/ 154 w 154"/>
                <a:gd name="T13" fmla="*/ 6 h 127"/>
                <a:gd name="T14" fmla="*/ 154 w 154"/>
                <a:gd name="T15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27">
                  <a:moveTo>
                    <a:pt x="20" y="127"/>
                  </a:move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24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2"/>
                    <a:pt x="154" y="6"/>
                  </a:cubicBezTo>
                  <a:cubicBezTo>
                    <a:pt x="154" y="20"/>
                    <a:pt x="154" y="20"/>
                    <a:pt x="154" y="20"/>
                  </a:cubicBezTo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PA_任意多边形 7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646114" y="831851"/>
              <a:ext cx="395288" cy="161925"/>
            </a:xfrm>
            <a:custGeom>
              <a:avLst/>
              <a:gdLst>
                <a:gd name="T0" fmla="*/ 0 w 249"/>
                <a:gd name="T1" fmla="*/ 102 h 102"/>
                <a:gd name="T2" fmla="*/ 102 w 249"/>
                <a:gd name="T3" fmla="*/ 0 h 102"/>
                <a:gd name="T4" fmla="*/ 147 w 249"/>
                <a:gd name="T5" fmla="*/ 48 h 102"/>
                <a:gd name="T6" fmla="*/ 194 w 249"/>
                <a:gd name="T7" fmla="*/ 0 h 102"/>
                <a:gd name="T8" fmla="*/ 249 w 249"/>
                <a:gd name="T9" fmla="*/ 4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02">
                  <a:moveTo>
                    <a:pt x="0" y="102"/>
                  </a:moveTo>
                  <a:lnTo>
                    <a:pt x="102" y="0"/>
                  </a:lnTo>
                  <a:lnTo>
                    <a:pt x="147" y="48"/>
                  </a:lnTo>
                  <a:lnTo>
                    <a:pt x="194" y="0"/>
                  </a:lnTo>
                  <a:lnTo>
                    <a:pt x="249" y="48"/>
                  </a:lnTo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PA_椭圆 8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66751" y="717551"/>
              <a:ext cx="84138" cy="85725"/>
            </a:xfrm>
            <a:prstGeom prst="ellips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PA_组合 35"/>
          <p:cNvGrpSpPr/>
          <p:nvPr>
            <p:custDataLst>
              <p:tags r:id="rId12"/>
            </p:custDataLst>
          </p:nvPr>
        </p:nvGrpSpPr>
        <p:grpSpPr>
          <a:xfrm>
            <a:off x="5440997" y="2447206"/>
            <a:ext cx="318681" cy="319608"/>
            <a:chOff x="2862264" y="1550988"/>
            <a:chExt cx="546100" cy="547688"/>
          </a:xfrm>
        </p:grpSpPr>
        <p:sp>
          <p:nvSpPr>
            <p:cNvPr id="37" name="PA_椭圆 7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62264" y="1550988"/>
              <a:ext cx="546100" cy="547688"/>
            </a:xfrm>
            <a:prstGeom prst="ellips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PA_Line 77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35314" y="1700213"/>
              <a:ext cx="0" cy="244475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PA_Line 78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008314" y="1822451"/>
              <a:ext cx="255588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PA_组合 39"/>
          <p:cNvGrpSpPr/>
          <p:nvPr>
            <p:custDataLst>
              <p:tags r:id="rId13"/>
            </p:custDataLst>
          </p:nvPr>
        </p:nvGrpSpPr>
        <p:grpSpPr>
          <a:xfrm>
            <a:off x="8585208" y="2510005"/>
            <a:ext cx="318682" cy="296448"/>
            <a:chOff x="495301" y="3711576"/>
            <a:chExt cx="546101" cy="508000"/>
          </a:xfrm>
        </p:grpSpPr>
        <p:sp>
          <p:nvSpPr>
            <p:cNvPr id="41" name="PA_Line 124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928689" y="3868738"/>
              <a:ext cx="0" cy="225425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PA_Line 125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817564" y="3983038"/>
              <a:ext cx="223838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PA_任意多边形 126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95301" y="3711576"/>
              <a:ext cx="433388" cy="508000"/>
            </a:xfrm>
            <a:custGeom>
              <a:avLst/>
              <a:gdLst>
                <a:gd name="T0" fmla="*/ 152 w 152"/>
                <a:gd name="T1" fmla="*/ 155 h 178"/>
                <a:gd name="T2" fmla="*/ 152 w 152"/>
                <a:gd name="T3" fmla="*/ 164 h 178"/>
                <a:gd name="T4" fmla="*/ 138 w 152"/>
                <a:gd name="T5" fmla="*/ 178 h 178"/>
                <a:gd name="T6" fmla="*/ 13 w 152"/>
                <a:gd name="T7" fmla="*/ 178 h 178"/>
                <a:gd name="T8" fmla="*/ 0 w 152"/>
                <a:gd name="T9" fmla="*/ 164 h 178"/>
                <a:gd name="T10" fmla="*/ 0 w 152"/>
                <a:gd name="T11" fmla="*/ 14 h 178"/>
                <a:gd name="T12" fmla="*/ 13 w 152"/>
                <a:gd name="T13" fmla="*/ 0 h 178"/>
                <a:gd name="T14" fmla="*/ 138 w 152"/>
                <a:gd name="T15" fmla="*/ 0 h 178"/>
                <a:gd name="T16" fmla="*/ 152 w 152"/>
                <a:gd name="T17" fmla="*/ 14 h 178"/>
                <a:gd name="T18" fmla="*/ 152 w 152"/>
                <a:gd name="T19" fmla="*/ 3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78">
                  <a:moveTo>
                    <a:pt x="152" y="155"/>
                  </a:moveTo>
                  <a:cubicBezTo>
                    <a:pt x="152" y="164"/>
                    <a:pt x="152" y="164"/>
                    <a:pt x="152" y="164"/>
                  </a:cubicBezTo>
                  <a:cubicBezTo>
                    <a:pt x="152" y="172"/>
                    <a:pt x="146" y="178"/>
                    <a:pt x="138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6" y="178"/>
                    <a:pt x="0" y="172"/>
                    <a:pt x="0" y="16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38"/>
                    <a:pt x="152" y="38"/>
                    <a:pt x="152" y="38"/>
                  </a:cubicBezTo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PA_组合 43"/>
          <p:cNvGrpSpPr/>
          <p:nvPr>
            <p:custDataLst>
              <p:tags r:id="rId14"/>
            </p:custDataLst>
          </p:nvPr>
        </p:nvGrpSpPr>
        <p:grpSpPr>
          <a:xfrm>
            <a:off x="8552320" y="4505119"/>
            <a:ext cx="318681" cy="196396"/>
            <a:chOff x="1679576" y="4870451"/>
            <a:chExt cx="546100" cy="336550"/>
          </a:xfrm>
        </p:grpSpPr>
        <p:sp>
          <p:nvSpPr>
            <p:cNvPr id="45" name="PA_Line 172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790701" y="4870451"/>
              <a:ext cx="320675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PA_Line 173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679576" y="4981576"/>
              <a:ext cx="546100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PA_Line 174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744664" y="5095876"/>
              <a:ext cx="412750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PA_Line 175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778001" y="5207001"/>
              <a:ext cx="347663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PA_矩形 76"/>
          <p:cNvSpPr/>
          <p:nvPr>
            <p:custDataLst>
              <p:tags r:id="rId15"/>
            </p:custDataLst>
          </p:nvPr>
        </p:nvSpPr>
        <p:spPr>
          <a:xfrm>
            <a:off x="-19050" y="6610350"/>
            <a:ext cx="12211050" cy="247652"/>
          </a:xfrm>
          <a:prstGeom prst="rect">
            <a:avLst/>
          </a:pr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281656" y="4475011"/>
            <a:ext cx="318681" cy="315902"/>
            <a:chOff x="4604419" y="4037177"/>
            <a:chExt cx="318681" cy="315902"/>
          </a:xfrm>
        </p:grpSpPr>
        <p:sp>
          <p:nvSpPr>
            <p:cNvPr id="54" name="PA_任意多边形 20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604419" y="4068675"/>
              <a:ext cx="318681" cy="284404"/>
            </a:xfrm>
            <a:custGeom>
              <a:avLst/>
              <a:gdLst>
                <a:gd name="T0" fmla="*/ 157 w 192"/>
                <a:gd name="T1" fmla="*/ 0 h 171"/>
                <a:gd name="T2" fmla="*/ 188 w 192"/>
                <a:gd name="T3" fmla="*/ 0 h 171"/>
                <a:gd name="T4" fmla="*/ 192 w 192"/>
                <a:gd name="T5" fmla="*/ 4 h 171"/>
                <a:gd name="T6" fmla="*/ 192 w 192"/>
                <a:gd name="T7" fmla="*/ 168 h 171"/>
                <a:gd name="T8" fmla="*/ 188 w 192"/>
                <a:gd name="T9" fmla="*/ 171 h 171"/>
                <a:gd name="T10" fmla="*/ 3 w 192"/>
                <a:gd name="T11" fmla="*/ 171 h 171"/>
                <a:gd name="T12" fmla="*/ 0 w 192"/>
                <a:gd name="T13" fmla="*/ 168 h 171"/>
                <a:gd name="T14" fmla="*/ 0 w 192"/>
                <a:gd name="T15" fmla="*/ 4 h 171"/>
                <a:gd name="T16" fmla="*/ 3 w 192"/>
                <a:gd name="T17" fmla="*/ 0 h 171"/>
                <a:gd name="T18" fmla="*/ 34 w 192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71">
                  <a:moveTo>
                    <a:pt x="157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168"/>
                    <a:pt x="192" y="168"/>
                    <a:pt x="192" y="168"/>
                  </a:cubicBezTo>
                  <a:cubicBezTo>
                    <a:pt x="192" y="170"/>
                    <a:pt x="190" y="171"/>
                    <a:pt x="188" y="171"/>
                  </a:cubicBezTo>
                  <a:cubicBezTo>
                    <a:pt x="3" y="171"/>
                    <a:pt x="3" y="171"/>
                    <a:pt x="3" y="171"/>
                  </a:cubicBezTo>
                  <a:cubicBezTo>
                    <a:pt x="1" y="171"/>
                    <a:pt x="0" y="170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PA_Line 2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604419" y="4156683"/>
              <a:ext cx="318681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PA_任意多边形 22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667414" y="4037177"/>
              <a:ext cx="45394" cy="60216"/>
            </a:xfrm>
            <a:custGeom>
              <a:avLst/>
              <a:gdLst>
                <a:gd name="T0" fmla="*/ 27 w 27"/>
                <a:gd name="T1" fmla="*/ 33 h 36"/>
                <a:gd name="T2" fmla="*/ 24 w 27"/>
                <a:gd name="T3" fmla="*/ 36 h 36"/>
                <a:gd name="T4" fmla="*/ 3 w 27"/>
                <a:gd name="T5" fmla="*/ 36 h 36"/>
                <a:gd name="T6" fmla="*/ 0 w 27"/>
                <a:gd name="T7" fmla="*/ 33 h 36"/>
                <a:gd name="T8" fmla="*/ 0 w 27"/>
                <a:gd name="T9" fmla="*/ 3 h 36"/>
                <a:gd name="T10" fmla="*/ 3 w 27"/>
                <a:gd name="T11" fmla="*/ 0 h 36"/>
                <a:gd name="T12" fmla="*/ 24 w 27"/>
                <a:gd name="T13" fmla="*/ 0 h 36"/>
                <a:gd name="T14" fmla="*/ 27 w 27"/>
                <a:gd name="T15" fmla="*/ 3 h 36"/>
                <a:gd name="T16" fmla="*/ 27 w 27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6">
                  <a:moveTo>
                    <a:pt x="27" y="33"/>
                  </a:moveTo>
                  <a:cubicBezTo>
                    <a:pt x="27" y="35"/>
                    <a:pt x="26" y="36"/>
                    <a:pt x="2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5"/>
                    <a:pt x="0" y="3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7" y="1"/>
                    <a:pt x="27" y="3"/>
                  </a:cubicBezTo>
                  <a:lnTo>
                    <a:pt x="27" y="33"/>
                  </a:lnTo>
                  <a:close/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PA_任意多边形 23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4813785" y="4037177"/>
              <a:ext cx="44467" cy="60216"/>
            </a:xfrm>
            <a:custGeom>
              <a:avLst/>
              <a:gdLst>
                <a:gd name="T0" fmla="*/ 27 w 27"/>
                <a:gd name="T1" fmla="*/ 33 h 36"/>
                <a:gd name="T2" fmla="*/ 24 w 27"/>
                <a:gd name="T3" fmla="*/ 36 h 36"/>
                <a:gd name="T4" fmla="*/ 3 w 27"/>
                <a:gd name="T5" fmla="*/ 36 h 36"/>
                <a:gd name="T6" fmla="*/ 0 w 27"/>
                <a:gd name="T7" fmla="*/ 33 h 36"/>
                <a:gd name="T8" fmla="*/ 0 w 27"/>
                <a:gd name="T9" fmla="*/ 3 h 36"/>
                <a:gd name="T10" fmla="*/ 3 w 27"/>
                <a:gd name="T11" fmla="*/ 0 h 36"/>
                <a:gd name="T12" fmla="*/ 24 w 27"/>
                <a:gd name="T13" fmla="*/ 0 h 36"/>
                <a:gd name="T14" fmla="*/ 27 w 27"/>
                <a:gd name="T15" fmla="*/ 3 h 36"/>
                <a:gd name="T16" fmla="*/ 27 w 27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6">
                  <a:moveTo>
                    <a:pt x="27" y="33"/>
                  </a:moveTo>
                  <a:cubicBezTo>
                    <a:pt x="27" y="35"/>
                    <a:pt x="26" y="36"/>
                    <a:pt x="2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6"/>
                    <a:pt x="0" y="35"/>
                    <a:pt x="0" y="3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7" y="1"/>
                    <a:pt x="27" y="3"/>
                  </a:cubicBezTo>
                  <a:lnTo>
                    <a:pt x="27" y="33"/>
                  </a:lnTo>
                  <a:close/>
                </a:path>
              </a:pathLst>
            </a:cu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PA_矩形 19"/>
          <p:cNvSpPr/>
          <p:nvPr>
            <p:custDataLst>
              <p:tags r:id="rId16"/>
            </p:custDataLst>
          </p:nvPr>
        </p:nvSpPr>
        <p:spPr>
          <a:xfrm>
            <a:off x="5188854" y="5294141"/>
            <a:ext cx="210334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搜集停用词词库，去除掉语料库中停用的词。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PA_矩形 20"/>
          <p:cNvSpPr/>
          <p:nvPr>
            <p:custDataLst>
              <p:tags r:id="rId17"/>
            </p:custDataLst>
          </p:nvPr>
        </p:nvSpPr>
        <p:spPr>
          <a:xfrm>
            <a:off x="5166932" y="4887410"/>
            <a:ext cx="230273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600" dirty="0" smtClean="0"/>
              <a:t>5. </a:t>
            </a:r>
            <a:r>
              <a:rPr lang="zh-CN" altLang="en-US" sz="1600" dirty="0" smtClean="0"/>
              <a:t>去除停用词并分词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31795" y="4431580"/>
            <a:ext cx="318681" cy="319608"/>
            <a:chOff x="10606936" y="2613141"/>
            <a:chExt cx="318681" cy="319608"/>
          </a:xfrm>
        </p:grpSpPr>
        <p:sp>
          <p:nvSpPr>
            <p:cNvPr id="102" name="Oval 84"/>
            <p:cNvSpPr>
              <a:spLocks noChangeArrowheads="1"/>
            </p:cNvSpPr>
            <p:nvPr/>
          </p:nvSpPr>
          <p:spPr bwMode="auto">
            <a:xfrm>
              <a:off x="10606936" y="2613141"/>
              <a:ext cx="318681" cy="319608"/>
            </a:xfrm>
            <a:prstGeom prst="ellips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 flipH="1">
              <a:off x="10729221" y="2719677"/>
              <a:ext cx="101904" cy="101904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Line 86"/>
            <p:cNvSpPr>
              <a:spLocks noChangeShapeType="1"/>
            </p:cNvSpPr>
            <p:nvPr/>
          </p:nvSpPr>
          <p:spPr bwMode="auto">
            <a:xfrm>
              <a:off x="10699576" y="2784525"/>
              <a:ext cx="37056" cy="37056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" name="PA_矩形 20"/>
          <p:cNvSpPr/>
          <p:nvPr>
            <p:custDataLst>
              <p:tags r:id="rId18"/>
            </p:custDataLst>
          </p:nvPr>
        </p:nvSpPr>
        <p:spPr>
          <a:xfrm>
            <a:off x="1621604" y="4847928"/>
            <a:ext cx="230273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600" dirty="0" smtClean="0"/>
              <a:t>6.</a:t>
            </a:r>
            <a:r>
              <a:rPr lang="zh-CN" altLang="en-US" sz="1600" dirty="0"/>
              <a:t>词向量训练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PA_矩形 19"/>
          <p:cNvSpPr/>
          <p:nvPr>
            <p:custDataLst>
              <p:tags r:id="rId19"/>
            </p:custDataLst>
          </p:nvPr>
        </p:nvSpPr>
        <p:spPr>
          <a:xfrm>
            <a:off x="1617516" y="5235726"/>
            <a:ext cx="2103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gensim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模型，选择不同的参数，选取最佳的生成模型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39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12"/>
          <p:cNvSpPr/>
          <p:nvPr>
            <p:custDataLst>
              <p:tags r:id="rId1"/>
            </p:custDataLst>
          </p:nvPr>
        </p:nvSpPr>
        <p:spPr>
          <a:xfrm>
            <a:off x="3679071" y="1118383"/>
            <a:ext cx="3390323" cy="2786507"/>
          </a:xfrm>
          <a:prstGeom prst="rect">
            <a:avLst/>
          </a:pr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文本框 17"/>
          <p:cNvSpPr txBox="1"/>
          <p:nvPr>
            <p:custDataLst>
              <p:tags r:id="rId2"/>
            </p:custDataLst>
          </p:nvPr>
        </p:nvSpPr>
        <p:spPr>
          <a:xfrm>
            <a:off x="371475" y="305801"/>
            <a:ext cx="412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20" dirty="0" smtClean="0">
                <a:solidFill>
                  <a:srgbClr val="E7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参数选取</a:t>
            </a:r>
            <a:endParaRPr lang="zh-CN" altLang="en-US" sz="3600" b="1" spc="320" dirty="0">
              <a:solidFill>
                <a:srgbClr val="E74C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3"/>
            </p:custDataLst>
          </p:nvPr>
        </p:nvSpPr>
        <p:spPr>
          <a:xfrm>
            <a:off x="3742515" y="1124488"/>
            <a:ext cx="2162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线程与训练时间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矩形 22"/>
          <p:cNvSpPr/>
          <p:nvPr>
            <p:custDataLst>
              <p:tags r:id="rId4"/>
            </p:custDataLst>
          </p:nvPr>
        </p:nvSpPr>
        <p:spPr>
          <a:xfrm>
            <a:off x="3679071" y="1421809"/>
            <a:ext cx="33166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语料清洗后，需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生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成可用的词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向量模型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。测试了不同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worker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情况下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模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型的训练时长。根据结果，一般本地的训练，采用默认的配置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worker=3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即可。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39" name="PA_组合 38"/>
          <p:cNvGrpSpPr/>
          <p:nvPr>
            <p:custDataLst>
              <p:tags r:id="rId5"/>
            </p:custDataLst>
          </p:nvPr>
        </p:nvGrpSpPr>
        <p:grpSpPr>
          <a:xfrm>
            <a:off x="11442091" y="442596"/>
            <a:ext cx="263182" cy="185079"/>
            <a:chOff x="302365" y="351156"/>
            <a:chExt cx="263182" cy="185079"/>
          </a:xfrm>
        </p:grpSpPr>
        <p:cxnSp>
          <p:nvCxnSpPr>
            <p:cNvPr id="40" name="PA_直接连接符 39"/>
            <p:cNvCxnSpPr/>
            <p:nvPr>
              <p:custDataLst>
                <p:tags r:id="rId8"/>
              </p:custDataLst>
            </p:nvPr>
          </p:nvCxnSpPr>
          <p:spPr>
            <a:xfrm rot="5400000">
              <a:off x="433957" y="219565"/>
              <a:ext cx="0" cy="26318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A_直接连接符 40"/>
            <p:cNvCxnSpPr/>
            <p:nvPr>
              <p:custDataLst>
                <p:tags r:id="rId9"/>
              </p:custDataLst>
            </p:nvPr>
          </p:nvCxnSpPr>
          <p:spPr>
            <a:xfrm rot="5400000">
              <a:off x="433957" y="309735"/>
              <a:ext cx="0" cy="26318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PA_直接连接符 41"/>
            <p:cNvCxnSpPr/>
            <p:nvPr>
              <p:custDataLst>
                <p:tags r:id="rId10"/>
              </p:custDataLst>
            </p:nvPr>
          </p:nvCxnSpPr>
          <p:spPr>
            <a:xfrm rot="5400000">
              <a:off x="433956" y="404644"/>
              <a:ext cx="0" cy="26318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" y="906547"/>
            <a:ext cx="3453932" cy="25904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53" y="4147299"/>
            <a:ext cx="3659118" cy="2341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71" y="952132"/>
            <a:ext cx="4446565" cy="28458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55" y="3904890"/>
            <a:ext cx="4255681" cy="27236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64"/>
            <a:ext cx="3760478" cy="2406706"/>
          </a:xfrm>
          <a:prstGeom prst="rect">
            <a:avLst/>
          </a:prstGeom>
        </p:spPr>
      </p:pic>
      <p:sp>
        <p:nvSpPr>
          <p:cNvPr id="25" name="PA_文本框 21"/>
          <p:cNvSpPr txBox="1"/>
          <p:nvPr>
            <p:custDataLst>
              <p:tags r:id="rId6"/>
            </p:custDataLst>
          </p:nvPr>
        </p:nvSpPr>
        <p:spPr>
          <a:xfrm>
            <a:off x="3727997" y="2106129"/>
            <a:ext cx="347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CBOW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Skip-Gram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_矩形 22"/>
          <p:cNvSpPr/>
          <p:nvPr>
            <p:custDataLst>
              <p:tags r:id="rId7"/>
            </p:custDataLst>
          </p:nvPr>
        </p:nvSpPr>
        <p:spPr>
          <a:xfrm>
            <a:off x="3679649" y="2451298"/>
            <a:ext cx="33733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调整</a:t>
            </a:r>
            <a:r>
              <a:rPr lang="en-US" altLang="zh-CN" sz="1100" dirty="0" err="1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gensim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中模型的选择，比较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结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果的情况。</a:t>
            </a:r>
            <a:endParaRPr lang="en-US" altLang="zh-CN" sz="1100" dirty="0" smtClean="0">
              <a:solidFill>
                <a:schemeClr val="bg1"/>
              </a:solidFill>
              <a:latin typeface="Arial" panose="020B0604020202020204" pitchFamily="34" charset="0"/>
              <a:ea typeface="Microsoft YaHei UI Light" panose="020B0502040204020203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Sg=0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： 选择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CBOW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模型；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sg=1: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选择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skip-gram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模型。</a:t>
            </a:r>
            <a:endParaRPr lang="en-US" altLang="zh-CN" sz="1100" dirty="0" smtClean="0">
              <a:solidFill>
                <a:schemeClr val="bg1"/>
              </a:solidFill>
              <a:latin typeface="Arial" panose="020B0604020202020204" pitchFamily="34" charset="0"/>
              <a:ea typeface="Microsoft YaHei UI Light" panose="020B0502040204020203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选择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’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旅游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’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和‘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垃圾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’两个词，选取比较两个模型的生成的最相似的前十个词。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CBOW 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模型有所选取的词效果更好。即选择生成词向量模型的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sg=0</a:t>
            </a:r>
            <a:r>
              <a:rPr lang="zh-CN" altLang="en-US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。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28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_矩形 31"/>
          <p:cNvSpPr/>
          <p:nvPr>
            <p:custDataLst>
              <p:tags r:id="rId1"/>
            </p:custDataLst>
          </p:nvPr>
        </p:nvSpPr>
        <p:spPr>
          <a:xfrm>
            <a:off x="1" y="0"/>
            <a:ext cx="374364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PA_组合 52"/>
          <p:cNvGrpSpPr/>
          <p:nvPr>
            <p:custDataLst>
              <p:tags r:id="rId2"/>
            </p:custDataLst>
          </p:nvPr>
        </p:nvGrpSpPr>
        <p:grpSpPr>
          <a:xfrm>
            <a:off x="629136" y="2837216"/>
            <a:ext cx="275935" cy="319608"/>
            <a:chOff x="2862264" y="1550988"/>
            <a:chExt cx="546100" cy="547688"/>
          </a:xfrm>
        </p:grpSpPr>
        <p:sp>
          <p:nvSpPr>
            <p:cNvPr id="54" name="PA_椭圆 7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62264" y="1550988"/>
              <a:ext cx="546100" cy="547688"/>
            </a:xfrm>
            <a:prstGeom prst="ellips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PA_Line 7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135314" y="1700213"/>
              <a:ext cx="0" cy="244475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PA_Line 7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008314" y="1822451"/>
              <a:ext cx="255588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PA_Line 17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72350" y="7711994"/>
            <a:ext cx="175668" cy="0"/>
          </a:xfrm>
          <a:prstGeom prst="line">
            <a:avLst/>
          </a:prstGeom>
          <a:noFill/>
          <a:ln w="2381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527808" y="601617"/>
            <a:ext cx="1723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320" dirty="0" smtClean="0">
                <a:solidFill>
                  <a:srgbClr val="E7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参数选取</a:t>
            </a:r>
            <a:endParaRPr lang="zh-CN" altLang="en-US" sz="3200" b="1" spc="320" dirty="0">
              <a:solidFill>
                <a:srgbClr val="E74C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_等腰三角形 5"/>
          <p:cNvSpPr/>
          <p:nvPr>
            <p:custDataLst>
              <p:tags r:id="rId5"/>
            </p:custDataLst>
          </p:nvPr>
        </p:nvSpPr>
        <p:spPr>
          <a:xfrm>
            <a:off x="2690599" y="1678835"/>
            <a:ext cx="258097" cy="298080"/>
          </a:xfrm>
          <a:prstGeom prst="triangle">
            <a:avLst>
              <a:gd name="adj" fmla="val 100000"/>
            </a:avLst>
          </a:prstGeom>
          <a:solidFill>
            <a:srgbClr val="39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7" name="PA_矩形 6"/>
          <p:cNvSpPr/>
          <p:nvPr>
            <p:custDataLst>
              <p:tags r:id="rId6"/>
            </p:custDataLst>
          </p:nvPr>
        </p:nvSpPr>
        <p:spPr>
          <a:xfrm>
            <a:off x="527808" y="3429000"/>
            <a:ext cx="2828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许迭代次数</a:t>
            </a:r>
            <a:r>
              <a:rPr lang="en-US" altLang="zh-CN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=5, 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参数测试中，依次选取了</a:t>
            </a:r>
            <a:r>
              <a:rPr lang="en-US" altLang="zh-CN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生了模型进行测试。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从右图不同迭代次数的结果来看，最后所有选取的词都大致相同，只是不同迭代词数最后选取的各个词的相似度有所差异。综合项目的实际应用，采用设置</a:t>
            </a:r>
            <a:r>
              <a:rPr lang="en-US" altLang="zh-CN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的模型即可。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矩形 7"/>
          <p:cNvSpPr/>
          <p:nvPr>
            <p:custDataLst>
              <p:tags r:id="rId7"/>
            </p:custDataLst>
          </p:nvPr>
        </p:nvSpPr>
        <p:spPr>
          <a:xfrm>
            <a:off x="1021695" y="2817216"/>
            <a:ext cx="233492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迭代次数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36793" y="405928"/>
            <a:ext cx="5018202" cy="5839981"/>
            <a:chOff x="4512539" y="3873777"/>
            <a:chExt cx="4535025" cy="5839981"/>
          </a:xfrm>
        </p:grpSpPr>
        <p:sp>
          <p:nvSpPr>
            <p:cNvPr id="24" name="PA_矩形 23"/>
            <p:cNvSpPr/>
            <p:nvPr>
              <p:custDataLst>
                <p:tags r:id="rId9"/>
              </p:custDataLst>
            </p:nvPr>
          </p:nvSpPr>
          <p:spPr>
            <a:xfrm>
              <a:off x="6675585" y="4724133"/>
              <a:ext cx="214148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size=50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时选取与‘旅游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最相关的前十个词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PA_矩形 24"/>
            <p:cNvSpPr/>
            <p:nvPr>
              <p:custDataLst>
                <p:tags r:id="rId10"/>
              </p:custDataLst>
            </p:nvPr>
          </p:nvSpPr>
          <p:spPr>
            <a:xfrm>
              <a:off x="6744826" y="4605301"/>
              <a:ext cx="2302738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PA_矩形 33"/>
            <p:cNvSpPr/>
            <p:nvPr>
              <p:custDataLst>
                <p:tags r:id="rId11"/>
              </p:custDataLst>
            </p:nvPr>
          </p:nvSpPr>
          <p:spPr>
            <a:xfrm>
              <a:off x="4512539" y="6567864"/>
              <a:ext cx="2023354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size=100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选取与‘旅游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最相关的前十个词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37" name="PA_矩形 36"/>
            <p:cNvSpPr/>
            <p:nvPr>
              <p:custDataLst>
                <p:tags r:id="rId12"/>
              </p:custDataLst>
            </p:nvPr>
          </p:nvSpPr>
          <p:spPr>
            <a:xfrm>
              <a:off x="6675585" y="9178227"/>
              <a:ext cx="2023354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size=150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时选取与‘旅游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最相关的前十个词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39" name="PA_矩形 38"/>
            <p:cNvSpPr/>
            <p:nvPr>
              <p:custDataLst>
                <p:tags r:id="rId13"/>
              </p:custDataLst>
            </p:nvPr>
          </p:nvSpPr>
          <p:spPr>
            <a:xfrm>
              <a:off x="5820029" y="3873777"/>
              <a:ext cx="23027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PA_矩形 40"/>
            <p:cNvSpPr/>
            <p:nvPr>
              <p:custDataLst>
                <p:tags r:id="rId14"/>
              </p:custDataLst>
            </p:nvPr>
          </p:nvSpPr>
          <p:spPr>
            <a:xfrm>
              <a:off x="5807288" y="8347230"/>
              <a:ext cx="23027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24" y="4168109"/>
            <a:ext cx="4095674" cy="26212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60" y="2086727"/>
            <a:ext cx="3534083" cy="22618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46" y="152876"/>
            <a:ext cx="4199790" cy="2687866"/>
          </a:xfrm>
          <a:prstGeom prst="rect">
            <a:avLst/>
          </a:prstGeom>
        </p:spPr>
      </p:pic>
      <p:sp>
        <p:nvSpPr>
          <p:cNvPr id="57" name="PA_矩形 39"/>
          <p:cNvSpPr/>
          <p:nvPr>
            <p:custDataLst>
              <p:tags r:id="rId8"/>
            </p:custDataLst>
          </p:nvPr>
        </p:nvSpPr>
        <p:spPr>
          <a:xfrm>
            <a:off x="6832210" y="2880462"/>
            <a:ext cx="2548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微软雅黑" panose="020B0503020204020204" pitchFamily="34" charset="-122"/>
              </a:rPr>
              <a:t>02</a:t>
            </a:r>
            <a:endParaRPr lang="zh-CN" altLang="en-US" sz="40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054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_矩形 31"/>
          <p:cNvSpPr/>
          <p:nvPr>
            <p:custDataLst>
              <p:tags r:id="rId1"/>
            </p:custDataLst>
          </p:nvPr>
        </p:nvSpPr>
        <p:spPr>
          <a:xfrm>
            <a:off x="0" y="-31357"/>
            <a:ext cx="38071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PA_组合 52"/>
          <p:cNvGrpSpPr/>
          <p:nvPr>
            <p:custDataLst>
              <p:tags r:id="rId2"/>
            </p:custDataLst>
          </p:nvPr>
        </p:nvGrpSpPr>
        <p:grpSpPr>
          <a:xfrm>
            <a:off x="629136" y="2837216"/>
            <a:ext cx="275935" cy="319608"/>
            <a:chOff x="2862264" y="1550988"/>
            <a:chExt cx="546100" cy="547688"/>
          </a:xfrm>
        </p:grpSpPr>
        <p:sp>
          <p:nvSpPr>
            <p:cNvPr id="54" name="PA_椭圆 7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62264" y="1550988"/>
              <a:ext cx="546100" cy="547688"/>
            </a:xfrm>
            <a:prstGeom prst="ellips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PA_Line 7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135314" y="1700213"/>
              <a:ext cx="0" cy="244475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PA_Line 7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008314" y="1822451"/>
              <a:ext cx="255588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PA_Line 17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72350" y="7711994"/>
            <a:ext cx="175668" cy="0"/>
          </a:xfrm>
          <a:prstGeom prst="line">
            <a:avLst/>
          </a:prstGeom>
          <a:noFill/>
          <a:ln w="2381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527808" y="601617"/>
            <a:ext cx="1723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320" dirty="0" smtClean="0">
                <a:solidFill>
                  <a:srgbClr val="E7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参数选取</a:t>
            </a:r>
            <a:endParaRPr lang="zh-CN" altLang="en-US" sz="3200" b="1" spc="320" dirty="0">
              <a:solidFill>
                <a:srgbClr val="E74C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_等腰三角形 5"/>
          <p:cNvSpPr/>
          <p:nvPr>
            <p:custDataLst>
              <p:tags r:id="rId5"/>
            </p:custDataLst>
          </p:nvPr>
        </p:nvSpPr>
        <p:spPr>
          <a:xfrm>
            <a:off x="2690599" y="1678835"/>
            <a:ext cx="258097" cy="298080"/>
          </a:xfrm>
          <a:prstGeom prst="triangle">
            <a:avLst>
              <a:gd name="adj" fmla="val 100000"/>
            </a:avLst>
          </a:prstGeom>
          <a:solidFill>
            <a:srgbClr val="39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7" name="PA_矩形 6"/>
          <p:cNvSpPr/>
          <p:nvPr>
            <p:custDataLst>
              <p:tags r:id="rId6"/>
            </p:custDataLst>
          </p:nvPr>
        </p:nvSpPr>
        <p:spPr>
          <a:xfrm>
            <a:off x="527808" y="3429000"/>
            <a:ext cx="28288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默认的维度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size=100, 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比较不同维度的词向量模型对结果的影响，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及不同维度下词云的分布，其结果输出如右图所示：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矩形 7"/>
          <p:cNvSpPr/>
          <p:nvPr>
            <p:custDataLst>
              <p:tags r:id="rId7"/>
            </p:custDataLst>
          </p:nvPr>
        </p:nvSpPr>
        <p:spPr>
          <a:xfrm>
            <a:off x="1021695" y="2817216"/>
            <a:ext cx="233492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词向量模型维度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36793" y="391506"/>
            <a:ext cx="5288497" cy="5866993"/>
            <a:chOff x="4512539" y="3859355"/>
            <a:chExt cx="4779295" cy="5866993"/>
          </a:xfrm>
        </p:grpSpPr>
        <p:sp>
          <p:nvSpPr>
            <p:cNvPr id="24" name="PA_矩形 23"/>
            <p:cNvSpPr/>
            <p:nvPr>
              <p:custDataLst>
                <p:tags r:id="rId9"/>
              </p:custDataLst>
            </p:nvPr>
          </p:nvSpPr>
          <p:spPr>
            <a:xfrm>
              <a:off x="7150352" y="4936508"/>
              <a:ext cx="214148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Iter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=5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时选取与‘旅游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最相关的前十个词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PA_矩形 24"/>
            <p:cNvSpPr/>
            <p:nvPr>
              <p:custDataLst>
                <p:tags r:id="rId10"/>
              </p:custDataLst>
            </p:nvPr>
          </p:nvSpPr>
          <p:spPr>
            <a:xfrm>
              <a:off x="6744826" y="4605301"/>
              <a:ext cx="2302738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PA_矩形 33"/>
            <p:cNvSpPr/>
            <p:nvPr>
              <p:custDataLst>
                <p:tags r:id="rId11"/>
              </p:custDataLst>
            </p:nvPr>
          </p:nvSpPr>
          <p:spPr>
            <a:xfrm>
              <a:off x="4512539" y="6567864"/>
              <a:ext cx="2023354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Iter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=10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选取与‘旅游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最相关的前十个词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37" name="PA_矩形 36"/>
            <p:cNvSpPr/>
            <p:nvPr>
              <p:custDataLst>
                <p:tags r:id="rId12"/>
              </p:custDataLst>
            </p:nvPr>
          </p:nvSpPr>
          <p:spPr>
            <a:xfrm>
              <a:off x="6774930" y="9209603"/>
              <a:ext cx="2023354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Iter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时选取与‘旅游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最相关的前十个词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39" name="PA_矩形 38"/>
            <p:cNvSpPr/>
            <p:nvPr>
              <p:custDataLst>
                <p:tags r:id="rId13"/>
              </p:custDataLst>
            </p:nvPr>
          </p:nvSpPr>
          <p:spPr>
            <a:xfrm>
              <a:off x="5848264" y="3859355"/>
              <a:ext cx="23027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PA_矩形 40"/>
            <p:cNvSpPr/>
            <p:nvPr>
              <p:custDataLst>
                <p:tags r:id="rId14"/>
              </p:custDataLst>
            </p:nvPr>
          </p:nvSpPr>
          <p:spPr>
            <a:xfrm>
              <a:off x="5998983" y="8378606"/>
              <a:ext cx="23027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PA_矩形 39"/>
          <p:cNvSpPr/>
          <p:nvPr>
            <p:custDataLst>
              <p:tags r:id="rId8"/>
            </p:custDataLst>
          </p:nvPr>
        </p:nvSpPr>
        <p:spPr>
          <a:xfrm>
            <a:off x="6656258" y="2871189"/>
            <a:ext cx="2548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微软雅黑" panose="020B0503020204020204" pitchFamily="34" charset="-122"/>
              </a:rPr>
              <a:t>02</a:t>
            </a:r>
            <a:endParaRPr lang="zh-CN" altLang="en-US" sz="40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93" y="3971662"/>
            <a:ext cx="4233102" cy="2709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23" y="2271196"/>
            <a:ext cx="3972433" cy="2542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74" y="83078"/>
            <a:ext cx="4177653" cy="267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08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4526280"/>
          </a:xfrm>
          <a:prstGeom prst="rect">
            <a:avLst/>
          </a:pr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文本框 12"/>
          <p:cNvSpPr txBox="1"/>
          <p:nvPr>
            <p:custDataLst>
              <p:tags r:id="rId2"/>
            </p:custDataLst>
          </p:nvPr>
        </p:nvSpPr>
        <p:spPr>
          <a:xfrm>
            <a:off x="178518" y="296911"/>
            <a:ext cx="7639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模</a:t>
            </a:r>
            <a:r>
              <a:rPr lang="zh-CN" altLang="en-US" sz="4000" dirty="0" smtClean="0">
                <a:solidFill>
                  <a:schemeClr val="bg1"/>
                </a:solidFill>
              </a:rPr>
              <a:t>型词云显示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" y="2747744"/>
            <a:ext cx="4030054" cy="4030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37" y="2803107"/>
            <a:ext cx="3820063" cy="38200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11" y="1590928"/>
            <a:ext cx="4605267" cy="46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11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2520</Words>
  <Application>Microsoft Office PowerPoint</Application>
  <PresentationFormat>宽屏</PresentationFormat>
  <Paragraphs>160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맑은 고딕</vt:lpstr>
      <vt:lpstr>Microsoft YaHei UI Light</vt:lpstr>
      <vt:lpstr>等线</vt:lpstr>
      <vt:lpstr>时尚中黑简体</vt:lpstr>
      <vt:lpstr>宋体</vt:lpstr>
      <vt:lpstr>微软雅黑</vt:lpstr>
      <vt:lpstr>Arial</vt:lpstr>
      <vt:lpstr>Calibri</vt:lpstr>
      <vt:lpstr>Cambria Math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Lee honwaii</cp:lastModifiedBy>
  <cp:revision>436</cp:revision>
  <dcterms:created xsi:type="dcterms:W3CDTF">2017-03-23T09:44:47Z</dcterms:created>
  <dcterms:modified xsi:type="dcterms:W3CDTF">2020-03-21T04:00:51Z</dcterms:modified>
</cp:coreProperties>
</file>