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1_1DD80FF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57" r:id="rId5"/>
  </p:sldIdLst>
  <p:sldSz cx="32918400" cy="43902313"/>
  <p:notesSz cx="6858000" cy="9144000"/>
  <p:defaultTextStyle>
    <a:defPPr>
      <a:defRPr lang="en-US"/>
    </a:defPPr>
    <a:lvl1pPr marL="0" algn="l" defTabSz="2194789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789" algn="l" defTabSz="2194789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577" algn="l" defTabSz="2194789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4366" algn="l" defTabSz="2194789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9154" algn="l" defTabSz="2194789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3943" algn="l" defTabSz="2194789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8732" algn="l" defTabSz="2194789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3520" algn="l" defTabSz="2194789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8309" algn="l" defTabSz="2194789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86" userDrawn="1">
          <p15:clr>
            <a:srgbClr val="A4A3A4"/>
          </p15:clr>
        </p15:guide>
        <p15:guide id="2" pos="19417" userDrawn="1">
          <p15:clr>
            <a:srgbClr val="A4A3A4"/>
          </p15:clr>
        </p15:guide>
        <p15:guide id="3" pos="1319" userDrawn="1">
          <p15:clr>
            <a:srgbClr val="A4A3A4"/>
          </p15:clr>
        </p15:guide>
        <p15:guide id="4" orient="horz" pos="26823" userDrawn="1">
          <p15:clr>
            <a:srgbClr val="A4A3A4"/>
          </p15:clr>
        </p15:guide>
        <p15:guide id="5" orient="horz" pos="3780" userDrawn="1">
          <p15:clr>
            <a:srgbClr val="A4A3A4"/>
          </p15:clr>
        </p15:guide>
        <p15:guide id="6" orient="horz" pos="312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C23CCBD-25FB-DB66-3C57-80562938293D}" name="Kenneth Zhen" initials="KZ" userId="S::honwi.zhen@ucalgary.ca::3dee1fc7-d3e5-41d6-a19f-fed091e4b7fa" providerId="AD"/>
  <p188:author id="{931B36E6-7406-D5BC-0000-F26D7CB1F75A}" name="Daniel Jovanovic" initials="DJ" userId="S::daniel.jovanovic@ucalgary.ca::51b9aa1b-e5c0-4238-b5bb-c48853a4283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303"/>
    <a:srgbClr val="F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6283" autoAdjust="0"/>
  </p:normalViewPr>
  <p:slideViewPr>
    <p:cSldViewPr snapToGrid="0" snapToObjects="1">
      <p:cViewPr>
        <p:scale>
          <a:sx n="32" d="100"/>
          <a:sy n="32" d="100"/>
        </p:scale>
        <p:origin x="16" y="-2144"/>
      </p:cViewPr>
      <p:guideLst>
        <p:guide orient="horz" pos="1286"/>
        <p:guide pos="19417"/>
        <p:guide pos="1319"/>
        <p:guide orient="horz" pos="26823"/>
        <p:guide orient="horz" pos="3780"/>
        <p:guide orient="horz" pos="31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omments/modernComment_101_1DD80F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6562800-BD06-4191-825E-3B30126DA99E}" authorId="{931B36E6-7406-D5BC-0000-F26D7CB1F75A}" created="2023-10-26T12:28:24.79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500699130" sldId="257"/>
      <ac:spMk id="23" creationId="{FC82691F-7F22-9B5F-8021-3F8D0E731AC4}"/>
      <ac:txMk cp="0" len="13">
        <ac:context len="14" hash="2145397242"/>
      </ac:txMk>
    </ac:txMkLst>
    <p188:pos x="3447040" y="961448"/>
    <p188:txBody>
      <a:bodyPr/>
      <a:lstStyle/>
      <a:p>
        <a:r>
          <a:rPr lang="en-CA"/>
          <a:t>You already have a section called "Key Take-away". Maybe try to come up with something else to put here, or at least change the name. 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3-10-26T17:06:56.976" authorId="{1C23CCBD-25FB-DB66-3C57-80562938293D}"/>
          </p223:rxn>
        </p223:reactions>
      </p:ext>
    </p188:extLst>
  </p188:cm>
  <p188:cm id="{BD69CC4C-D54B-4A2B-B709-B58A91276D7B}" authorId="{931B36E6-7406-D5BC-0000-F26D7CB1F75A}" created="2023-10-26T12:29:36.13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00699130" sldId="257"/>
      <ac:spMk id="34" creationId="{00000000-0000-0000-0000-000000000000}"/>
    </ac:deMkLst>
    <p188:txBody>
      <a:bodyPr/>
      <a:lstStyle/>
      <a:p>
        <a:r>
          <a:rPr lang="en-CA"/>
          <a:t>There is a lot of empty space in this box. Try to expand the images and text so that you are using all of the available space. </a:t>
        </a:r>
      </a:p>
    </p188:txBody>
  </p188:cm>
  <p188:cm id="{84BC13EE-AF4C-44A6-91AF-F295F9C41C46}" authorId="{931B36E6-7406-D5BC-0000-F26D7CB1F75A}" created="2023-10-26T12:30:32.02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500699130" sldId="257"/>
      <ac:spMk id="37" creationId="{B0D38810-EE14-144D-AFA9-0DC1065C3C0C}"/>
      <ac:txMk cp="0">
        <ac:context len="1" hash="13"/>
      </ac:txMk>
    </ac:txMkLst>
    <p188:txBody>
      <a:bodyPr/>
      <a:lstStyle/>
      <a:p>
        <a:r>
          <a:rPr lang="en-CA"/>
          <a:t>Try to break this text up into bullet points. </a:t>
        </a:r>
      </a:p>
    </p188:txBody>
  </p188:cm>
  <p188:cm id="{B0907A89-FA0B-4130-BEE1-D084E89E0E9A}" authorId="{931B36E6-7406-D5BC-0000-F26D7CB1F75A}" created="2023-10-26T12:33:27.99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00699130" sldId="257"/>
      <ac:spMk id="48" creationId="{3775548E-B664-EC41-8103-4FC4D15F50B0}"/>
    </ac:deMkLst>
    <p188:txBody>
      <a:bodyPr/>
      <a:lstStyle/>
      <a:p>
        <a:r>
          <a:rPr lang="en-CA"/>
          <a:t>Do  not leave so much empty space in this section.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BBD67-C026-E346-89B4-D30F35CA06F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C9BB-FEE8-4542-A6E3-6CDCA99F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57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C9BB-FEE8-4542-A6E3-6CDCA99FF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9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2F7D2C-DB17-3A4E-86A4-8C57F8C330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2918400" cy="706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F54061-99E9-9641-9B9C-BB54E7B7E3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1113"/>
            <a:ext cx="32918400" cy="438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8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op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1A7ED7-50A4-C443-AD4E-0C3F9DAF7B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32918400" cy="586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B50A4-B58B-464C-B62B-A8941C232DD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2436" y="34609177"/>
            <a:ext cx="28675964" cy="929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9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ACD3D3-8EE7-254D-BC6E-437CF6D89A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29184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1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32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2927190" rtl="0" eaLnBrk="1" latinLnBrk="0" hangingPunct="1">
        <a:spcBef>
          <a:spcPct val="0"/>
        </a:spcBef>
        <a:buNone/>
        <a:defRPr sz="281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5392" indent="-2195392" algn="l" defTabSz="2927190" rtl="0" eaLnBrk="1" latinLnBrk="0" hangingPunct="1">
        <a:spcBef>
          <a:spcPct val="20000"/>
        </a:spcBef>
        <a:buFont typeface="Arial"/>
        <a:buChar char="•"/>
        <a:defRPr sz="20539" kern="1200">
          <a:solidFill>
            <a:schemeClr val="tx1"/>
          </a:solidFill>
          <a:latin typeface="+mn-lt"/>
          <a:ea typeface="+mn-ea"/>
          <a:cs typeface="+mn-cs"/>
        </a:defRPr>
      </a:lvl1pPr>
      <a:lvl2pPr marL="4756682" indent="-1829494" algn="l" defTabSz="2927190" rtl="0" eaLnBrk="1" latinLnBrk="0" hangingPunct="1">
        <a:spcBef>
          <a:spcPct val="20000"/>
        </a:spcBef>
        <a:buFont typeface="Arial"/>
        <a:buChar char="–"/>
        <a:defRPr sz="17872" kern="1200">
          <a:solidFill>
            <a:schemeClr val="tx1"/>
          </a:solidFill>
          <a:latin typeface="+mn-lt"/>
          <a:ea typeface="+mn-ea"/>
          <a:cs typeface="+mn-cs"/>
        </a:defRPr>
      </a:lvl2pPr>
      <a:lvl3pPr marL="7317975" indent="-1463594" algn="l" defTabSz="2927190" rtl="0" eaLnBrk="1" latinLnBrk="0" hangingPunct="1">
        <a:spcBef>
          <a:spcPct val="20000"/>
        </a:spcBef>
        <a:buFont typeface="Arial"/>
        <a:buChar char="•"/>
        <a:defRPr sz="15338" kern="1200">
          <a:solidFill>
            <a:schemeClr val="tx1"/>
          </a:solidFill>
          <a:latin typeface="+mn-lt"/>
          <a:ea typeface="+mn-ea"/>
          <a:cs typeface="+mn-cs"/>
        </a:defRPr>
      </a:lvl3pPr>
      <a:lvl4pPr marL="10245163" indent="-1463594" algn="l" defTabSz="2927190" rtl="0" eaLnBrk="1" latinLnBrk="0" hangingPunct="1">
        <a:spcBef>
          <a:spcPct val="20000"/>
        </a:spcBef>
        <a:buFont typeface="Arial"/>
        <a:buChar char="–"/>
        <a:defRPr sz="12804" kern="1200">
          <a:solidFill>
            <a:schemeClr val="tx1"/>
          </a:solidFill>
          <a:latin typeface="+mn-lt"/>
          <a:ea typeface="+mn-ea"/>
          <a:cs typeface="+mn-cs"/>
        </a:defRPr>
      </a:lvl4pPr>
      <a:lvl5pPr marL="13172353" indent="-1463594" algn="l" defTabSz="2927190" rtl="0" eaLnBrk="1" latinLnBrk="0" hangingPunct="1">
        <a:spcBef>
          <a:spcPct val="20000"/>
        </a:spcBef>
        <a:buFont typeface="Arial"/>
        <a:buChar char="»"/>
        <a:defRPr sz="12804" kern="1200">
          <a:solidFill>
            <a:schemeClr val="tx1"/>
          </a:solidFill>
          <a:latin typeface="+mn-lt"/>
          <a:ea typeface="+mn-ea"/>
          <a:cs typeface="+mn-cs"/>
        </a:defRPr>
      </a:lvl5pPr>
      <a:lvl6pPr marL="16099542" indent="-1463594" algn="l" defTabSz="2927190" rtl="0" eaLnBrk="1" latinLnBrk="0" hangingPunct="1">
        <a:spcBef>
          <a:spcPct val="20000"/>
        </a:spcBef>
        <a:buFont typeface="Arial"/>
        <a:buChar char="•"/>
        <a:defRPr sz="12804" kern="1200">
          <a:solidFill>
            <a:schemeClr val="tx1"/>
          </a:solidFill>
          <a:latin typeface="+mn-lt"/>
          <a:ea typeface="+mn-ea"/>
          <a:cs typeface="+mn-cs"/>
        </a:defRPr>
      </a:lvl6pPr>
      <a:lvl7pPr marL="19026732" indent="-1463594" algn="l" defTabSz="2927190" rtl="0" eaLnBrk="1" latinLnBrk="0" hangingPunct="1">
        <a:spcBef>
          <a:spcPct val="20000"/>
        </a:spcBef>
        <a:buFont typeface="Arial"/>
        <a:buChar char="•"/>
        <a:defRPr sz="12804" kern="1200">
          <a:solidFill>
            <a:schemeClr val="tx1"/>
          </a:solidFill>
          <a:latin typeface="+mn-lt"/>
          <a:ea typeface="+mn-ea"/>
          <a:cs typeface="+mn-cs"/>
        </a:defRPr>
      </a:lvl7pPr>
      <a:lvl8pPr marL="21953922" indent="-1463594" algn="l" defTabSz="2927190" rtl="0" eaLnBrk="1" latinLnBrk="0" hangingPunct="1">
        <a:spcBef>
          <a:spcPct val="20000"/>
        </a:spcBef>
        <a:buFont typeface="Arial"/>
        <a:buChar char="•"/>
        <a:defRPr sz="12804" kern="1200">
          <a:solidFill>
            <a:schemeClr val="tx1"/>
          </a:solidFill>
          <a:latin typeface="+mn-lt"/>
          <a:ea typeface="+mn-ea"/>
          <a:cs typeface="+mn-cs"/>
        </a:defRPr>
      </a:lvl8pPr>
      <a:lvl9pPr marL="24881111" indent="-1463594" algn="l" defTabSz="2927190" rtl="0" eaLnBrk="1" latinLnBrk="0" hangingPunct="1">
        <a:spcBef>
          <a:spcPct val="20000"/>
        </a:spcBef>
        <a:buFont typeface="Arial"/>
        <a:buChar char="•"/>
        <a:defRPr sz="128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7190" rtl="0" eaLnBrk="1" latinLnBrk="0" hangingPunct="1">
        <a:defRPr sz="11470" kern="1200">
          <a:solidFill>
            <a:schemeClr val="tx1"/>
          </a:solidFill>
          <a:latin typeface="+mn-lt"/>
          <a:ea typeface="+mn-ea"/>
          <a:cs typeface="+mn-cs"/>
        </a:defRPr>
      </a:lvl1pPr>
      <a:lvl2pPr marL="2927190" algn="l" defTabSz="2927190" rtl="0" eaLnBrk="1" latinLnBrk="0" hangingPunct="1">
        <a:defRPr sz="11470" kern="1200">
          <a:solidFill>
            <a:schemeClr val="tx1"/>
          </a:solidFill>
          <a:latin typeface="+mn-lt"/>
          <a:ea typeface="+mn-ea"/>
          <a:cs typeface="+mn-cs"/>
        </a:defRPr>
      </a:lvl2pPr>
      <a:lvl3pPr marL="5854379" algn="l" defTabSz="2927190" rtl="0" eaLnBrk="1" latinLnBrk="0" hangingPunct="1">
        <a:defRPr sz="11470" kern="1200">
          <a:solidFill>
            <a:schemeClr val="tx1"/>
          </a:solidFill>
          <a:latin typeface="+mn-lt"/>
          <a:ea typeface="+mn-ea"/>
          <a:cs typeface="+mn-cs"/>
        </a:defRPr>
      </a:lvl3pPr>
      <a:lvl4pPr marL="8781569" algn="l" defTabSz="2927190" rtl="0" eaLnBrk="1" latinLnBrk="0" hangingPunct="1">
        <a:defRPr sz="11470" kern="1200">
          <a:solidFill>
            <a:schemeClr val="tx1"/>
          </a:solidFill>
          <a:latin typeface="+mn-lt"/>
          <a:ea typeface="+mn-ea"/>
          <a:cs typeface="+mn-cs"/>
        </a:defRPr>
      </a:lvl4pPr>
      <a:lvl5pPr marL="11708758" algn="l" defTabSz="2927190" rtl="0" eaLnBrk="1" latinLnBrk="0" hangingPunct="1">
        <a:defRPr sz="11470" kern="1200">
          <a:solidFill>
            <a:schemeClr val="tx1"/>
          </a:solidFill>
          <a:latin typeface="+mn-lt"/>
          <a:ea typeface="+mn-ea"/>
          <a:cs typeface="+mn-cs"/>
        </a:defRPr>
      </a:lvl5pPr>
      <a:lvl6pPr marL="14635948" algn="l" defTabSz="2927190" rtl="0" eaLnBrk="1" latinLnBrk="0" hangingPunct="1">
        <a:defRPr sz="11470" kern="1200">
          <a:solidFill>
            <a:schemeClr val="tx1"/>
          </a:solidFill>
          <a:latin typeface="+mn-lt"/>
          <a:ea typeface="+mn-ea"/>
          <a:cs typeface="+mn-cs"/>
        </a:defRPr>
      </a:lvl6pPr>
      <a:lvl7pPr marL="17563138" algn="l" defTabSz="2927190" rtl="0" eaLnBrk="1" latinLnBrk="0" hangingPunct="1">
        <a:defRPr sz="11470" kern="1200">
          <a:solidFill>
            <a:schemeClr val="tx1"/>
          </a:solidFill>
          <a:latin typeface="+mn-lt"/>
          <a:ea typeface="+mn-ea"/>
          <a:cs typeface="+mn-cs"/>
        </a:defRPr>
      </a:lvl7pPr>
      <a:lvl8pPr marL="20490327" algn="l" defTabSz="2927190" rtl="0" eaLnBrk="1" latinLnBrk="0" hangingPunct="1">
        <a:defRPr sz="11470" kern="1200">
          <a:solidFill>
            <a:schemeClr val="tx1"/>
          </a:solidFill>
          <a:latin typeface="+mn-lt"/>
          <a:ea typeface="+mn-ea"/>
          <a:cs typeface="+mn-cs"/>
        </a:defRPr>
      </a:lvl8pPr>
      <a:lvl9pPr marL="23417517" algn="l" defTabSz="2927190" rtl="0" eaLnBrk="1" latinLnBrk="0" hangingPunct="1">
        <a:defRPr sz="11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18/10/relationships/comments" Target="../comments/modernComment_101_1DD80FFA.xml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hyperlink" Target="mailto:Honwi.Zhen@ucalgary.ca" TargetMode="Externa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00FEF062-7DE7-2F40-BC88-B09EB3EC7AFD}"/>
              </a:ext>
            </a:extLst>
          </p:cNvPr>
          <p:cNvSpPr/>
          <p:nvPr/>
        </p:nvSpPr>
        <p:spPr>
          <a:xfrm>
            <a:off x="2093914" y="6011648"/>
            <a:ext cx="8839297" cy="12699443"/>
          </a:xfrm>
          <a:prstGeom prst="roundRect">
            <a:avLst>
              <a:gd name="adj" fmla="val 3431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7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9FE07C9-DCD2-5E40-8C7A-91C351E38D05}"/>
              </a:ext>
            </a:extLst>
          </p:cNvPr>
          <p:cNvSpPr/>
          <p:nvPr/>
        </p:nvSpPr>
        <p:spPr>
          <a:xfrm>
            <a:off x="12037390" y="6011648"/>
            <a:ext cx="8839297" cy="12699443"/>
          </a:xfrm>
          <a:prstGeom prst="roundRect">
            <a:avLst>
              <a:gd name="adj" fmla="val 3431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7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775548E-B664-EC41-8103-4FC4D15F50B0}"/>
              </a:ext>
            </a:extLst>
          </p:cNvPr>
          <p:cNvSpPr/>
          <p:nvPr/>
        </p:nvSpPr>
        <p:spPr>
          <a:xfrm>
            <a:off x="2093914" y="19760305"/>
            <a:ext cx="18782773" cy="18729843"/>
          </a:xfrm>
          <a:prstGeom prst="roundRect">
            <a:avLst>
              <a:gd name="adj" fmla="val 2019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70" dirty="0"/>
          </a:p>
        </p:txBody>
      </p:sp>
      <p:sp>
        <p:nvSpPr>
          <p:cNvPr id="7" name="TextBox 6"/>
          <p:cNvSpPr txBox="1"/>
          <p:nvPr/>
        </p:nvSpPr>
        <p:spPr>
          <a:xfrm>
            <a:off x="2114010" y="1910896"/>
            <a:ext cx="24853936" cy="9554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7400"/>
              </a:lnSpc>
            </a:pPr>
            <a:r>
              <a:rPr lang="en-US" sz="7200" b="1" spc="320" dirty="0">
                <a:solidFill>
                  <a:srgbClr val="EE0303"/>
                </a:solidFill>
                <a:latin typeface="Calibri"/>
                <a:cs typeface="Calibri"/>
              </a:rPr>
              <a:t>Interhemispheric Coherence in Pediatric Concussion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7456" y="3107480"/>
            <a:ext cx="23660297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500" spc="320" dirty="0">
                <a:latin typeface="Arial"/>
                <a:cs typeface="Arial"/>
              </a:rPr>
              <a:t>Author(s): Kenneth Zhen</a:t>
            </a:r>
            <a:r>
              <a:rPr lang="en-US" sz="3500" spc="320" baseline="30000" dirty="0">
                <a:latin typeface="Arial"/>
                <a:cs typeface="Arial"/>
              </a:rPr>
              <a:t>1,5</a:t>
            </a:r>
            <a:r>
              <a:rPr lang="en-US" sz="3500" spc="320" dirty="0">
                <a:latin typeface="Arial"/>
                <a:cs typeface="Arial"/>
              </a:rPr>
              <a:t>, Daniel Jovanovic</a:t>
            </a:r>
            <a:r>
              <a:rPr lang="en-US" sz="3500" spc="320" baseline="30000" dirty="0">
                <a:latin typeface="Arial"/>
                <a:cs typeface="Arial"/>
              </a:rPr>
              <a:t>1</a:t>
            </a:r>
            <a:r>
              <a:rPr lang="en-US" sz="3500" spc="320" dirty="0">
                <a:latin typeface="Arial"/>
                <a:cs typeface="Arial"/>
              </a:rPr>
              <a:t>, </a:t>
            </a:r>
            <a:r>
              <a:rPr lang="en-US" sz="3500" spc="320" dirty="0" err="1">
                <a:latin typeface="Arial"/>
                <a:cs typeface="Arial"/>
              </a:rPr>
              <a:t>Ateyeh</a:t>
            </a:r>
            <a:r>
              <a:rPr lang="en-US" sz="3500" spc="320" dirty="0">
                <a:latin typeface="Arial"/>
                <a:cs typeface="Arial"/>
              </a:rPr>
              <a:t> Soroush</a:t>
            </a:r>
            <a:r>
              <a:rPr lang="en-US" sz="3500" spc="320" baseline="30000" dirty="0">
                <a:latin typeface="Arial"/>
                <a:cs typeface="Arial"/>
              </a:rPr>
              <a:t>1,2,3,4</a:t>
            </a:r>
            <a:r>
              <a:rPr lang="en-US" sz="3500" spc="320" dirty="0">
                <a:latin typeface="Arial"/>
                <a:cs typeface="Arial"/>
              </a:rPr>
              <a:t>, Andrew Lapointe</a:t>
            </a:r>
            <a:r>
              <a:rPr lang="en-US" sz="3500" spc="320" baseline="30000" dirty="0">
                <a:latin typeface="Arial"/>
                <a:cs typeface="Arial"/>
              </a:rPr>
              <a:t>3</a:t>
            </a:r>
            <a:r>
              <a:rPr lang="en-US" sz="3500" spc="320" dirty="0">
                <a:latin typeface="Arial"/>
                <a:cs typeface="Arial"/>
              </a:rPr>
              <a:t>, </a:t>
            </a:r>
            <a:r>
              <a:rPr lang="en-US" sz="3500" spc="320" dirty="0" err="1">
                <a:latin typeface="Arial"/>
                <a:cs typeface="Arial"/>
              </a:rPr>
              <a:t>Ibukunoluwa</a:t>
            </a:r>
            <a:r>
              <a:rPr lang="en-US" sz="3500" spc="320" dirty="0">
                <a:latin typeface="Arial"/>
                <a:cs typeface="Arial"/>
              </a:rPr>
              <a:t> Oni</a:t>
            </a:r>
            <a:r>
              <a:rPr lang="en-US" sz="3500" spc="320" baseline="30000" dirty="0">
                <a:latin typeface="Arial"/>
                <a:cs typeface="Arial"/>
              </a:rPr>
              <a:t>1,5</a:t>
            </a:r>
            <a:r>
              <a:rPr lang="en-US" sz="3500" spc="320" dirty="0">
                <a:latin typeface="Arial"/>
                <a:cs typeface="Arial"/>
              </a:rPr>
              <a:t>, Andrew Lapointe</a:t>
            </a:r>
            <a:r>
              <a:rPr lang="en-US" sz="3500" spc="320" baseline="30000" dirty="0">
                <a:latin typeface="Arial"/>
                <a:cs typeface="Arial"/>
              </a:rPr>
              <a:t>1,3</a:t>
            </a:r>
            <a:r>
              <a:rPr lang="en-US" sz="3500" spc="320" dirty="0">
                <a:latin typeface="Arial"/>
                <a:cs typeface="Arial"/>
              </a:rPr>
              <a:t>, Sabrina Pearce</a:t>
            </a:r>
            <a:r>
              <a:rPr lang="en-US" sz="3500" spc="320" baseline="30000" dirty="0">
                <a:latin typeface="Arial"/>
                <a:cs typeface="Arial"/>
              </a:rPr>
              <a:t>1,2</a:t>
            </a:r>
            <a:r>
              <a:rPr lang="en-US" sz="3500" spc="320" dirty="0">
                <a:latin typeface="Arial"/>
                <a:cs typeface="Arial"/>
              </a:rPr>
              <a:t>, Keith Yeates</a:t>
            </a:r>
            <a:r>
              <a:rPr lang="en-US" sz="3500" spc="320" baseline="30000" dirty="0">
                <a:latin typeface="Arial"/>
                <a:cs typeface="Arial"/>
              </a:rPr>
              <a:t>1,2</a:t>
            </a:r>
            <a:r>
              <a:rPr lang="en-US" sz="3500" spc="320" dirty="0">
                <a:latin typeface="Arial"/>
                <a:cs typeface="Arial"/>
              </a:rPr>
              <a:t>, Jeff F Dunn</a:t>
            </a:r>
            <a:r>
              <a:rPr lang="en-US" sz="3500" spc="320" baseline="30000" dirty="0">
                <a:latin typeface="Arial"/>
                <a:cs typeface="Arial"/>
              </a:rPr>
              <a:t>1,2,3,4,5</a:t>
            </a:r>
            <a:r>
              <a:rPr lang="en-US" sz="3500" spc="320" dirty="0">
                <a:latin typeface="Arial"/>
                <a:cs typeface="Arial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575815" y="42507951"/>
            <a:ext cx="13244348" cy="98488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3200" b="1" spc="320" dirty="0">
                <a:solidFill>
                  <a:srgbClr val="EE0303"/>
                </a:solidFill>
                <a:latin typeface="Calibri"/>
                <a:cs typeface="Calibri"/>
                <a:hlinkClick r:id="rId4"/>
              </a:rPr>
              <a:t>Email: Honwi.Zhen@ucalgary.ca</a:t>
            </a:r>
            <a:endParaRPr lang="en-US" sz="3200" b="1" spc="320" dirty="0">
              <a:solidFill>
                <a:srgbClr val="EE0303"/>
              </a:solidFill>
              <a:latin typeface="Calibri"/>
              <a:cs typeface="Calibri"/>
            </a:endParaRPr>
          </a:p>
          <a:p>
            <a:pPr algn="r"/>
            <a:r>
              <a:rPr lang="en-US" sz="3200" b="1" spc="320" dirty="0">
                <a:solidFill>
                  <a:srgbClr val="EE0303"/>
                </a:solidFill>
                <a:latin typeface="Calibri"/>
                <a:cs typeface="Calibri"/>
              </a:rPr>
              <a:t>Scan to visit the Dunn Lab website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B75E73-EB1E-EA4C-9EE0-E52FFDE68366}"/>
              </a:ext>
            </a:extLst>
          </p:cNvPr>
          <p:cNvSpPr txBox="1"/>
          <p:nvPr/>
        </p:nvSpPr>
        <p:spPr>
          <a:xfrm>
            <a:off x="2555672" y="6435583"/>
            <a:ext cx="7868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20000"/>
                </a:solidFill>
                <a:cs typeface="Calibri"/>
              </a:rPr>
              <a:t>Aim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1BCEE3-3791-CA4A-8F53-C4B6BA8E6C23}"/>
              </a:ext>
            </a:extLst>
          </p:cNvPr>
          <p:cNvSpPr txBox="1"/>
          <p:nvPr/>
        </p:nvSpPr>
        <p:spPr>
          <a:xfrm>
            <a:off x="12473395" y="6435583"/>
            <a:ext cx="7868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20000"/>
                </a:solidFill>
                <a:cs typeface="Calibri"/>
              </a:rPr>
              <a:t>Introduction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772241-4B29-3643-A56F-EA1856D16E1D}"/>
              </a:ext>
            </a:extLst>
          </p:cNvPr>
          <p:cNvSpPr txBox="1"/>
          <p:nvPr/>
        </p:nvSpPr>
        <p:spPr>
          <a:xfrm>
            <a:off x="12473395" y="7345224"/>
            <a:ext cx="7690297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768" indent="-609768">
              <a:buFont typeface="Arial"/>
              <a:buChar char="•"/>
            </a:pPr>
            <a:r>
              <a:rPr lang="en-US" sz="3200" dirty="0" err="1">
                <a:cs typeface="Calibri"/>
              </a:rPr>
              <a:t>fNIRS</a:t>
            </a:r>
            <a:r>
              <a:rPr lang="en-US" sz="3200" dirty="0">
                <a:cs typeface="Calibri"/>
              </a:rPr>
              <a:t> detects changes in brain activity by measuring variations in the concentration of </a:t>
            </a:r>
            <a:r>
              <a:rPr lang="en-US" sz="3200" b="1" dirty="0">
                <a:cs typeface="Calibri"/>
              </a:rPr>
              <a:t>oxygenated and deoxygenated hemoglobin. </a:t>
            </a:r>
            <a:endParaRPr lang="en-US" sz="3200" dirty="0">
              <a:cs typeface="Calibri"/>
            </a:endParaRPr>
          </a:p>
          <a:p>
            <a:pPr marL="609768" indent="-609768">
              <a:buFont typeface="Arial"/>
              <a:buChar char="•"/>
            </a:pPr>
            <a:endParaRPr lang="en-US" sz="3200" dirty="0">
              <a:cs typeface="Calibri"/>
            </a:endParaRPr>
          </a:p>
          <a:p>
            <a:pPr marL="609768" indent="-609768">
              <a:buFont typeface="Arial"/>
              <a:buChar char="•"/>
            </a:pPr>
            <a:r>
              <a:rPr lang="en-US" sz="3200" dirty="0">
                <a:cs typeface="Calibri"/>
              </a:rPr>
              <a:t>Mild traumatic brain injury (</a:t>
            </a:r>
            <a:r>
              <a:rPr lang="en-US" sz="3200" b="1" dirty="0" err="1">
                <a:cs typeface="Calibri"/>
              </a:rPr>
              <a:t>mTBI</a:t>
            </a:r>
            <a:r>
              <a:rPr lang="en-US" sz="3200" dirty="0">
                <a:cs typeface="Calibri"/>
              </a:rPr>
              <a:t>), or </a:t>
            </a:r>
            <a:r>
              <a:rPr lang="en-US" sz="3200" b="1" dirty="0">
                <a:cs typeface="Calibri"/>
              </a:rPr>
              <a:t>concussion</a:t>
            </a:r>
            <a:r>
              <a:rPr lang="en-US" sz="3200" dirty="0">
                <a:cs typeface="Calibri"/>
              </a:rPr>
              <a:t>, is hard to detect through imaging.</a:t>
            </a:r>
          </a:p>
          <a:p>
            <a:pPr marL="609768" indent="-609768">
              <a:buFont typeface="Arial"/>
              <a:buChar char="•"/>
            </a:pPr>
            <a:endParaRPr lang="en-US" sz="3200" dirty="0">
              <a:cs typeface="Calibri"/>
            </a:endParaRPr>
          </a:p>
          <a:p>
            <a:pPr marL="609768" indent="-609768">
              <a:buFont typeface="Arial"/>
              <a:buChar char="•"/>
            </a:pPr>
            <a:r>
              <a:rPr lang="en-US" sz="3200" dirty="0">
                <a:cs typeface="Calibri"/>
              </a:rPr>
              <a:t>Explores the use of </a:t>
            </a:r>
            <a:r>
              <a:rPr lang="en-US" sz="3200" b="1" dirty="0">
                <a:cs typeface="Calibri"/>
              </a:rPr>
              <a:t>functional near-infrared spectroscopy</a:t>
            </a:r>
            <a:r>
              <a:rPr lang="en-US" sz="3200" dirty="0">
                <a:cs typeface="Calibri"/>
              </a:rPr>
              <a:t> (</a:t>
            </a:r>
            <a:r>
              <a:rPr lang="en-US" sz="3200" dirty="0" err="1">
                <a:cs typeface="Calibri"/>
              </a:rPr>
              <a:t>fNIRS</a:t>
            </a:r>
            <a:r>
              <a:rPr lang="en-US" sz="3200" dirty="0">
                <a:cs typeface="Calibri"/>
              </a:rPr>
              <a:t>) as a tool for monitoring </a:t>
            </a:r>
            <a:r>
              <a:rPr lang="en-US" sz="3200" b="1" dirty="0" err="1">
                <a:cs typeface="Calibri"/>
              </a:rPr>
              <a:t>mTBI</a:t>
            </a:r>
            <a:r>
              <a:rPr lang="en-US" sz="3200" dirty="0">
                <a:cs typeface="Calibri"/>
              </a:rPr>
              <a:t>. It uses near-infrared light to monitor blood flow.</a:t>
            </a:r>
          </a:p>
          <a:p>
            <a:endParaRPr lang="en-US" sz="3200" dirty="0">
              <a:cs typeface="Calibri"/>
            </a:endParaRPr>
          </a:p>
          <a:p>
            <a:pPr marL="609768" indent="-609768">
              <a:buFont typeface="Arial"/>
              <a:buChar char="•"/>
            </a:pPr>
            <a:r>
              <a:rPr lang="en-US" sz="3200" dirty="0">
                <a:cs typeface="Calibri"/>
              </a:rPr>
              <a:t>By measuring The degree of </a:t>
            </a:r>
            <a:r>
              <a:rPr lang="en-US" sz="3200" b="1" dirty="0">
                <a:cs typeface="Calibri"/>
              </a:rPr>
              <a:t>synchrony</a:t>
            </a:r>
            <a:r>
              <a:rPr lang="en-US" sz="3200" dirty="0">
                <a:cs typeface="Calibri"/>
              </a:rPr>
              <a:t> (typically determined through a variant of temporal cross-correlation analysis, or coherence of temporal frequency signal components). </a:t>
            </a:r>
            <a:r>
              <a:rPr lang="en-US" sz="3200" b="1" dirty="0">
                <a:cs typeface="Calibri"/>
              </a:rPr>
              <a:t>(Coherence)</a:t>
            </a:r>
          </a:p>
          <a:p>
            <a:pPr marL="609768" indent="-609768">
              <a:buFont typeface="Arial"/>
              <a:buChar char="•"/>
            </a:pPr>
            <a:endParaRPr lang="en-US" sz="3200" dirty="0">
              <a:cs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146EAE-4E77-894D-9817-BC37E38BA658}"/>
              </a:ext>
            </a:extLst>
          </p:cNvPr>
          <p:cNvSpPr txBox="1"/>
          <p:nvPr/>
        </p:nvSpPr>
        <p:spPr>
          <a:xfrm>
            <a:off x="2555672" y="20274675"/>
            <a:ext cx="7868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20000"/>
                </a:solidFill>
                <a:cs typeface="Calibri"/>
              </a:rPr>
              <a:t>Methods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DCA81D-EB10-8B4A-807C-3952C119EAAE}"/>
              </a:ext>
            </a:extLst>
          </p:cNvPr>
          <p:cNvSpPr txBox="1"/>
          <p:nvPr/>
        </p:nvSpPr>
        <p:spPr>
          <a:xfrm>
            <a:off x="2555672" y="24764096"/>
            <a:ext cx="176080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768" indent="-609768">
              <a:buFont typeface="Arial"/>
              <a:buChar char="•"/>
            </a:pPr>
            <a:r>
              <a:rPr lang="en-US" sz="3200" dirty="0">
                <a:cs typeface="Calibri"/>
              </a:rPr>
              <a:t>In </a:t>
            </a:r>
            <a:r>
              <a:rPr lang="en-US" sz="3200" dirty="0" err="1">
                <a:cs typeface="Calibri"/>
              </a:rPr>
              <a:t>fNIRS</a:t>
            </a:r>
            <a:r>
              <a:rPr lang="en-US" sz="3200" dirty="0">
                <a:cs typeface="Calibri"/>
              </a:rPr>
              <a:t> studies, it assesses how well brain regions work together by quantifying the consistency of their activity patterns.</a:t>
            </a:r>
          </a:p>
          <a:p>
            <a:pPr marL="609768" indent="-609768">
              <a:buFont typeface="Arial"/>
              <a:buChar char="•"/>
            </a:pPr>
            <a:endParaRPr lang="en-US" sz="3200" dirty="0">
              <a:cs typeface="Calibri"/>
            </a:endParaRPr>
          </a:p>
          <a:p>
            <a:pPr marL="609768" indent="-609768">
              <a:buFont typeface="Arial"/>
              <a:buChar char="•"/>
            </a:pPr>
            <a:r>
              <a:rPr lang="en-US" sz="3200" dirty="0">
                <a:cs typeface="Calibri"/>
              </a:rPr>
              <a:t>Inter-hemispheric Coherence: Inter-hemispheric coherence was computed by comparing channel connections within specified brain regions, selecting the channel with the highest coherence value.</a:t>
            </a:r>
          </a:p>
          <a:p>
            <a:endParaRPr lang="en-US" sz="3200" dirty="0">
              <a:cs typeface="Calibri"/>
            </a:endParaRPr>
          </a:p>
          <a:p>
            <a:pPr marL="609768" indent="-609768">
              <a:buFont typeface="Arial"/>
              <a:buChar char="•"/>
            </a:pPr>
            <a:endParaRPr lang="en-US" sz="3200" dirty="0">
              <a:cs typeface="Calibri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961CB2F-E375-8F49-B848-8FB92BFA18AC}"/>
              </a:ext>
            </a:extLst>
          </p:cNvPr>
          <p:cNvSpPr/>
          <p:nvPr/>
        </p:nvSpPr>
        <p:spPr>
          <a:xfrm>
            <a:off x="9665221" y="28045579"/>
            <a:ext cx="10228024" cy="944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768" indent="-609768">
              <a:buFont typeface="Arial"/>
              <a:buChar char="•"/>
            </a:pPr>
            <a:r>
              <a:rPr lang="en-US" sz="3200" dirty="0">
                <a:cs typeface="Calibri"/>
              </a:rPr>
              <a:t>Group Analysis: Group differences were assessed by averaging coherence values for three distinct groups. The Kruskal-Wallis test was utilized to calculate p-values for each region of interest.</a:t>
            </a:r>
          </a:p>
          <a:p>
            <a:pPr marL="609768" indent="-609768">
              <a:buFont typeface="Arial"/>
              <a:buChar char="•"/>
            </a:pPr>
            <a:endParaRPr lang="en-US" sz="3200" dirty="0">
              <a:cs typeface="Calibri"/>
            </a:endParaRPr>
          </a:p>
          <a:p>
            <a:pPr marL="609768" indent="-609768">
              <a:buFont typeface="Arial"/>
              <a:buChar char="•"/>
            </a:pPr>
            <a:r>
              <a:rPr lang="en-US" sz="3200" dirty="0">
                <a:cs typeface="Calibri"/>
              </a:rPr>
              <a:t>Data Limitation: However, the dataset included only four channels around specific EEG locations (F3, F4, C3, and C4), which limited substitution options.</a:t>
            </a:r>
          </a:p>
          <a:p>
            <a:pPr marL="609768" indent="-609768">
              <a:buFont typeface="Arial"/>
              <a:buChar char="•"/>
            </a:pPr>
            <a:endParaRPr lang="en-US" sz="3200" dirty="0">
              <a:cs typeface="Calibri"/>
            </a:endParaRPr>
          </a:p>
          <a:p>
            <a:pPr marL="609768" indent="-609768">
              <a:buFont typeface="Arial"/>
              <a:buChar char="•"/>
            </a:pPr>
            <a:r>
              <a:rPr lang="en-US" sz="3200" dirty="0">
                <a:cs typeface="Calibri"/>
              </a:rPr>
              <a:t>Neuroimaging and Research Information System (NRIS): We leveraged NRIS, incorporating advanced algorithms and statistical methods.</a:t>
            </a:r>
          </a:p>
          <a:p>
            <a:pPr marL="609768" indent="-609768">
              <a:buFont typeface="Arial"/>
              <a:buChar char="•"/>
            </a:pPr>
            <a:endParaRPr lang="en-US" sz="3200" dirty="0">
              <a:cs typeface="Calibri"/>
            </a:endParaRPr>
          </a:p>
          <a:p>
            <a:pPr marL="609768" indent="-609768">
              <a:buFont typeface="Arial"/>
              <a:buChar char="•"/>
            </a:pPr>
            <a:r>
              <a:rPr lang="en-US" sz="3200" dirty="0">
                <a:cs typeface="Calibri"/>
              </a:rPr>
              <a:t>Enhanced Coherence Analysis: NRIS improved the accuracy of coherence analysis, particularly in the Dorsolateral Prefrontal Cortex (DLFPC) and Motor Cortex regions.</a:t>
            </a:r>
          </a:p>
          <a:p>
            <a:pPr marL="609768" indent="-609768">
              <a:buFont typeface="Arial"/>
              <a:buChar char="•"/>
            </a:pPr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</p:txBody>
      </p:sp>
      <p:sp>
        <p:nvSpPr>
          <p:cNvPr id="2" name="Rounded Rectangle 44">
            <a:extLst>
              <a:ext uri="{FF2B5EF4-FFF2-40B4-BE49-F238E27FC236}">
                <a16:creationId xmlns:a16="http://schemas.microsoft.com/office/drawing/2014/main" id="{65FC83D8-5811-2CEE-473A-4C17D2CD4824}"/>
              </a:ext>
            </a:extLst>
          </p:cNvPr>
          <p:cNvSpPr/>
          <p:nvPr/>
        </p:nvSpPr>
        <p:spPr>
          <a:xfrm>
            <a:off x="35598895" y="5943407"/>
            <a:ext cx="8839297" cy="32478500"/>
          </a:xfrm>
          <a:prstGeom prst="roundRect">
            <a:avLst>
              <a:gd name="adj" fmla="val 3431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7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EE5765-973D-D80E-4403-9FC6CC428E19}"/>
              </a:ext>
            </a:extLst>
          </p:cNvPr>
          <p:cNvSpPr txBox="1"/>
          <p:nvPr/>
        </p:nvSpPr>
        <p:spPr>
          <a:xfrm>
            <a:off x="36126378" y="6367342"/>
            <a:ext cx="7868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20000"/>
                </a:solidFill>
                <a:cs typeface="Calibri"/>
              </a:rPr>
              <a:t>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93118-2DC7-4896-C80E-1B0E732C1179}"/>
              </a:ext>
            </a:extLst>
          </p:cNvPr>
          <p:cNvSpPr txBox="1"/>
          <p:nvPr/>
        </p:nvSpPr>
        <p:spPr>
          <a:xfrm>
            <a:off x="36126378" y="7276983"/>
            <a:ext cx="7690297" cy="311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cs typeface="Calibri"/>
              </a:rPr>
              <a:t>Class </a:t>
            </a:r>
            <a:r>
              <a:rPr lang="en-US" sz="3200" dirty="0" err="1">
                <a:cs typeface="Calibri"/>
              </a:rPr>
              <a:t>aptent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taciti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sociosqu</a:t>
            </a:r>
            <a:r>
              <a:rPr lang="en-US" sz="3200" dirty="0">
                <a:cs typeface="Calibri"/>
              </a:rPr>
              <a:t> ad </a:t>
            </a:r>
            <a:r>
              <a:rPr lang="en-US" sz="3200" dirty="0" err="1">
                <a:cs typeface="Calibri"/>
              </a:rPr>
              <a:t>litora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torquent</a:t>
            </a:r>
            <a:r>
              <a:rPr lang="en-US" sz="3200" dirty="0">
                <a:cs typeface="Calibri"/>
              </a:rPr>
              <a:t> per </a:t>
            </a:r>
            <a:r>
              <a:rPr lang="en-US" sz="3200" dirty="0" err="1">
                <a:cs typeface="Calibri"/>
              </a:rPr>
              <a:t>conubia</a:t>
            </a:r>
            <a:r>
              <a:rPr lang="en-US" sz="3200" dirty="0">
                <a:cs typeface="Calibri"/>
              </a:rPr>
              <a:t> nostra, per </a:t>
            </a:r>
            <a:r>
              <a:rPr lang="en-US" sz="3200" dirty="0" err="1">
                <a:cs typeface="Calibri"/>
              </a:rPr>
              <a:t>inceptos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himenaeos</a:t>
            </a:r>
            <a:r>
              <a:rPr lang="en-US" sz="3200" dirty="0">
                <a:cs typeface="Calibri"/>
              </a:rPr>
              <a:t>. </a:t>
            </a:r>
            <a:r>
              <a:rPr lang="en-US" sz="3200" dirty="0" err="1">
                <a:cs typeface="Calibri"/>
              </a:rPr>
              <a:t>Etiam</a:t>
            </a:r>
            <a:r>
              <a:rPr lang="en-US" sz="3200" dirty="0">
                <a:cs typeface="Calibri"/>
              </a:rPr>
              <a:t> semper </a:t>
            </a:r>
            <a:r>
              <a:rPr lang="en-US" sz="3200" dirty="0" err="1">
                <a:cs typeface="Calibri"/>
              </a:rPr>
              <a:t>orci</a:t>
            </a:r>
            <a:r>
              <a:rPr lang="en-US" sz="3200" dirty="0">
                <a:cs typeface="Calibri"/>
              </a:rPr>
              <a:t> a ligula </a:t>
            </a:r>
            <a:r>
              <a:rPr lang="en-US" sz="3200" dirty="0" err="1">
                <a:cs typeface="Calibri"/>
              </a:rPr>
              <a:t>ultricies</a:t>
            </a:r>
            <a:r>
              <a:rPr lang="en-US" sz="3200" dirty="0">
                <a:cs typeface="Calibri"/>
              </a:rPr>
              <a:t> convallis. </a:t>
            </a:r>
            <a:r>
              <a:rPr lang="en-US" sz="3200" dirty="0" err="1">
                <a:cs typeface="Calibri"/>
              </a:rPr>
              <a:t>Sed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vel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risus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nec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augue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consequat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egestas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vel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ut</a:t>
            </a:r>
            <a:r>
              <a:rPr lang="en-US" sz="3200" dirty="0">
                <a:cs typeface="Calibri"/>
              </a:rPr>
              <a:t> diam. </a:t>
            </a:r>
            <a:r>
              <a:rPr lang="en-US" sz="3200" dirty="0" err="1">
                <a:cs typeface="Calibri"/>
              </a:rPr>
              <a:t>Nulla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sodales</a:t>
            </a:r>
            <a:r>
              <a:rPr lang="en-US" sz="3200" dirty="0">
                <a:cs typeface="Calibri"/>
              </a:rPr>
              <a:t> lacus et semper </a:t>
            </a:r>
            <a:r>
              <a:rPr lang="en-US" sz="3200" dirty="0" err="1">
                <a:cs typeface="Calibri"/>
              </a:rPr>
              <a:t>facilisis</a:t>
            </a:r>
            <a:r>
              <a:rPr lang="en-US" sz="3200" dirty="0">
                <a:cs typeface="Calibri"/>
              </a:rPr>
              <a:t>.</a:t>
            </a:r>
          </a:p>
          <a:p>
            <a:endParaRPr lang="en-US" sz="3200" dirty="0">
              <a:cs typeface="Calibri"/>
            </a:endParaRPr>
          </a:p>
          <a:p>
            <a:pPr marL="609768" indent="-609768">
              <a:buFont typeface="Arial"/>
              <a:buChar char="•"/>
            </a:pPr>
            <a:r>
              <a:rPr lang="en-US" sz="3200" dirty="0">
                <a:cs typeface="Calibri"/>
              </a:rPr>
              <a:t>Lorem ipsum dolor sit </a:t>
            </a:r>
            <a:r>
              <a:rPr lang="en-US" sz="3200" dirty="0" err="1">
                <a:cs typeface="Calibri"/>
              </a:rPr>
              <a:t>amet</a:t>
            </a:r>
            <a:r>
              <a:rPr lang="en-US" sz="3200" dirty="0">
                <a:cs typeface="Calibri"/>
              </a:rPr>
              <a:t>, </a:t>
            </a:r>
            <a:r>
              <a:rPr lang="en-US" sz="3200" dirty="0" err="1">
                <a:cs typeface="Calibri"/>
              </a:rPr>
              <a:t>consectetur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adipiscing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elit</a:t>
            </a:r>
            <a:r>
              <a:rPr lang="en-US" sz="3200" dirty="0">
                <a:cs typeface="Calibri"/>
              </a:rPr>
              <a:t>. </a:t>
            </a:r>
            <a:r>
              <a:rPr lang="en-US" sz="3200" dirty="0" err="1">
                <a:cs typeface="Calibri"/>
              </a:rPr>
              <a:t>Pellen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tesque</a:t>
            </a:r>
            <a:r>
              <a:rPr lang="en-US" sz="3200" dirty="0">
                <a:cs typeface="Calibri"/>
              </a:rPr>
              <a:t> dui </a:t>
            </a:r>
            <a:r>
              <a:rPr lang="en-US" sz="3200" dirty="0" err="1">
                <a:cs typeface="Calibri"/>
              </a:rPr>
              <a:t>orci</a:t>
            </a:r>
            <a:r>
              <a:rPr lang="en-US" sz="3200" dirty="0">
                <a:cs typeface="Calibri"/>
              </a:rPr>
              <a:t>, </a:t>
            </a:r>
            <a:r>
              <a:rPr lang="en-US" sz="3200" dirty="0" err="1">
                <a:cs typeface="Calibri"/>
              </a:rPr>
              <a:t>rhoncus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interdum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adipiscing</a:t>
            </a:r>
            <a:r>
              <a:rPr lang="en-US" sz="3200" dirty="0">
                <a:cs typeface="Calibri"/>
              </a:rPr>
              <a:t> et, </a:t>
            </a:r>
            <a:r>
              <a:rPr lang="en-US" sz="3200" dirty="0" err="1">
                <a:cs typeface="Calibri"/>
              </a:rPr>
              <a:t>sollicitudin</a:t>
            </a:r>
            <a:r>
              <a:rPr lang="en-US" sz="3200" dirty="0">
                <a:cs typeface="Calibri"/>
              </a:rPr>
              <a:t> non. </a:t>
            </a:r>
          </a:p>
          <a:p>
            <a:pPr marL="609768" indent="-609768">
              <a:buFont typeface="Arial"/>
              <a:buChar char="•"/>
            </a:pPr>
            <a:endParaRPr lang="en-US" sz="3200" dirty="0">
              <a:cs typeface="Calibri"/>
            </a:endParaRPr>
          </a:p>
          <a:p>
            <a:pPr marL="609768" indent="-609768">
              <a:buFont typeface="Arial"/>
              <a:buChar char="•"/>
            </a:pPr>
            <a:r>
              <a:rPr lang="en-US" sz="3200" dirty="0">
                <a:cs typeface="Calibri"/>
              </a:rPr>
              <a:t>Nunc </a:t>
            </a:r>
            <a:r>
              <a:rPr lang="en-US" sz="3200" dirty="0" err="1">
                <a:cs typeface="Calibri"/>
              </a:rPr>
              <a:t>consequat</a:t>
            </a:r>
            <a:r>
              <a:rPr lang="en-US" sz="3200" dirty="0">
                <a:cs typeface="Calibri"/>
              </a:rPr>
              <a:t>, </a:t>
            </a:r>
            <a:r>
              <a:rPr lang="en-US" sz="3200" dirty="0" err="1">
                <a:cs typeface="Calibri"/>
              </a:rPr>
              <a:t>metus</a:t>
            </a:r>
            <a:r>
              <a:rPr lang="en-US" sz="3200" dirty="0">
                <a:cs typeface="Calibri"/>
              </a:rPr>
              <a:t> ac </a:t>
            </a:r>
            <a:r>
              <a:rPr lang="en-US" sz="3200" dirty="0" err="1">
                <a:cs typeface="Calibri"/>
              </a:rPr>
              <a:t>sagittis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aliquam</a:t>
            </a:r>
            <a:r>
              <a:rPr lang="en-US" sz="3200" dirty="0">
                <a:cs typeface="Calibri"/>
              </a:rPr>
              <a:t>, </a:t>
            </a:r>
            <a:r>
              <a:rPr lang="en-US" sz="3200" dirty="0" err="1">
                <a:cs typeface="Calibri"/>
              </a:rPr>
              <a:t>purus</a:t>
            </a:r>
            <a:r>
              <a:rPr lang="en-US" sz="3200" dirty="0">
                <a:cs typeface="Calibri"/>
              </a:rPr>
              <a:t> quam </a:t>
            </a:r>
            <a:r>
              <a:rPr lang="en-US" sz="3200" dirty="0" err="1">
                <a:cs typeface="Calibri"/>
              </a:rPr>
              <a:t>euismod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purus</a:t>
            </a:r>
            <a:r>
              <a:rPr lang="en-US" sz="3200" dirty="0">
                <a:cs typeface="Calibri"/>
              </a:rPr>
              <a:t>, non </a:t>
            </a:r>
            <a:r>
              <a:rPr lang="en-US" sz="3200" dirty="0" err="1">
                <a:cs typeface="Calibri"/>
              </a:rPr>
              <a:t>ullamcorper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augue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orci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eget</a:t>
            </a:r>
            <a:r>
              <a:rPr lang="en-US" sz="3200" dirty="0">
                <a:cs typeface="Calibri"/>
              </a:rPr>
              <a:t> ligula. </a:t>
            </a:r>
            <a:r>
              <a:rPr lang="en-US" sz="3200" dirty="0" err="1">
                <a:cs typeface="Calibri"/>
              </a:rPr>
              <a:t>Duis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sed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purus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rutrum</a:t>
            </a:r>
            <a:r>
              <a:rPr lang="en-US" sz="3200" dirty="0">
                <a:cs typeface="Calibri"/>
              </a:rPr>
              <a:t>, </a:t>
            </a:r>
            <a:r>
              <a:rPr lang="en-US" sz="3200" dirty="0" err="1">
                <a:cs typeface="Calibri"/>
              </a:rPr>
              <a:t>vulputate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nunc</a:t>
            </a:r>
            <a:r>
              <a:rPr lang="en-US" sz="3200" dirty="0">
                <a:cs typeface="Calibri"/>
              </a:rPr>
              <a:t> id, </a:t>
            </a:r>
            <a:r>
              <a:rPr lang="en-US" sz="3200" dirty="0" err="1">
                <a:cs typeface="Calibri"/>
              </a:rPr>
              <a:t>viverra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nunc</a:t>
            </a:r>
            <a:r>
              <a:rPr lang="en-US" sz="3200" dirty="0">
                <a:cs typeface="Calibri"/>
              </a:rPr>
              <a:t>. </a:t>
            </a:r>
          </a:p>
          <a:p>
            <a:pPr marL="609768" indent="-609768">
              <a:buFont typeface="Arial"/>
              <a:buChar char="•"/>
            </a:pPr>
            <a:endParaRPr lang="en-US" sz="3200" dirty="0">
              <a:cs typeface="Calibri"/>
            </a:endParaRPr>
          </a:p>
          <a:p>
            <a:pPr marL="609768" indent="-609768">
              <a:buFont typeface="Arial"/>
              <a:buChar char="•"/>
            </a:pPr>
            <a:r>
              <a:rPr lang="en-US" sz="3200" dirty="0">
                <a:cs typeface="Calibri"/>
              </a:rPr>
              <a:t>Maecenas </a:t>
            </a:r>
            <a:r>
              <a:rPr lang="en-US" sz="3200" dirty="0" err="1">
                <a:cs typeface="Calibri"/>
              </a:rPr>
              <a:t>euismod</a:t>
            </a:r>
            <a:r>
              <a:rPr lang="en-US" sz="3200" dirty="0">
                <a:cs typeface="Calibri"/>
              </a:rPr>
              <a:t> at </a:t>
            </a:r>
            <a:r>
              <a:rPr lang="en-US" sz="3200" dirty="0" err="1">
                <a:cs typeface="Calibri"/>
              </a:rPr>
              <a:t>est</a:t>
            </a:r>
            <a:r>
              <a:rPr lang="en-US" sz="3200" dirty="0">
                <a:cs typeface="Calibri"/>
              </a:rPr>
              <a:t> et </a:t>
            </a:r>
            <a:r>
              <a:rPr lang="en-US" sz="3200" dirty="0" err="1">
                <a:cs typeface="Calibri"/>
              </a:rPr>
              <a:t>dapibus</a:t>
            </a:r>
            <a:r>
              <a:rPr lang="en-US" sz="3200" dirty="0">
                <a:cs typeface="Calibri"/>
              </a:rPr>
              <a:t>. </a:t>
            </a:r>
            <a:r>
              <a:rPr lang="en-US" sz="3200" dirty="0" err="1">
                <a:cs typeface="Calibri"/>
              </a:rPr>
              <a:t>Suspendisse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egestas</a:t>
            </a:r>
            <a:r>
              <a:rPr lang="en-US" sz="3200" dirty="0">
                <a:cs typeface="Calibri"/>
              </a:rPr>
              <a:t> dui </a:t>
            </a:r>
            <a:r>
              <a:rPr lang="en-US" sz="3200" dirty="0" err="1">
                <a:cs typeface="Calibri"/>
              </a:rPr>
              <a:t>tellus</a:t>
            </a:r>
            <a:r>
              <a:rPr lang="en-US" sz="3200" dirty="0">
                <a:cs typeface="Calibri"/>
              </a:rPr>
              <a:t>, </a:t>
            </a:r>
            <a:r>
              <a:rPr lang="en-US" sz="3200" dirty="0" err="1">
                <a:cs typeface="Calibri"/>
              </a:rPr>
              <a:t>ut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feugiat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massa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fringilla</a:t>
            </a:r>
            <a:r>
              <a:rPr lang="en-US" sz="3200" dirty="0">
                <a:cs typeface="Calibri"/>
              </a:rPr>
              <a:t> in. </a:t>
            </a:r>
            <a:r>
              <a:rPr lang="en-US" sz="3200" dirty="0" err="1">
                <a:cs typeface="Calibri"/>
              </a:rPr>
              <a:t>Sed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eget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diam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mollis</a:t>
            </a:r>
            <a:r>
              <a:rPr lang="en-US" sz="3200" dirty="0">
                <a:cs typeface="Calibri"/>
              </a:rPr>
              <a:t>, </a:t>
            </a:r>
            <a:r>
              <a:rPr lang="en-US" sz="3200" dirty="0" err="1">
                <a:cs typeface="Calibri"/>
              </a:rPr>
              <a:t>tristique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nunc</a:t>
            </a:r>
            <a:r>
              <a:rPr lang="en-US" sz="3200" dirty="0">
                <a:cs typeface="Calibri"/>
              </a:rPr>
              <a:t> ac, </a:t>
            </a:r>
            <a:r>
              <a:rPr lang="en-US" sz="3200" dirty="0" err="1">
                <a:cs typeface="Calibri"/>
              </a:rPr>
              <a:t>volutpat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elit</a:t>
            </a:r>
            <a:r>
              <a:rPr lang="en-US" sz="3200" dirty="0">
                <a:cs typeface="Calibri"/>
              </a:rPr>
              <a:t>. </a:t>
            </a:r>
            <a:r>
              <a:rPr lang="en-US" sz="3200" dirty="0" err="1">
                <a:cs typeface="Calibri"/>
              </a:rPr>
              <a:t>Curabitur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quis</a:t>
            </a:r>
            <a:r>
              <a:rPr lang="en-US" sz="3200" dirty="0">
                <a:cs typeface="Calibri"/>
              </a:rPr>
              <a:t> tempus ante, </a:t>
            </a:r>
            <a:r>
              <a:rPr lang="en-US" sz="3200" dirty="0" err="1">
                <a:cs typeface="Calibri"/>
              </a:rPr>
              <a:t>eget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hendrerit</a:t>
            </a:r>
            <a:r>
              <a:rPr lang="en-US" sz="3200" dirty="0">
                <a:cs typeface="Calibri"/>
              </a:rPr>
              <a:t> ligula. </a:t>
            </a:r>
            <a:r>
              <a:rPr lang="en-US" sz="3200" dirty="0" err="1">
                <a:cs typeface="Calibri"/>
              </a:rPr>
              <a:t>Sed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dignissim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lectus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eget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rutrum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laoreet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hendrerit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purus</a:t>
            </a:r>
            <a:r>
              <a:rPr lang="en-US" sz="3200" dirty="0">
                <a:cs typeface="Calibri"/>
              </a:rPr>
              <a:t>. </a:t>
            </a:r>
          </a:p>
          <a:p>
            <a:pPr marL="609768" indent="-609768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cs typeface="Calibri"/>
            </a:endParaRPr>
          </a:p>
          <a:p>
            <a:r>
              <a:rPr lang="en-US" sz="3200" dirty="0" err="1">
                <a:cs typeface="Calibri"/>
              </a:rPr>
              <a:t>Mauris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sem</a:t>
            </a:r>
            <a:r>
              <a:rPr lang="en-US" sz="3200" dirty="0">
                <a:cs typeface="Calibri"/>
              </a:rPr>
              <a:t> lorem, </a:t>
            </a:r>
            <a:r>
              <a:rPr lang="en-US" sz="3200" dirty="0" err="1">
                <a:cs typeface="Calibri"/>
              </a:rPr>
              <a:t>sodales</a:t>
            </a:r>
            <a:r>
              <a:rPr lang="en-US" sz="3200" dirty="0">
                <a:cs typeface="Calibri"/>
              </a:rPr>
              <a:t> id </a:t>
            </a:r>
            <a:r>
              <a:rPr lang="en-US" sz="3200" dirty="0" err="1">
                <a:cs typeface="Calibri"/>
              </a:rPr>
              <a:t>vestibulum</a:t>
            </a:r>
            <a:r>
              <a:rPr lang="en-US" sz="3200" dirty="0">
                <a:cs typeface="Calibri"/>
              </a:rPr>
              <a:t> sit </a:t>
            </a:r>
            <a:r>
              <a:rPr lang="en-US" sz="3200" dirty="0" err="1">
                <a:cs typeface="Calibri"/>
              </a:rPr>
              <a:t>amet</a:t>
            </a:r>
            <a:r>
              <a:rPr lang="en-US" sz="3200" dirty="0">
                <a:cs typeface="Calibri"/>
              </a:rPr>
              <a:t>, tempus </a:t>
            </a:r>
            <a:r>
              <a:rPr lang="en-US" sz="3200" dirty="0" err="1">
                <a:cs typeface="Calibri"/>
              </a:rPr>
              <a:t>nec</a:t>
            </a:r>
            <a:r>
              <a:rPr lang="en-US" sz="3200" dirty="0">
                <a:cs typeface="Calibri"/>
              </a:rPr>
              <a:t> lacus. </a:t>
            </a:r>
            <a:r>
              <a:rPr lang="en-US" sz="3200" dirty="0" err="1">
                <a:cs typeface="Calibri"/>
              </a:rPr>
              <a:t>Proin</a:t>
            </a:r>
            <a:r>
              <a:rPr lang="en-US" sz="3200" dirty="0">
                <a:cs typeface="Calibri"/>
              </a:rPr>
              <a:t> id </a:t>
            </a:r>
            <a:r>
              <a:rPr lang="en-US" sz="3200" dirty="0" err="1">
                <a:cs typeface="Calibri"/>
              </a:rPr>
              <a:t>varius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urna</a:t>
            </a:r>
            <a:r>
              <a:rPr lang="en-US" sz="3200" dirty="0">
                <a:cs typeface="Calibri"/>
              </a:rPr>
              <a:t>. </a:t>
            </a:r>
            <a:r>
              <a:rPr lang="en-US" sz="3200" dirty="0" err="1">
                <a:cs typeface="Calibri"/>
              </a:rPr>
              <a:t>Curabitur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quis</a:t>
            </a:r>
            <a:r>
              <a:rPr lang="en-US" sz="3200" dirty="0">
                <a:cs typeface="Calibri"/>
              </a:rPr>
              <a:t> tempus ante, </a:t>
            </a:r>
            <a:r>
              <a:rPr lang="en-US" sz="3200" dirty="0" err="1">
                <a:cs typeface="Calibri"/>
              </a:rPr>
              <a:t>eget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hendrerit</a:t>
            </a:r>
            <a:r>
              <a:rPr lang="en-US" sz="3200" dirty="0">
                <a:cs typeface="Calibri"/>
              </a:rPr>
              <a:t> ligula. </a:t>
            </a:r>
          </a:p>
          <a:p>
            <a:endParaRPr lang="en-US" sz="3200" dirty="0">
              <a:cs typeface="Calibri"/>
            </a:endParaRPr>
          </a:p>
          <a:p>
            <a:pPr marL="685989" indent="-685989">
              <a:buFont typeface="+mj-lt"/>
              <a:buAutoNum type="arabicPeriod"/>
            </a:pPr>
            <a:r>
              <a:rPr lang="en-US" sz="3200" dirty="0">
                <a:cs typeface="Calibri"/>
              </a:rPr>
              <a:t>In id </a:t>
            </a:r>
            <a:r>
              <a:rPr lang="en-US" sz="3200" dirty="0" err="1">
                <a:cs typeface="Calibri"/>
              </a:rPr>
              <a:t>scelerisque</a:t>
            </a:r>
            <a:r>
              <a:rPr lang="en-US" sz="3200" dirty="0">
                <a:cs typeface="Calibri"/>
              </a:rPr>
              <a:t> ligula. </a:t>
            </a:r>
            <a:r>
              <a:rPr lang="en-US" sz="3200" dirty="0" err="1">
                <a:cs typeface="Calibri"/>
              </a:rPr>
              <a:t>Nulla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feugiat</a:t>
            </a:r>
            <a:r>
              <a:rPr lang="en-US" sz="3200" dirty="0">
                <a:cs typeface="Calibri"/>
              </a:rPr>
              <a:t> mi sit </a:t>
            </a:r>
            <a:r>
              <a:rPr lang="en-US" sz="3200" dirty="0" err="1">
                <a:cs typeface="Calibri"/>
              </a:rPr>
              <a:t>amet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nisl</a:t>
            </a:r>
            <a:r>
              <a:rPr lang="en-US" sz="3200" dirty="0">
                <a:cs typeface="Calibri"/>
              </a:rPr>
              <a:t> semper </a:t>
            </a:r>
            <a:r>
              <a:rPr lang="en-US" sz="3200" dirty="0" err="1">
                <a:cs typeface="Calibri"/>
              </a:rPr>
              <a:t>pulvinar</a:t>
            </a:r>
            <a:r>
              <a:rPr lang="en-US" sz="3200" dirty="0">
                <a:cs typeface="Calibri"/>
              </a:rPr>
              <a:t>. </a:t>
            </a:r>
            <a:r>
              <a:rPr lang="en-US" sz="3200" dirty="0" err="1">
                <a:cs typeface="Calibri"/>
              </a:rPr>
              <a:t>Suspendisse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iaculis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nulla</a:t>
            </a:r>
            <a:r>
              <a:rPr lang="en-US" sz="3200" dirty="0">
                <a:cs typeface="Calibri"/>
              </a:rPr>
              <a:t> sit </a:t>
            </a:r>
            <a:r>
              <a:rPr lang="en-US" sz="3200" dirty="0" err="1">
                <a:cs typeface="Calibri"/>
              </a:rPr>
              <a:t>amet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risus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condimentum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hendrerit</a:t>
            </a:r>
            <a:r>
              <a:rPr lang="en-US" sz="3200" dirty="0">
                <a:cs typeface="Calibri"/>
              </a:rPr>
              <a:t>. </a:t>
            </a:r>
            <a:r>
              <a:rPr lang="en-US" sz="3200" dirty="0" err="1">
                <a:cs typeface="Calibri"/>
              </a:rPr>
              <a:t>Praesent</a:t>
            </a:r>
            <a:r>
              <a:rPr lang="en-US" sz="3200" dirty="0">
                <a:cs typeface="Calibri"/>
              </a:rPr>
              <a:t> ac magna </a:t>
            </a:r>
            <a:r>
              <a:rPr lang="en-US" sz="3200" dirty="0" err="1">
                <a:cs typeface="Calibri"/>
              </a:rPr>
              <a:t>arcu</a:t>
            </a:r>
            <a:r>
              <a:rPr lang="en-US" sz="3200" dirty="0">
                <a:cs typeface="Calibri"/>
              </a:rPr>
              <a:t>. </a:t>
            </a:r>
            <a:r>
              <a:rPr lang="en-US" sz="3200" dirty="0" err="1">
                <a:cs typeface="Calibri"/>
              </a:rPr>
              <a:t>Aliquam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erat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volutpat</a:t>
            </a:r>
            <a:r>
              <a:rPr lang="en-US" sz="3200" dirty="0">
                <a:cs typeface="Calibri"/>
              </a:rPr>
              <a:t>.</a:t>
            </a:r>
          </a:p>
          <a:p>
            <a:pPr marL="685989" indent="-685989">
              <a:buFont typeface="+mj-lt"/>
              <a:buAutoNum type="arabicPeriod"/>
            </a:pPr>
            <a:endParaRPr lang="en-US" sz="3200" dirty="0">
              <a:cs typeface="Calibri"/>
            </a:endParaRPr>
          </a:p>
          <a:p>
            <a:pPr marL="685989" indent="-685989">
              <a:buFont typeface="+mj-lt"/>
              <a:buAutoNum type="arabicPeriod"/>
            </a:pPr>
            <a:r>
              <a:rPr lang="en-US" sz="3200" dirty="0" err="1">
                <a:cs typeface="Calibri"/>
              </a:rPr>
              <a:t>Sed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dignissim</a:t>
            </a:r>
            <a:r>
              <a:rPr lang="en-US" sz="3200" dirty="0">
                <a:cs typeface="Calibri"/>
              </a:rPr>
              <a:t> mi sit </a:t>
            </a:r>
            <a:r>
              <a:rPr lang="en-US" sz="3200" dirty="0" err="1">
                <a:cs typeface="Calibri"/>
              </a:rPr>
              <a:t>amet</a:t>
            </a:r>
            <a:r>
              <a:rPr lang="en-US" sz="3200" dirty="0">
                <a:cs typeface="Calibri"/>
              </a:rPr>
              <a:t> convallis gravida. </a:t>
            </a:r>
            <a:r>
              <a:rPr lang="en-US" sz="3200" dirty="0" err="1">
                <a:cs typeface="Calibri"/>
              </a:rPr>
              <a:t>Aliquam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erat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volutpat</a:t>
            </a:r>
            <a:r>
              <a:rPr lang="en-US" sz="3200" dirty="0">
                <a:cs typeface="Calibri"/>
              </a:rPr>
              <a:t>. </a:t>
            </a:r>
            <a:r>
              <a:rPr lang="en-US" sz="3200" dirty="0" err="1">
                <a:cs typeface="Calibri"/>
              </a:rPr>
              <a:t>Mauris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eu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ornare</a:t>
            </a:r>
            <a:r>
              <a:rPr lang="en-US" sz="3200" dirty="0">
                <a:cs typeface="Calibri"/>
              </a:rPr>
              <a:t> diam. </a:t>
            </a:r>
            <a:r>
              <a:rPr lang="en-US" sz="3200" dirty="0" err="1">
                <a:cs typeface="Calibri"/>
              </a:rPr>
              <a:t>Donec</a:t>
            </a:r>
            <a:r>
              <a:rPr lang="en-US" sz="3200" dirty="0">
                <a:cs typeface="Calibri"/>
              </a:rPr>
              <a:t> pharetra </a:t>
            </a:r>
            <a:r>
              <a:rPr lang="en-US" sz="3200" dirty="0" err="1">
                <a:cs typeface="Calibri"/>
              </a:rPr>
              <a:t>lacinia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erat</a:t>
            </a:r>
            <a:r>
              <a:rPr lang="en-US" sz="3200" dirty="0">
                <a:cs typeface="Calibri"/>
              </a:rPr>
              <a:t> id </a:t>
            </a:r>
            <a:r>
              <a:rPr lang="en-US" sz="3200" dirty="0" err="1">
                <a:cs typeface="Calibri"/>
              </a:rPr>
              <a:t>mollis</a:t>
            </a:r>
            <a:r>
              <a:rPr lang="en-US" sz="3200" dirty="0">
                <a:cs typeface="Calibri"/>
              </a:rPr>
              <a:t>. </a:t>
            </a:r>
            <a:r>
              <a:rPr lang="en-US" sz="3200" dirty="0" err="1">
                <a:cs typeface="Calibri"/>
              </a:rPr>
              <a:t>Nullam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erat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justo</a:t>
            </a:r>
            <a:r>
              <a:rPr lang="en-US" sz="3200" dirty="0">
                <a:cs typeface="Calibri"/>
              </a:rPr>
              <a:t>, </a:t>
            </a:r>
            <a:r>
              <a:rPr lang="en-US" sz="3200" dirty="0" err="1">
                <a:cs typeface="Calibri"/>
              </a:rPr>
              <a:t>aliquam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eu</a:t>
            </a:r>
            <a:r>
              <a:rPr lang="en-US" sz="3200" dirty="0">
                <a:cs typeface="Calibri"/>
              </a:rPr>
              <a:t> dui </a:t>
            </a:r>
            <a:r>
              <a:rPr lang="en-US" sz="3200" dirty="0" err="1">
                <a:cs typeface="Calibri"/>
              </a:rPr>
              <a:t>eget</a:t>
            </a:r>
            <a:r>
              <a:rPr lang="en-US" sz="3200" dirty="0">
                <a:cs typeface="Calibri"/>
              </a:rPr>
              <a:t>, </a:t>
            </a:r>
            <a:r>
              <a:rPr lang="en-US" sz="3200" dirty="0" err="1">
                <a:cs typeface="Calibri"/>
              </a:rPr>
              <a:t>aliquet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blandit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felis</a:t>
            </a:r>
            <a:r>
              <a:rPr lang="en-US" sz="3200" dirty="0">
                <a:cs typeface="Calibri"/>
              </a:rPr>
              <a:t>. </a:t>
            </a:r>
          </a:p>
          <a:p>
            <a:pPr marL="685989" indent="-685989">
              <a:buFont typeface="+mj-lt"/>
              <a:buAutoNum type="arabicPeriod"/>
            </a:pPr>
            <a:endParaRPr lang="en-US" sz="3200" dirty="0">
              <a:cs typeface="Calibri"/>
            </a:endParaRPr>
          </a:p>
          <a:p>
            <a:pPr marL="685989" indent="-685989">
              <a:buFont typeface="+mj-lt"/>
              <a:buAutoNum type="arabicPeriod"/>
            </a:pPr>
            <a:r>
              <a:rPr lang="en-US" sz="3200" dirty="0" err="1">
                <a:cs typeface="Calibri"/>
              </a:rPr>
              <a:t>Vivamus</a:t>
            </a:r>
            <a:r>
              <a:rPr lang="en-US" sz="3200" dirty="0">
                <a:cs typeface="Calibri"/>
              </a:rPr>
              <a:t> et </a:t>
            </a:r>
            <a:r>
              <a:rPr lang="en-US" sz="3200" dirty="0" err="1">
                <a:cs typeface="Calibri"/>
              </a:rPr>
              <a:t>felis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vel</a:t>
            </a:r>
            <a:r>
              <a:rPr lang="en-US" sz="3200" dirty="0">
                <a:cs typeface="Calibri"/>
              </a:rPr>
              <a:t> magna </a:t>
            </a:r>
            <a:r>
              <a:rPr lang="en-US" sz="3200" dirty="0" err="1">
                <a:cs typeface="Calibri"/>
              </a:rPr>
              <a:t>auctor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rutrum</a:t>
            </a:r>
            <a:r>
              <a:rPr lang="en-US" sz="3200" dirty="0">
                <a:cs typeface="Calibri"/>
              </a:rPr>
              <a:t> non id ante. </a:t>
            </a:r>
            <a:r>
              <a:rPr lang="en-US" sz="3200" dirty="0" err="1">
                <a:cs typeface="Calibri"/>
              </a:rPr>
              <a:t>Fusce</a:t>
            </a:r>
            <a:r>
              <a:rPr lang="en-US" sz="3200" dirty="0">
                <a:cs typeface="Calibri"/>
              </a:rPr>
              <a:t> ac </a:t>
            </a:r>
            <a:r>
              <a:rPr lang="en-US" sz="3200" dirty="0" err="1">
                <a:cs typeface="Calibri"/>
              </a:rPr>
              <a:t>euismod</a:t>
            </a:r>
            <a:r>
              <a:rPr lang="en-US" sz="3200" dirty="0">
                <a:cs typeface="Calibri"/>
              </a:rPr>
              <a:t> nisi, at tempus diam. </a:t>
            </a:r>
            <a:r>
              <a:rPr lang="en-US" sz="3200" dirty="0" err="1">
                <a:cs typeface="Calibri"/>
              </a:rPr>
              <a:t>Fusce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purus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lectus</a:t>
            </a:r>
            <a:r>
              <a:rPr lang="en-US" sz="3200" dirty="0">
                <a:cs typeface="Calibri"/>
              </a:rPr>
              <a:t>, </a:t>
            </a:r>
            <a:r>
              <a:rPr lang="en-US" sz="3200" dirty="0" err="1">
                <a:cs typeface="Calibri"/>
              </a:rPr>
              <a:t>malesuada</a:t>
            </a:r>
            <a:r>
              <a:rPr lang="en-US" sz="3200" dirty="0">
                <a:cs typeface="Calibri"/>
              </a:rPr>
              <a:t> et </a:t>
            </a:r>
            <a:r>
              <a:rPr lang="en-US" sz="3200" dirty="0" err="1">
                <a:cs typeface="Calibri"/>
              </a:rPr>
              <a:t>vulputate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quis</a:t>
            </a:r>
            <a:r>
              <a:rPr lang="en-US" sz="3200" dirty="0">
                <a:cs typeface="Calibri"/>
              </a:rPr>
              <a:t>, </a:t>
            </a:r>
            <a:r>
              <a:rPr lang="en-US" sz="3200" dirty="0" err="1">
                <a:cs typeface="Calibri"/>
              </a:rPr>
              <a:t>varius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sed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felis</a:t>
            </a:r>
            <a:r>
              <a:rPr lang="en-US" sz="3200" dirty="0">
                <a:cs typeface="Calibri"/>
              </a:rPr>
              <a:t>.</a:t>
            </a:r>
          </a:p>
          <a:p>
            <a:pPr marL="685989" indent="-685989">
              <a:buFont typeface="+mj-lt"/>
              <a:buAutoNum type="arabicPeriod"/>
            </a:pPr>
            <a:endParaRPr lang="en-US" sz="3200" dirty="0">
              <a:solidFill>
                <a:srgbClr val="FFFFFF"/>
              </a:solidFill>
              <a:cs typeface="Calibri"/>
            </a:endParaRPr>
          </a:p>
          <a:p>
            <a:pPr marL="685989" indent="-685989">
              <a:buFont typeface="+mj-lt"/>
              <a:buAutoNum type="arabicPeriod"/>
            </a:pPr>
            <a:r>
              <a:rPr lang="en-US" sz="3200" dirty="0" err="1">
                <a:cs typeface="Calibri"/>
              </a:rPr>
              <a:t>Vestibulum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accumsan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mauris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nec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accumsan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sollicitudin</a:t>
            </a:r>
            <a:r>
              <a:rPr lang="en-US" sz="3200" dirty="0">
                <a:cs typeface="Calibri"/>
              </a:rPr>
              <a:t>. Class </a:t>
            </a:r>
            <a:r>
              <a:rPr lang="en-US" sz="3200" dirty="0" err="1">
                <a:cs typeface="Calibri"/>
              </a:rPr>
              <a:t>aptent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taciti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sociosqu</a:t>
            </a:r>
            <a:r>
              <a:rPr lang="en-US" sz="3200" dirty="0">
                <a:cs typeface="Calibri"/>
              </a:rPr>
              <a:t> ad </a:t>
            </a:r>
            <a:r>
              <a:rPr lang="en-US" sz="3200" dirty="0" err="1">
                <a:cs typeface="Calibri"/>
              </a:rPr>
              <a:t>litora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torquent</a:t>
            </a:r>
            <a:r>
              <a:rPr lang="en-US" sz="3200" dirty="0">
                <a:cs typeface="Calibri"/>
              </a:rPr>
              <a:t> per </a:t>
            </a:r>
            <a:r>
              <a:rPr lang="en-US" sz="3200" dirty="0" err="1">
                <a:cs typeface="Calibri"/>
              </a:rPr>
              <a:t>conubia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nostrpurus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erat</a:t>
            </a:r>
            <a:r>
              <a:rPr lang="en-US" sz="3200" dirty="0">
                <a:cs typeface="Calibri"/>
              </a:rPr>
              <a:t>. </a:t>
            </a:r>
          </a:p>
          <a:p>
            <a:pPr marL="685989" indent="-685989">
              <a:buFont typeface="+mj-lt"/>
              <a:buAutoNum type="arabicPeriod"/>
            </a:pPr>
            <a:endParaRPr lang="en-US" sz="3200" dirty="0">
              <a:cs typeface="Calibri"/>
            </a:endParaRPr>
          </a:p>
          <a:p>
            <a:pPr marL="685989" indent="-685989">
              <a:buFont typeface="+mj-lt"/>
              <a:buAutoNum type="arabicPeriod"/>
            </a:pPr>
            <a:r>
              <a:rPr lang="en-US" sz="3200" dirty="0" err="1">
                <a:cs typeface="Calibri"/>
              </a:rPr>
              <a:t>Praesent</a:t>
            </a:r>
            <a:r>
              <a:rPr lang="en-US" sz="3200" dirty="0">
                <a:cs typeface="Calibri"/>
              </a:rPr>
              <a:t> ac magna </a:t>
            </a:r>
            <a:r>
              <a:rPr lang="en-US" sz="3200" dirty="0" err="1">
                <a:cs typeface="Calibri"/>
              </a:rPr>
              <a:t>arcu</a:t>
            </a:r>
            <a:r>
              <a:rPr lang="en-US" sz="3200" dirty="0">
                <a:cs typeface="Calibri"/>
              </a:rPr>
              <a:t>. </a:t>
            </a:r>
            <a:r>
              <a:rPr lang="en-US" sz="3200" dirty="0" err="1">
                <a:cs typeface="Calibri"/>
              </a:rPr>
              <a:t>Aliquam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erat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volutpat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euismod</a:t>
            </a:r>
            <a:r>
              <a:rPr lang="en-US" sz="3200" dirty="0">
                <a:latin typeface="Arial"/>
                <a:cs typeface="Arial"/>
              </a:rPr>
              <a:t>. </a:t>
            </a:r>
          </a:p>
          <a:p>
            <a:pPr marL="685989" indent="-685989">
              <a:buFont typeface="+mj-lt"/>
              <a:buAutoNum type="arabicPeriod"/>
            </a:pPr>
            <a:endParaRPr lang="en-US" sz="3200" dirty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en-US" sz="3200" dirty="0" err="1">
                <a:cs typeface="Calibri"/>
              </a:rPr>
              <a:t>Mauris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sem</a:t>
            </a:r>
            <a:r>
              <a:rPr lang="en-US" sz="3200" dirty="0">
                <a:cs typeface="Calibri"/>
              </a:rPr>
              <a:t> lorem, </a:t>
            </a:r>
            <a:r>
              <a:rPr lang="en-US" sz="3200" dirty="0" err="1">
                <a:cs typeface="Calibri"/>
              </a:rPr>
              <a:t>sodales</a:t>
            </a:r>
            <a:r>
              <a:rPr lang="en-US" sz="3200" dirty="0">
                <a:cs typeface="Calibri"/>
              </a:rPr>
              <a:t> id </a:t>
            </a:r>
            <a:r>
              <a:rPr lang="en-US" sz="3200" dirty="0" err="1">
                <a:cs typeface="Calibri"/>
              </a:rPr>
              <a:t>vestibulum</a:t>
            </a:r>
            <a:r>
              <a:rPr lang="en-US" sz="3200" dirty="0">
                <a:cs typeface="Calibri"/>
              </a:rPr>
              <a:t> sit </a:t>
            </a:r>
            <a:r>
              <a:rPr lang="en-US" sz="3200" dirty="0" err="1">
                <a:cs typeface="Calibri"/>
              </a:rPr>
              <a:t>amet</a:t>
            </a:r>
            <a:r>
              <a:rPr lang="en-US" sz="3200" dirty="0">
                <a:cs typeface="Calibri"/>
              </a:rPr>
              <a:t>, tempus </a:t>
            </a:r>
            <a:r>
              <a:rPr lang="en-US" sz="3200" dirty="0" err="1">
                <a:cs typeface="Calibri"/>
              </a:rPr>
              <a:t>nec</a:t>
            </a:r>
            <a:r>
              <a:rPr lang="en-US" sz="3200" dirty="0">
                <a:cs typeface="Calibri"/>
              </a:rPr>
              <a:t> lacus. </a:t>
            </a:r>
            <a:r>
              <a:rPr lang="en-US" sz="3200" dirty="0" err="1">
                <a:cs typeface="Calibri"/>
              </a:rPr>
              <a:t>Proin</a:t>
            </a:r>
            <a:r>
              <a:rPr lang="en-US" sz="3200" dirty="0">
                <a:cs typeface="Calibri"/>
              </a:rPr>
              <a:t> id </a:t>
            </a:r>
            <a:r>
              <a:rPr lang="en-US" sz="3200" dirty="0" err="1">
                <a:cs typeface="Calibri"/>
              </a:rPr>
              <a:t>varius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urna</a:t>
            </a:r>
            <a:r>
              <a:rPr lang="en-US" sz="3200" dirty="0">
                <a:cs typeface="Calibri"/>
              </a:rPr>
              <a:t>. </a:t>
            </a:r>
            <a:r>
              <a:rPr lang="en-US" sz="3200" dirty="0" err="1">
                <a:cs typeface="Calibri"/>
              </a:rPr>
              <a:t>Curabitur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quis</a:t>
            </a:r>
            <a:r>
              <a:rPr lang="en-US" sz="3200" dirty="0">
                <a:cs typeface="Calibri"/>
              </a:rPr>
              <a:t> tempus ante, </a:t>
            </a:r>
            <a:r>
              <a:rPr lang="en-US" sz="3200" dirty="0" err="1">
                <a:cs typeface="Calibri"/>
              </a:rPr>
              <a:t>eget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hendrerit</a:t>
            </a:r>
            <a:r>
              <a:rPr lang="en-US" sz="3200" dirty="0">
                <a:cs typeface="Calibri"/>
              </a:rPr>
              <a:t> ligula. </a:t>
            </a:r>
          </a:p>
          <a:p>
            <a:pPr marL="685989" indent="-685989">
              <a:buFont typeface="+mj-lt"/>
              <a:buAutoNum type="arabicPeriod"/>
            </a:pPr>
            <a:endParaRPr lang="en-US" sz="32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609768" indent="-609768"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cs typeface="Calibri"/>
              </a:rPr>
              <a:t>1</a:t>
            </a:r>
          </a:p>
        </p:txBody>
      </p:sp>
      <p:sp>
        <p:nvSpPr>
          <p:cNvPr id="16" name="Rounded Rectangle 43">
            <a:extLst>
              <a:ext uri="{FF2B5EF4-FFF2-40B4-BE49-F238E27FC236}">
                <a16:creationId xmlns:a16="http://schemas.microsoft.com/office/drawing/2014/main" id="{7FD6CBA0-57BF-AF78-211A-EC8369C4CEB7}"/>
              </a:ext>
            </a:extLst>
          </p:cNvPr>
          <p:cNvSpPr/>
          <p:nvPr/>
        </p:nvSpPr>
        <p:spPr>
          <a:xfrm>
            <a:off x="21941647" y="5975492"/>
            <a:ext cx="8839297" cy="12699444"/>
          </a:xfrm>
          <a:prstGeom prst="roundRect">
            <a:avLst>
              <a:gd name="adj" fmla="val 3431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7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4D50A4-5C37-830E-920E-963D51428B5D}"/>
              </a:ext>
            </a:extLst>
          </p:cNvPr>
          <p:cNvSpPr txBox="1"/>
          <p:nvPr/>
        </p:nvSpPr>
        <p:spPr>
          <a:xfrm>
            <a:off x="22377652" y="6367342"/>
            <a:ext cx="7868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20000"/>
                </a:solidFill>
                <a:cs typeface="Calibri"/>
              </a:rPr>
              <a:t>Results</a:t>
            </a:r>
          </a:p>
        </p:txBody>
      </p:sp>
      <p:sp>
        <p:nvSpPr>
          <p:cNvPr id="22" name="Rounded Rectangle 41">
            <a:extLst>
              <a:ext uri="{FF2B5EF4-FFF2-40B4-BE49-F238E27FC236}">
                <a16:creationId xmlns:a16="http://schemas.microsoft.com/office/drawing/2014/main" id="{50458959-2790-75A4-B0A5-6A1401BBAE79}"/>
              </a:ext>
            </a:extLst>
          </p:cNvPr>
          <p:cNvSpPr/>
          <p:nvPr/>
        </p:nvSpPr>
        <p:spPr>
          <a:xfrm>
            <a:off x="21961102" y="19743282"/>
            <a:ext cx="8839297" cy="10343789"/>
          </a:xfrm>
          <a:prstGeom prst="roundRect">
            <a:avLst>
              <a:gd name="adj" fmla="val 3431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7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82691F-7F22-9B5F-8021-3F8D0E731AC4}"/>
              </a:ext>
            </a:extLst>
          </p:cNvPr>
          <p:cNvSpPr txBox="1"/>
          <p:nvPr/>
        </p:nvSpPr>
        <p:spPr>
          <a:xfrm>
            <a:off x="22422860" y="20145952"/>
            <a:ext cx="7868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20000"/>
                </a:solidFill>
                <a:cs typeface="Calibri"/>
              </a:rPr>
              <a:t>Key Take-away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94E3E4-FD64-C33E-CD40-357A7D5E5C7C}"/>
              </a:ext>
            </a:extLst>
          </p:cNvPr>
          <p:cNvSpPr txBox="1"/>
          <p:nvPr/>
        </p:nvSpPr>
        <p:spPr>
          <a:xfrm>
            <a:off x="22422860" y="21055593"/>
            <a:ext cx="7690297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768" indent="-609768">
              <a:buFont typeface="Arial"/>
              <a:buChar char="•"/>
            </a:pPr>
            <a:r>
              <a:rPr lang="en-US" sz="3200" dirty="0">
                <a:cs typeface="Calibri"/>
              </a:rPr>
              <a:t>A trend towards increased interhemispheric coherence in DLFPC and MC regions post-concussion.</a:t>
            </a:r>
          </a:p>
          <a:p>
            <a:pPr marL="609768" indent="-609768">
              <a:buFont typeface="Arial"/>
              <a:buChar char="•"/>
            </a:pPr>
            <a:r>
              <a:rPr lang="en-US" sz="3200" dirty="0">
                <a:cs typeface="Calibri"/>
              </a:rPr>
              <a:t>Notably, the results were not statistically significant (p=0.09).</a:t>
            </a:r>
          </a:p>
          <a:p>
            <a:pPr marL="609768" indent="-609768">
              <a:buFont typeface="Arial"/>
              <a:buChar char="•"/>
            </a:pPr>
            <a:r>
              <a:rPr lang="en-US" sz="3200" dirty="0">
                <a:cs typeface="Calibri"/>
              </a:rPr>
              <a:t>Suggesting a milder impact on interhemispheric coherence compared to previous studies.</a:t>
            </a:r>
          </a:p>
          <a:p>
            <a:pPr marL="609768" indent="-609768">
              <a:buFont typeface="Arial"/>
              <a:buChar char="•"/>
            </a:pPr>
            <a:r>
              <a:rPr lang="en-US" sz="3200" dirty="0">
                <a:cs typeface="Calibri"/>
              </a:rPr>
              <a:t>Impact Severity: This suggests that the concussion's impact on interhemispheric coherence may be milder in our study group compared to previous research.</a:t>
            </a:r>
          </a:p>
          <a:p>
            <a:pPr marL="609768" indent="-609768">
              <a:buFont typeface="Arial"/>
              <a:buChar char="•"/>
            </a:pPr>
            <a:r>
              <a:rPr lang="en-US" sz="3200" dirty="0">
                <a:cs typeface="Calibri"/>
              </a:rPr>
              <a:t>Methodological Importance: Our findings underscore the importance of refining </a:t>
            </a:r>
            <a:r>
              <a:rPr lang="en-US" sz="3200" dirty="0" err="1">
                <a:cs typeface="Calibri"/>
              </a:rPr>
              <a:t>fNIRS</a:t>
            </a:r>
            <a:r>
              <a:rPr lang="en-US" sz="3200" dirty="0">
                <a:cs typeface="Calibri"/>
              </a:rPr>
              <a:t> processing methods to ensure reliability in future studies on pediatric concussion and brain connectivity.</a:t>
            </a:r>
            <a:endParaRPr lang="en-US" sz="3200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41DCD7-1370-C907-F398-F6E94C81BE76}"/>
              </a:ext>
            </a:extLst>
          </p:cNvPr>
          <p:cNvSpPr txBox="1"/>
          <p:nvPr/>
        </p:nvSpPr>
        <p:spPr>
          <a:xfrm>
            <a:off x="22422860" y="14850746"/>
            <a:ext cx="76902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cs typeface="Calibri"/>
              </a:rPr>
              <a:t>Fig1.</a:t>
            </a:r>
            <a:r>
              <a:rPr lang="en-US" sz="3200" i="1" dirty="0">
                <a:cs typeface="Calibri"/>
              </a:rPr>
              <a:t> We compared interhemispheric coherence between the left Motor Cortex (MC) and the right Dorsolateral Prefrontal Cortex (DLFPC). The p-value obtained was 0.09, indicating a notable trend, though it did not reach statistical significance.</a:t>
            </a:r>
          </a:p>
        </p:txBody>
      </p:sp>
      <p:pic>
        <p:nvPicPr>
          <p:cNvPr id="1037" name="Picture 13">
            <a:extLst>
              <a:ext uri="{FF2B5EF4-FFF2-40B4-BE49-F238E27FC236}">
                <a16:creationId xmlns:a16="http://schemas.microsoft.com/office/drawing/2014/main" id="{DAF6FDFF-31F1-6B36-70CD-D3AAF8435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2558" y="7349784"/>
            <a:ext cx="7401036" cy="719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C1FF42F-F655-3966-0522-F3A7D888ED46}"/>
              </a:ext>
            </a:extLst>
          </p:cNvPr>
          <p:cNvSpPr txBox="1"/>
          <p:nvPr/>
        </p:nvSpPr>
        <p:spPr>
          <a:xfrm>
            <a:off x="14888705" y="21930675"/>
            <a:ext cx="8694545" cy="2139047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l"/>
            <a:r>
              <a:rPr lang="en-US" sz="1900" b="1" i="1" dirty="0">
                <a:latin typeface="Arial-BoldItalicMT"/>
              </a:rPr>
              <a:t>Table</a:t>
            </a:r>
            <a:r>
              <a:rPr lang="en-US" sz="1900" b="1" i="1" u="none" strike="noStrike" baseline="0" dirty="0">
                <a:latin typeface="Arial-BoldItalicMT"/>
              </a:rPr>
              <a:t> </a:t>
            </a:r>
            <a:r>
              <a:rPr lang="en-US" sz="1900" b="1" i="1" dirty="0">
                <a:latin typeface="Arial-BoldItalicMT"/>
              </a:rPr>
              <a:t>1</a:t>
            </a:r>
            <a:r>
              <a:rPr lang="en-US" sz="1900" b="1" i="1" u="none" strike="noStrike" baseline="0" dirty="0">
                <a:latin typeface="Arial-BoldItalicMT"/>
              </a:rPr>
              <a:t>: </a:t>
            </a:r>
            <a:r>
              <a:rPr lang="en-US" sz="1900" i="1" u="none" strike="noStrike" baseline="0" dirty="0">
                <a:latin typeface="Arial-BoldItalicMT"/>
              </a:rPr>
              <a:t>Population </a:t>
            </a:r>
            <a:r>
              <a:rPr lang="en-US" sz="1900" i="1" dirty="0">
                <a:latin typeface="Arial-BoldItalicMT"/>
              </a:rPr>
              <a:t>d</a:t>
            </a:r>
            <a:r>
              <a:rPr lang="en-US" sz="1900" i="1" u="none" strike="noStrike" baseline="0" dirty="0">
                <a:latin typeface="Arial-BoldItalicMT"/>
              </a:rPr>
              <a:t>emographics </a:t>
            </a:r>
            <a:r>
              <a:rPr lang="en-US" sz="1900" i="1" dirty="0">
                <a:latin typeface="Arial-BoldItalicMT"/>
              </a:rPr>
              <a:t>and g</a:t>
            </a:r>
            <a:r>
              <a:rPr lang="en-US" sz="1900" i="1" u="none" strike="noStrike" baseline="0" dirty="0">
                <a:latin typeface="Arial-BoldItalicMT"/>
              </a:rPr>
              <a:t>roup </a:t>
            </a:r>
            <a:r>
              <a:rPr lang="en-US" sz="1900" i="1" dirty="0">
                <a:latin typeface="Arial-BoldItalicMT"/>
              </a:rPr>
              <a:t>a</a:t>
            </a:r>
            <a:r>
              <a:rPr lang="en-US" sz="1900" i="1" u="none" strike="noStrike" baseline="0" dirty="0">
                <a:latin typeface="Arial-BoldItalicMT"/>
              </a:rPr>
              <a:t>ge </a:t>
            </a:r>
            <a:r>
              <a:rPr lang="en-US" sz="1900" i="1" dirty="0">
                <a:latin typeface="Arial-BoldItalicMT"/>
              </a:rPr>
              <a:t>d</a:t>
            </a:r>
            <a:r>
              <a:rPr lang="en-US" sz="1900" i="1" u="none" strike="noStrike" baseline="0" dirty="0">
                <a:latin typeface="Arial-BoldItalicMT"/>
              </a:rPr>
              <a:t>istribution. The study includes a total of 49 participants aged between 12 and 18 years. </a:t>
            </a:r>
          </a:p>
          <a:p>
            <a:pPr algn="l"/>
            <a:r>
              <a:rPr lang="en-US" sz="1900" i="1" u="none" strike="noStrike" baseline="0" dirty="0">
                <a:latin typeface="Arial-BoldItalicMT"/>
              </a:rPr>
              <a:t>"Sex %" column represent the proportion of females (F) and males (M) in the population.</a:t>
            </a:r>
            <a:endParaRPr lang="en-US" sz="1900" b="1" i="1" u="none" strike="noStrike" baseline="0" dirty="0">
              <a:latin typeface="Arial-BoldItalicMT"/>
            </a:endParaRPr>
          </a:p>
        </p:txBody>
      </p:sp>
      <p:sp>
        <p:nvSpPr>
          <p:cNvPr id="61" name="Rounded Rectangle 41">
            <a:extLst>
              <a:ext uri="{FF2B5EF4-FFF2-40B4-BE49-F238E27FC236}">
                <a16:creationId xmlns:a16="http://schemas.microsoft.com/office/drawing/2014/main" id="{6CA41F10-6E85-8CA0-ACC6-F20196050FE2}"/>
              </a:ext>
            </a:extLst>
          </p:cNvPr>
          <p:cNvSpPr/>
          <p:nvPr/>
        </p:nvSpPr>
        <p:spPr>
          <a:xfrm>
            <a:off x="21941647" y="30854644"/>
            <a:ext cx="8839297" cy="7567264"/>
          </a:xfrm>
          <a:prstGeom prst="roundRect">
            <a:avLst>
              <a:gd name="adj" fmla="val 3431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7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42BDCB-A2B2-83A8-C989-9453DBC1FF2B}"/>
              </a:ext>
            </a:extLst>
          </p:cNvPr>
          <p:cNvSpPr txBox="1"/>
          <p:nvPr/>
        </p:nvSpPr>
        <p:spPr>
          <a:xfrm>
            <a:off x="22403405" y="31158820"/>
            <a:ext cx="7868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F20000"/>
                </a:solidFill>
                <a:cs typeface="Calibri"/>
              </a:rPr>
              <a:t>Refenceres</a:t>
            </a:r>
            <a:endParaRPr lang="en-US" sz="4000" b="1" dirty="0">
              <a:solidFill>
                <a:srgbClr val="F20000"/>
              </a:solidFill>
              <a:cs typeface="Calibri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F9BEB3-6987-8798-1E08-876F7C8AFAE3}"/>
              </a:ext>
            </a:extLst>
          </p:cNvPr>
          <p:cNvSpPr txBox="1"/>
          <p:nvPr/>
        </p:nvSpPr>
        <p:spPr>
          <a:xfrm>
            <a:off x="22403405" y="31971186"/>
            <a:ext cx="769029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768" indent="-609768">
              <a:buFont typeface="Arial"/>
              <a:buChar char="•"/>
            </a:pPr>
            <a:r>
              <a:rPr lang="en-US" sz="2800" dirty="0">
                <a:cs typeface="Calibri"/>
              </a:rPr>
              <a:t>1. </a:t>
            </a:r>
            <a:r>
              <a:rPr lang="en-US" sz="2800" dirty="0" err="1">
                <a:cs typeface="Calibri"/>
              </a:rPr>
              <a:t>Hocke</a:t>
            </a:r>
            <a:r>
              <a:rPr lang="en-US" sz="2800" dirty="0">
                <a:cs typeface="Calibri"/>
              </a:rPr>
              <a:t>, L. M., C. C. </a:t>
            </a:r>
            <a:r>
              <a:rPr lang="en-US" sz="2800" dirty="0" err="1">
                <a:cs typeface="Calibri"/>
              </a:rPr>
              <a:t>Duszynski</a:t>
            </a:r>
            <a:r>
              <a:rPr lang="en-US" sz="2800" dirty="0">
                <a:cs typeface="Calibri"/>
              </a:rPr>
              <a:t>, C. T. Debert, D. </a:t>
            </a:r>
            <a:r>
              <a:rPr lang="en-US" sz="2800" dirty="0" err="1">
                <a:cs typeface="Calibri"/>
              </a:rPr>
              <a:t>Dleikan</a:t>
            </a:r>
            <a:r>
              <a:rPr lang="en-US" sz="2800" dirty="0">
                <a:cs typeface="Calibri"/>
              </a:rPr>
              <a:t> and J. F. Dunn (2018) Reduced Functional Connectivity in Adults with Persistent Post-Concussion Symptoms: A Functional Near-Infrared Spectroscopy Study. J Neurotrauma 35(11): 1224-1232.</a:t>
            </a:r>
          </a:p>
          <a:p>
            <a:pPr marL="609768" indent="-609768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609768" indent="-609768">
              <a:buFont typeface="Arial"/>
              <a:buChar char="•"/>
            </a:pPr>
            <a:r>
              <a:rPr lang="en-US" sz="2800" dirty="0">
                <a:cs typeface="Calibri"/>
              </a:rPr>
              <a:t>2. Urban, K. J., Barlow, K. M., Jimenez, J. J., Goodyear, B. G., &amp; Dunn, J. F. (2015). Functional near-infrared spectroscopy reveals reduced interhemispheric cortical communication after pediatric concussion. Journal of neurotrauma, 32(11), 833–840. https://doi.org/10.1089/neu.2014.3577</a:t>
            </a:r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5FB150C9-D451-0969-A8C8-A947AAB674E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1443" r="75236"/>
          <a:stretch/>
        </p:blipFill>
        <p:spPr>
          <a:xfrm>
            <a:off x="2137457" y="40932099"/>
            <a:ext cx="3336244" cy="2252663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5EA629D4-07FB-AFD4-3A3C-BF9815B48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10195" y="39782488"/>
            <a:ext cx="2316206" cy="2304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CF9E03-0B0B-ADD8-50D4-128B39707A40}"/>
              </a:ext>
            </a:extLst>
          </p:cNvPr>
          <p:cNvSpPr txBox="1"/>
          <p:nvPr/>
        </p:nvSpPr>
        <p:spPr>
          <a:xfrm>
            <a:off x="2440395" y="7345224"/>
            <a:ext cx="7690297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cs typeface="Calibri"/>
            </a:endParaRPr>
          </a:p>
          <a:p>
            <a:pPr marL="609768" indent="-609768">
              <a:buFont typeface="Arial"/>
              <a:buChar char="•"/>
            </a:pPr>
            <a:r>
              <a:rPr lang="en-US" sz="3200" dirty="0">
                <a:cs typeface="Calibri"/>
              </a:rPr>
              <a:t>To investigate the effects of pediatric concussion on interhemispheric coherence in the</a:t>
            </a:r>
            <a:r>
              <a:rPr lang="en-US" sz="3200" b="1" dirty="0">
                <a:cs typeface="Calibri"/>
              </a:rPr>
              <a:t> Dorsolateral Prefrontal Cortex (DLFPC)</a:t>
            </a:r>
            <a:r>
              <a:rPr lang="en-US" sz="3200" dirty="0">
                <a:cs typeface="Calibri"/>
              </a:rPr>
              <a:t> and </a:t>
            </a:r>
            <a:r>
              <a:rPr lang="en-US" sz="3200" b="1" dirty="0">
                <a:cs typeface="Calibri"/>
              </a:rPr>
              <a:t>Motor Cortex (MC)</a:t>
            </a:r>
            <a:r>
              <a:rPr lang="en-US" sz="3200" dirty="0">
                <a:cs typeface="Calibri"/>
              </a:rPr>
              <a:t> regions using </a:t>
            </a:r>
            <a:r>
              <a:rPr lang="en-US" sz="3200" dirty="0" err="1">
                <a:cs typeface="Calibri"/>
              </a:rPr>
              <a:t>fNIRS</a:t>
            </a:r>
            <a:endParaRPr lang="en-US" sz="3200" dirty="0">
              <a:cs typeface="Calibri"/>
            </a:endParaRPr>
          </a:p>
          <a:p>
            <a:pPr marL="609768" indent="-609768">
              <a:buFont typeface="Arial"/>
              <a:buChar char="•"/>
            </a:pPr>
            <a:endParaRPr lang="en-US" sz="3200" dirty="0">
              <a:cs typeface="Calibri"/>
            </a:endParaRPr>
          </a:p>
          <a:p>
            <a:pPr marL="609768" indent="-609768">
              <a:buFont typeface="Arial"/>
              <a:buChar char="•"/>
            </a:pPr>
            <a:r>
              <a:rPr lang="en-US" sz="3200" dirty="0">
                <a:cs typeface="Calibri"/>
              </a:rPr>
              <a:t>To explore the relationship between brain functional connectivity and injury severity, neurocognitive scores, depression, and fatigue compared to those with orthopedic injuries and healthy controls</a:t>
            </a:r>
          </a:p>
          <a:p>
            <a:pPr marL="609768" indent="-609768">
              <a:buFont typeface="Arial"/>
              <a:buChar char="•"/>
            </a:pPr>
            <a:endParaRPr lang="en-US" sz="3200" dirty="0">
              <a:cs typeface="Calibri"/>
            </a:endParaRPr>
          </a:p>
          <a:p>
            <a:pPr marL="609768" indent="-609768">
              <a:buFont typeface="Arial"/>
              <a:buChar char="•"/>
            </a:pPr>
            <a:r>
              <a:rPr lang="en-US" sz="3200" dirty="0">
                <a:cs typeface="Calibri"/>
              </a:rPr>
              <a:t>The study provides an overview of the methods and data handling techniques employed for interhemispheric coherence analysis using the </a:t>
            </a:r>
            <a:r>
              <a:rPr lang="en-US" sz="3200" b="1" dirty="0">
                <a:cs typeface="Calibri"/>
              </a:rPr>
              <a:t>"</a:t>
            </a:r>
            <a:r>
              <a:rPr lang="en-US" sz="3200" b="1" dirty="0" err="1">
                <a:cs typeface="Calibri"/>
              </a:rPr>
              <a:t>N"back</a:t>
            </a:r>
            <a:r>
              <a:rPr lang="en-US" sz="3200" b="1" dirty="0">
                <a:cs typeface="Calibri"/>
              </a:rPr>
              <a:t> </a:t>
            </a:r>
            <a:r>
              <a:rPr lang="en-US" sz="3200" dirty="0">
                <a:cs typeface="Calibri"/>
              </a:rPr>
              <a:t>cognitive test.</a:t>
            </a:r>
          </a:p>
          <a:p>
            <a:pPr marL="609768" indent="-609768">
              <a:buFont typeface="Arial"/>
              <a:buChar char="•"/>
            </a:pPr>
            <a:endParaRPr lang="en-US" sz="3200" dirty="0">
              <a:cs typeface="Calibri"/>
            </a:endParaRPr>
          </a:p>
          <a:p>
            <a:pPr marL="609768" indent="-609768">
              <a:buFont typeface="Arial"/>
              <a:buChar char="•"/>
            </a:pPr>
            <a:endParaRPr lang="en-US" sz="3200" dirty="0">
              <a:cs typeface="Calibri"/>
            </a:endParaRPr>
          </a:p>
        </p:txBody>
      </p:sp>
      <p:pic>
        <p:nvPicPr>
          <p:cNvPr id="13" name="Picture 12" descr="A black background with red and blue text">
            <a:extLst>
              <a:ext uri="{FF2B5EF4-FFF2-40B4-BE49-F238E27FC236}">
                <a16:creationId xmlns:a16="http://schemas.microsoft.com/office/drawing/2014/main" id="{FC4B71D8-F551-C6F9-7652-E4E12C80503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399" t="54283" r="56550" b="26811"/>
          <a:stretch/>
        </p:blipFill>
        <p:spPr>
          <a:xfrm>
            <a:off x="6706123" y="39912901"/>
            <a:ext cx="6221081" cy="1305937"/>
          </a:xfrm>
          <a:prstGeom prst="rect">
            <a:avLst/>
          </a:prstGeom>
        </p:spPr>
      </p:pic>
      <p:pic>
        <p:nvPicPr>
          <p:cNvPr id="18" name="Picture 17" descr="A close up of black text&#10;&#10;Description automatically generated">
            <a:extLst>
              <a:ext uri="{FF2B5EF4-FFF2-40B4-BE49-F238E27FC236}">
                <a16:creationId xmlns:a16="http://schemas.microsoft.com/office/drawing/2014/main" id="{EB87547C-05E4-19B8-CFB2-3A638B6B65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4070" y="41689280"/>
            <a:ext cx="6211627" cy="11609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27E0399-742F-C0B5-387E-E4492033212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5214" t="24334" r="22516" b="2898"/>
          <a:stretch/>
        </p:blipFill>
        <p:spPr>
          <a:xfrm flipH="1">
            <a:off x="2842000" y="38866329"/>
            <a:ext cx="1959242" cy="24267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D09C6DC-801B-D091-CF81-40D758283E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63932" y="27834184"/>
            <a:ext cx="5588294" cy="77829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EBD793-DE84-4656-9D25-9F4AAB074D9D}"/>
              </a:ext>
            </a:extLst>
          </p:cNvPr>
          <p:cNvSpPr txBox="1"/>
          <p:nvPr/>
        </p:nvSpPr>
        <p:spPr>
          <a:xfrm>
            <a:off x="3575985" y="36100478"/>
            <a:ext cx="10735435" cy="1261884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l"/>
            <a:r>
              <a:rPr lang="en-CA" sz="1900" b="1" i="1" u="none" strike="noStrike" baseline="0" dirty="0">
                <a:latin typeface="Arial-BoldItalicMT"/>
              </a:rPr>
              <a:t>Figure </a:t>
            </a:r>
            <a:r>
              <a:rPr lang="en-CA" sz="1900" b="1" i="1" dirty="0">
                <a:latin typeface="Arial-BoldItalicMT"/>
              </a:rPr>
              <a:t>2</a:t>
            </a:r>
            <a:r>
              <a:rPr lang="en-CA" sz="1900" b="1" i="1" u="none" strike="noStrike" baseline="0" dirty="0">
                <a:latin typeface="Arial-BoldItalicMT"/>
              </a:rPr>
              <a:t>. </a:t>
            </a:r>
            <a:r>
              <a:rPr lang="en-CA" sz="1900" b="0" i="1" u="none" strike="noStrike" baseline="0" dirty="0">
                <a:latin typeface="Arial-ItalicMT"/>
              </a:rPr>
              <a:t>Functional near-infrared</a:t>
            </a:r>
          </a:p>
          <a:p>
            <a:pPr algn="l"/>
            <a:r>
              <a:rPr lang="fr-FR" sz="1900" b="0" i="1" u="none" strike="noStrike" baseline="0" dirty="0" err="1">
                <a:latin typeface="Arial-ItalicMT"/>
              </a:rPr>
              <a:t>spectroscopy</a:t>
            </a:r>
            <a:r>
              <a:rPr lang="fr-FR" sz="1900" b="0" i="1" u="none" strike="noStrike" baseline="0" dirty="0">
                <a:latin typeface="Arial-ItalicMT"/>
              </a:rPr>
              <a:t> (</a:t>
            </a:r>
            <a:r>
              <a:rPr lang="fr-FR" sz="1900" b="0" i="1" u="none" strike="noStrike" baseline="0" dirty="0" err="1">
                <a:latin typeface="Arial-ItalicMT"/>
              </a:rPr>
              <a:t>fNIRS</a:t>
            </a:r>
            <a:r>
              <a:rPr lang="fr-FR" sz="1900" b="0" i="1" u="none" strike="noStrike" baseline="0" dirty="0">
                <a:latin typeface="Arial-ItalicMT"/>
              </a:rPr>
              <a:t>) </a:t>
            </a:r>
            <a:r>
              <a:rPr lang="fr-FR" sz="1900" b="0" i="1" u="none" strike="noStrike" baseline="0" dirty="0" err="1">
                <a:latin typeface="Arial-ItalicMT"/>
              </a:rPr>
              <a:t>device</a:t>
            </a:r>
            <a:r>
              <a:rPr lang="fr-FR" sz="1900" b="0" i="1" u="none" strike="noStrike" baseline="0" dirty="0">
                <a:latin typeface="Arial-ItalicMT"/>
              </a:rPr>
              <a:t>: </a:t>
            </a:r>
            <a:r>
              <a:rPr lang="fr-FR" sz="1900" b="0" i="1" u="none" strike="noStrike" baseline="0" dirty="0" err="1">
                <a:latin typeface="Arial-ItalicMT"/>
              </a:rPr>
              <a:t>NIRScout</a:t>
            </a:r>
            <a:r>
              <a:rPr lang="fr-FR" sz="1900" b="0" i="1" u="none" strike="noStrike" baseline="0" dirty="0">
                <a:latin typeface="Arial-ItalicMT"/>
              </a:rPr>
              <a:t> (NIRX, </a:t>
            </a:r>
            <a:r>
              <a:rPr lang="en-US" sz="1900" b="0" i="1" u="none" strike="noStrike" baseline="0" dirty="0">
                <a:latin typeface="Arial-ItalicMT"/>
              </a:rPr>
              <a:t>California, US): picture from cumming.ucalgary.ca/labs/</a:t>
            </a:r>
            <a:r>
              <a:rPr lang="en-US" sz="1900" b="0" i="1" u="none" strike="noStrike" baseline="0" dirty="0" err="1">
                <a:latin typeface="Arial-ItalicMT"/>
              </a:rPr>
              <a:t>dunn</a:t>
            </a:r>
            <a:r>
              <a:rPr lang="en-US" sz="1900" b="0" i="1" u="none" strike="noStrike" baseline="0" dirty="0">
                <a:latin typeface="Arial-ItalicMT"/>
              </a:rPr>
              <a:t>-imaging</a:t>
            </a:r>
            <a:endParaRPr lang="en-US" sz="1900" dirty="0">
              <a:cs typeface="Calibri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67F3F33-F45C-D05E-147A-1FCC6CC64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7963"/>
              </p:ext>
            </p:extLst>
          </p:nvPr>
        </p:nvGraphicFramePr>
        <p:xfrm>
          <a:off x="3335044" y="21564508"/>
          <a:ext cx="10976376" cy="258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094">
                  <a:extLst>
                    <a:ext uri="{9D8B030D-6E8A-4147-A177-3AD203B41FA5}">
                      <a16:colId xmlns:a16="http://schemas.microsoft.com/office/drawing/2014/main" val="2718043227"/>
                    </a:ext>
                  </a:extLst>
                </a:gridCol>
                <a:gridCol w="2744094">
                  <a:extLst>
                    <a:ext uri="{9D8B030D-6E8A-4147-A177-3AD203B41FA5}">
                      <a16:colId xmlns:a16="http://schemas.microsoft.com/office/drawing/2014/main" val="1728172022"/>
                    </a:ext>
                  </a:extLst>
                </a:gridCol>
                <a:gridCol w="2744094">
                  <a:extLst>
                    <a:ext uri="{9D8B030D-6E8A-4147-A177-3AD203B41FA5}">
                      <a16:colId xmlns:a16="http://schemas.microsoft.com/office/drawing/2014/main" val="1165029193"/>
                    </a:ext>
                  </a:extLst>
                </a:gridCol>
                <a:gridCol w="2744094">
                  <a:extLst>
                    <a:ext uri="{9D8B030D-6E8A-4147-A177-3AD203B41FA5}">
                      <a16:colId xmlns:a16="http://schemas.microsoft.com/office/drawing/2014/main" val="366135736"/>
                    </a:ext>
                  </a:extLst>
                </a:gridCol>
              </a:tblGrid>
              <a:tr h="647415">
                <a:tc>
                  <a:txBody>
                    <a:bodyPr/>
                    <a:lstStyle/>
                    <a:p>
                      <a:pPr fontAlgn="b"/>
                      <a:r>
                        <a:rPr lang="en-CA" sz="2800" b="1" dirty="0">
                          <a:effectLst/>
                        </a:rPr>
                        <a:t>Group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CA" sz="2800" b="1">
                          <a:effectLst/>
                        </a:rPr>
                        <a:t>Population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CA" sz="2800" b="1" dirty="0">
                          <a:effectLst/>
                        </a:rPr>
                        <a:t>Age (mean ± SD)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CA" sz="2800" b="1">
                          <a:effectLst/>
                        </a:rPr>
                        <a:t>Sex (F/M)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170324894"/>
                  </a:ext>
                </a:extLst>
              </a:tr>
              <a:tr h="647415">
                <a:tc>
                  <a:txBody>
                    <a:bodyPr/>
                    <a:lstStyle/>
                    <a:p>
                      <a:pPr fontAlgn="base"/>
                      <a:r>
                        <a:rPr lang="en-CA" sz="2800">
                          <a:effectLst/>
                        </a:rPr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2800">
                          <a:effectLst/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2800" dirty="0">
                          <a:effectLst/>
                        </a:rPr>
                        <a:t>14.7 ± 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2800">
                          <a:effectLst/>
                        </a:rPr>
                        <a:t>19% / 81%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395034"/>
                  </a:ext>
                </a:extLst>
              </a:tr>
              <a:tr h="647415">
                <a:tc>
                  <a:txBody>
                    <a:bodyPr/>
                    <a:lstStyle/>
                    <a:p>
                      <a:pPr fontAlgn="base"/>
                      <a:r>
                        <a:rPr lang="en-CA" sz="2800">
                          <a:effectLst/>
                        </a:rPr>
                        <a:t>Concussion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2800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2800" dirty="0">
                          <a:effectLst/>
                        </a:rPr>
                        <a:t>14.9 ± 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2800">
                          <a:effectLst/>
                        </a:rPr>
                        <a:t>30% / 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811463"/>
                  </a:ext>
                </a:extLst>
              </a:tr>
              <a:tr h="647415">
                <a:tc>
                  <a:txBody>
                    <a:bodyPr/>
                    <a:lstStyle/>
                    <a:p>
                      <a:pPr fontAlgn="base"/>
                      <a:r>
                        <a:rPr lang="en-CA" sz="2800">
                          <a:effectLst/>
                        </a:rPr>
                        <a:t>Orthopedic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2800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2800">
                          <a:effectLst/>
                        </a:rPr>
                        <a:t>14.4 ± 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2800" dirty="0">
                          <a:effectLst/>
                        </a:rPr>
                        <a:t>13% / 87%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43662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6B715D2-221F-10E6-0AEE-14ECF95E7291}"/>
              </a:ext>
            </a:extLst>
          </p:cNvPr>
          <p:cNvSpPr txBox="1"/>
          <p:nvPr/>
        </p:nvSpPr>
        <p:spPr>
          <a:xfrm>
            <a:off x="2137457" y="4370948"/>
            <a:ext cx="2366029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i="1" spc="320" baseline="30000" dirty="0">
                <a:latin typeface="Arial"/>
                <a:cs typeface="Arial"/>
              </a:rPr>
              <a:t>1</a:t>
            </a:r>
            <a:r>
              <a:rPr lang="en-US" sz="2400" i="1" spc="320" dirty="0">
                <a:latin typeface="Arial"/>
                <a:cs typeface="Arial"/>
              </a:rPr>
              <a:t>Experimental Imaging Center (EIC), Cumming School of Medicine, University of Calgary, Canada. </a:t>
            </a:r>
            <a:r>
              <a:rPr lang="en-US" sz="2400" i="1" spc="320" baseline="30000" dirty="0">
                <a:latin typeface="Arial"/>
                <a:cs typeface="Arial"/>
              </a:rPr>
              <a:t>2</a:t>
            </a:r>
            <a:r>
              <a:rPr lang="en-US" sz="2400" i="1" spc="320" dirty="0">
                <a:latin typeface="Arial"/>
                <a:cs typeface="Arial"/>
              </a:rPr>
              <a:t>Dep. Of Clinical Neurosciences, University of Calgary, Canada. </a:t>
            </a:r>
            <a:r>
              <a:rPr lang="en-US" sz="2400" i="1" spc="320" baseline="30000" dirty="0">
                <a:latin typeface="Arial"/>
                <a:cs typeface="Arial"/>
              </a:rPr>
              <a:t>3</a:t>
            </a:r>
            <a:r>
              <a:rPr lang="en-US" sz="2400" i="1" spc="320" dirty="0">
                <a:latin typeface="Arial"/>
                <a:cs typeface="Arial"/>
              </a:rPr>
              <a:t>Dep. of Radiology, University of Calgary, Canada.</a:t>
            </a:r>
            <a:r>
              <a:rPr lang="en-US" sz="2400" i="1" spc="320" baseline="30000" dirty="0">
                <a:latin typeface="Arial"/>
                <a:cs typeface="Arial"/>
              </a:rPr>
              <a:t>4</a:t>
            </a:r>
            <a:r>
              <a:rPr lang="en-US" sz="2400" i="1" spc="320" dirty="0">
                <a:latin typeface="Arial"/>
                <a:cs typeface="Arial"/>
              </a:rPr>
              <a:t>Hotchkiss Brain Institute (HBI), University of Calgary, Canada. </a:t>
            </a:r>
            <a:r>
              <a:rPr lang="en-US" sz="2400" i="1" spc="320" baseline="30000" dirty="0">
                <a:latin typeface="Arial"/>
                <a:cs typeface="Arial"/>
              </a:rPr>
              <a:t>5</a:t>
            </a:r>
            <a:r>
              <a:rPr lang="en-US" sz="2400" i="1" spc="320" dirty="0">
                <a:latin typeface="Arial"/>
                <a:cs typeface="Arial"/>
              </a:rPr>
              <a:t>Dep. Of Biomedical Engineering, University of Calgary, Canada.</a:t>
            </a:r>
          </a:p>
        </p:txBody>
      </p:sp>
    </p:spTree>
    <p:extLst>
      <p:ext uri="{BB962C8B-B14F-4D97-AF65-F5344CB8AC3E}">
        <p14:creationId xmlns:p14="http://schemas.microsoft.com/office/powerpoint/2010/main" val="5006991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UCalgary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D6001C"/>
      </a:accent1>
      <a:accent2>
        <a:srgbClr val="FFA300"/>
      </a:accent2>
      <a:accent3>
        <a:srgbClr val="FF671F"/>
      </a:accent3>
      <a:accent4>
        <a:srgbClr val="B5BD00"/>
      </a:accent4>
      <a:accent5>
        <a:srgbClr val="CE0058"/>
      </a:accent5>
      <a:accent6>
        <a:srgbClr val="A6192E"/>
      </a:accent6>
      <a:hlink>
        <a:srgbClr val="D6001C"/>
      </a:hlink>
      <a:folHlink>
        <a:srgbClr val="8C85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search poster template-portrait-36x48-October 2018" id="{DD18D21B-B395-DA45-8AB9-5FDD97B187F3}" vid="{717DDA97-FA20-FA4C-9756-33E37E2AA1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a4191d5-9b76-4ae3-8401-87ceee92a846" xsi:nil="true"/>
    <lcf76f155ced4ddcb4097134ff3c332f xmlns="b9b0194d-1e98-4efc-bad5-9450f4bf7a1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4D9A0FA515564792FEACC70AB1043E" ma:contentTypeVersion="14" ma:contentTypeDescription="Create a new document." ma:contentTypeScope="" ma:versionID="7f7e0cc1e40a88b99413075e8bf30554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bf2af2146a9b0966e9a87ebb457fba04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976da6b-3754-4ea3-9a44-9d844208727a}" ma:internalName="TaxCatchAll" ma:showField="CatchAllData" ma:web="7a4191d5-9b76-4ae3-8401-87ceee92a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d23ff3b-8b4b-4ebe-81e4-de565bb03c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EACEF3-57DA-4F25-8FFD-43B1EC6861A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b9b0194d-1e98-4efc-bad5-9450f4bf7a13"/>
    <ds:schemaRef ds:uri="7a4191d5-9b76-4ae3-8401-87ceee92a846"/>
    <ds:schemaRef ds:uri="http://schemas.microsoft.com/office/infopath/2007/PartnerControls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FA8F5A2-62AA-49E9-91B6-84495FDD89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73DD2A-23A1-461C-9948-A497BA50F9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poster template-portrait-36x48-October 2018 (1)</Template>
  <TotalTime>1651</TotalTime>
  <Words>1150</Words>
  <Application>Microsoft Office PowerPoint</Application>
  <PresentationFormat>Custom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Arial-BoldItalicMT</vt:lpstr>
      <vt:lpstr>Arial-ItalicMT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Jovanovic</dc:creator>
  <cp:lastModifiedBy>Kenneth Zhen</cp:lastModifiedBy>
  <cp:revision>8</cp:revision>
  <dcterms:created xsi:type="dcterms:W3CDTF">2023-10-23T21:40:46Z</dcterms:created>
  <dcterms:modified xsi:type="dcterms:W3CDTF">2023-10-27T01:55:59Z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22900</vt:r8>
  </property>
</Properties>
</file>