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2097088" y="1595438"/>
            <a:ext cx="8196262" cy="3667125"/>
          </a:xfrm>
          <a:prstGeom prst="round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" name="组合 20"/>
          <p:cNvGrpSpPr/>
          <p:nvPr/>
        </p:nvGrpSpPr>
        <p:grpSpPr bwMode="auto">
          <a:xfrm>
            <a:off x="2297928" y="2442638"/>
            <a:ext cx="2992772" cy="220171"/>
            <a:chOff x="2220686" y="1828800"/>
            <a:chExt cx="2992492" cy="220264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2221458" y="1945261"/>
              <a:ext cx="2801676" cy="142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4992974" y="1829325"/>
              <a:ext cx="220642" cy="2191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1" name="组合 21"/>
          <p:cNvGrpSpPr/>
          <p:nvPr/>
        </p:nvGrpSpPr>
        <p:grpSpPr bwMode="auto">
          <a:xfrm rot="10800000">
            <a:off x="7058806" y="4241373"/>
            <a:ext cx="2992772" cy="220171"/>
            <a:chOff x="2220686" y="1828800"/>
            <a:chExt cx="2992492" cy="220264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2221801" y="1946994"/>
              <a:ext cx="2801676" cy="1429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4994904" y="1829469"/>
              <a:ext cx="220641" cy="2191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7088" y="2871788"/>
            <a:ext cx="8196262" cy="781050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97088" y="3716338"/>
            <a:ext cx="8196262" cy="3317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2DF7C-2A18-41DC-97E2-293FAC45FAD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A5746-D55F-4022-95AB-C0413CA4931E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702129"/>
            <a:ext cx="10515600" cy="5470071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71500" indent="-571500">
              <a:buFont typeface="Wingdings" panose="05000000000000000000" pitchFamily="2" charset="2"/>
              <a:buChar char="Ø"/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 bwMode="auto">
          <a:xfrm>
            <a:off x="4691063" y="1843088"/>
            <a:ext cx="2395537" cy="2397125"/>
          </a:xfrm>
          <a:prstGeom prst="diamond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菱形 7"/>
          <p:cNvSpPr/>
          <p:nvPr/>
        </p:nvSpPr>
        <p:spPr bwMode="auto">
          <a:xfrm>
            <a:off x="4691063" y="1627188"/>
            <a:ext cx="2395537" cy="2395537"/>
          </a:xfrm>
          <a:prstGeom prst="diamond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4322764"/>
            <a:ext cx="10515600" cy="500064"/>
          </a:xfrm>
        </p:spPr>
        <p:txBody>
          <a:bodyPr anchor="ctr">
            <a:normAutofit/>
          </a:bodyPr>
          <a:lstStyle>
            <a:lvl1pPr marL="457200" indent="-457200" algn="ctr">
              <a:buFont typeface="Wingdings" panose="05000000000000000000" pitchFamily="2" charset="2"/>
              <a:buChar char="u"/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963323"/>
            <a:ext cx="10515600" cy="3190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71500" indent="-571500">
              <a:buFont typeface="Wingdings" panose="05000000000000000000" pitchFamily="2" charset="2"/>
              <a:buChar char="Ø"/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602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37691"/>
            <a:ext cx="5157787" cy="35519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602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37691"/>
            <a:ext cx="5183188" cy="35519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2097088" y="1595438"/>
            <a:ext cx="8196262" cy="3667125"/>
          </a:xfrm>
          <a:prstGeom prst="round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7" name="组合 20"/>
          <p:cNvGrpSpPr/>
          <p:nvPr/>
        </p:nvGrpSpPr>
        <p:grpSpPr bwMode="auto">
          <a:xfrm>
            <a:off x="2297909" y="2442638"/>
            <a:ext cx="2992492" cy="220171"/>
            <a:chOff x="2220686" y="1828800"/>
            <a:chExt cx="2992492" cy="220264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2221477" y="1945261"/>
              <a:ext cx="2801938" cy="142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993252" y="1829325"/>
              <a:ext cx="220663" cy="2191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21"/>
          <p:cNvGrpSpPr/>
          <p:nvPr/>
        </p:nvGrpSpPr>
        <p:grpSpPr bwMode="auto">
          <a:xfrm rot="10800000">
            <a:off x="7058341" y="4241373"/>
            <a:ext cx="2992492" cy="220171"/>
            <a:chOff x="2220686" y="1828800"/>
            <a:chExt cx="2992492" cy="220264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2221056" y="1946994"/>
              <a:ext cx="2801938" cy="1429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992831" y="1829469"/>
              <a:ext cx="220663" cy="2191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7087" y="2836863"/>
            <a:ext cx="8196263" cy="661986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</a:fld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sz="quarter" idx="13"/>
          </p:nvPr>
        </p:nvSpPr>
        <p:spPr>
          <a:xfrm>
            <a:off x="2097087" y="3657600"/>
            <a:ext cx="8196263" cy="3841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 marL="571500" indent="-571500">
              <a:buFont typeface="Wingdings" panose="05000000000000000000" pitchFamily="2" charset="2"/>
              <a:buChar char="Ø"/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29900" y="365125"/>
            <a:ext cx="723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6774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3526494-67D7-41FA-84A5-6F7C0AAF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CAA0857-FA61-4FC3-8E68-53D83C9C5D8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HttpClient</a:t>
            </a:r>
            <a:r>
              <a:rPr lang="zh-CN" altLang="en-US"/>
              <a:t>食用手册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用好</a:t>
            </a:r>
            <a:r>
              <a:rPr lang="en-US" altLang="zh-CN"/>
              <a:t>HttpClient</a:t>
            </a:r>
            <a:r>
              <a:rPr lang="zh-CN" altLang="en-US"/>
              <a:t>从我做起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DotNet</a:t>
            </a:r>
            <a:r>
              <a:rPr lang="zh-CN" altLang="en-US"/>
              <a:t>的</a:t>
            </a:r>
            <a:r>
              <a:rPr lang="en-US" altLang="zh-CN"/>
              <a:t>HTTP</a:t>
            </a:r>
            <a:r>
              <a:rPr lang="zh-CN" altLang="en-US"/>
              <a:t>请求方式（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WebRequest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WebRequest是 .NET Framework 用于访问 Internet 数据的请求/响应模型的抽象基类。使用该请求/响应模型的应用程序可以用协议不可知的方式从 Internet 请求数据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在这种方式下，应用程序处理 WebRequest 类的实例，而协议特定的子类则执行请求的具体细节,编程中使用的是子类HttpWebRequest</a:t>
            </a:r>
            <a:r>
              <a:rPr lang="zh-CN" altLang="en-US"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HttpWebRequest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在Http协议中，规定了同个Http请求的并发连接数最大为2。使用HttpWebRequest在</a:t>
            </a:r>
            <a:r>
              <a:rPr lang="en-US" altLang="zh-CN">
                <a:sym typeface="+mn-ea"/>
              </a:rPr>
              <a:t>Windows7</a:t>
            </a:r>
            <a:r>
              <a:rPr lang="zh-CN" altLang="en-US">
                <a:sym typeface="+mn-ea"/>
              </a:rPr>
              <a:t>中并发为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，在</a:t>
            </a:r>
            <a:r>
              <a:rPr lang="en-US" altLang="zh-CN">
                <a:sym typeface="+mn-ea"/>
              </a:rPr>
              <a:t>Windows Server</a:t>
            </a:r>
            <a:r>
              <a:rPr lang="zh-CN" altLang="en-US">
                <a:sym typeface="+mn-ea"/>
              </a:rPr>
              <a:t>中并发为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，从而导致连接被异常关闭的错误。过多的连接还会导致</a:t>
            </a:r>
            <a:r>
              <a:rPr lang="en-US" altLang="zh-CN">
                <a:sym typeface="+mn-ea"/>
              </a:rPr>
              <a:t>request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response</a:t>
            </a:r>
            <a:r>
              <a:rPr lang="zh-CN" altLang="en-US">
                <a:sym typeface="+mn-ea"/>
              </a:rPr>
              <a:t>无法回收，所以一些</a:t>
            </a:r>
            <a:r>
              <a:rPr lang="en-US" altLang="zh-CN">
                <a:sym typeface="+mn-ea"/>
              </a:rPr>
              <a:t>Helper</a:t>
            </a:r>
            <a:r>
              <a:rPr lang="zh-CN" altLang="en-US">
                <a:sym typeface="+mn-ea"/>
              </a:rPr>
              <a:t>的实现中在发起请求的前后还需要调用System.GC.Collect来强制执行。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WebClient</a:t>
            </a:r>
            <a:endParaRPr lang="en-US" altLang="zh-CN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>
                <a:sym typeface="+mn-ea"/>
              </a:rPr>
              <a:t>内部使用了</a:t>
            </a:r>
            <a:r>
              <a:rPr lang="en-US" altLang="zh-CN">
                <a:sym typeface="+mn-ea"/>
              </a:rPr>
              <a:t>HttpWebReqeust</a:t>
            </a:r>
            <a:r>
              <a:rPr lang="zh-CN" altLang="en-US">
                <a:sym typeface="+mn-ea"/>
              </a:rPr>
              <a:t>，两者的区别在于</a:t>
            </a:r>
            <a:r>
              <a:rPr lang="en-US" altLang="zh-CN">
                <a:sym typeface="+mn-ea"/>
              </a:rPr>
              <a:t>WebClient</a:t>
            </a:r>
            <a:r>
              <a:rPr lang="zh-CN" altLang="en-US">
                <a:sym typeface="+mn-ea"/>
              </a:rPr>
              <a:t>是基于事件的异步，而</a:t>
            </a:r>
            <a:r>
              <a:rPr lang="en-US" altLang="zh-CN">
                <a:sym typeface="+mn-ea"/>
              </a:rPr>
              <a:t>HttpWebRequest</a:t>
            </a:r>
            <a:r>
              <a:rPr lang="zh-CN" altLang="en-US">
                <a:sym typeface="+mn-ea"/>
              </a:rPr>
              <a:t>是基于代理的异步。</a:t>
            </a:r>
            <a:r>
              <a:rPr lang="en-US" altLang="zh-CN"/>
              <a:t>      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DotNet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请求方式（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HttpClient   </a:t>
            </a:r>
            <a:endParaRPr lang="en-US" altLang="zh-CN">
              <a:sym typeface="+mn-ea"/>
            </a:endParaRPr>
          </a:p>
          <a:p>
            <a:r>
              <a:rPr lang="zh-CN" altLang="en-US"/>
              <a:t>        从</a:t>
            </a:r>
            <a:r>
              <a:rPr lang="en-US" altLang="zh-CN"/>
              <a:t>.NET Framework 4.5</a:t>
            </a:r>
            <a:r>
              <a:rPr lang="zh-CN" altLang="en-US"/>
              <a:t>引入，官方建议用于取代</a:t>
            </a:r>
            <a:r>
              <a:rPr lang="en-US" altLang="zh-CN"/>
              <a:t>HttpWebRequest</a:t>
            </a:r>
            <a:r>
              <a:rPr lang="zh-CN" altLang="en-US"/>
              <a:t>，相对后者它有以下优点：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）单实例发送任意数量的请求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）单实例不会与某个</a:t>
            </a:r>
            <a:r>
              <a:rPr lang="en-US" altLang="zh-CN"/>
              <a:t>HTTP</a:t>
            </a:r>
            <a:r>
              <a:rPr lang="zh-CN" altLang="en-US"/>
              <a:t>服务器或者主机绑定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）其异步方法可以保证线程安全</a:t>
            </a:r>
            <a:endParaRPr lang="zh-CN" altLang="en-US"/>
          </a:p>
          <a:p>
            <a:r>
              <a:rPr lang="zh-CN" altLang="en-US"/>
              <a:t>        但其设计上实现了</a:t>
            </a:r>
            <a:r>
              <a:rPr lang="en-US" altLang="zh-CN"/>
              <a:t>IDispose</a:t>
            </a:r>
            <a:r>
              <a:rPr lang="zh-CN" altLang="en-US"/>
              <a:t>从而误导了程序员，每次发起请求都实例化一个</a:t>
            </a:r>
            <a:r>
              <a:rPr lang="en-US" altLang="zh-CN"/>
              <a:t>HttpClient</a:t>
            </a:r>
            <a:r>
              <a:rPr lang="zh-CN" altLang="en-US"/>
              <a:t>不仅效率低下，而且由于套接字并不是实时关闭而导致套接字用尽的问题。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扩展阅读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：HttpWebRequest以及</a:t>
            </a:r>
            <a:r>
              <a:rPr lang="en-US" altLang="zh-CN">
                <a:sym typeface="+mn-ea"/>
              </a:rPr>
              <a:t>WebClient</a:t>
            </a:r>
            <a:r>
              <a:rPr lang="zh-CN" altLang="en-US">
                <a:sym typeface="+mn-ea"/>
              </a:rPr>
              <a:t>还存在默认启动代理的问题，第一次请求超时后才会绕过代理。</a:t>
            </a:r>
            <a:endParaRPr lang="zh-CN" altLang="en-US"/>
          </a:p>
          <a:p>
            <a:r>
              <a:rPr lang="zh-CN" altLang="en-US"/>
              <a:t>扩展阅读</a:t>
            </a:r>
            <a:r>
              <a:rPr lang="en-US" altLang="zh-CN"/>
              <a:t>2</a:t>
            </a:r>
            <a:r>
              <a:rPr lang="zh-CN" altLang="en-US"/>
              <a:t>：三者的区别可参考http://www.diogonunes.com/blog/webclient-vs-httpclient-vs-httpwebrequest/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HttpClientFactory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      </a:t>
            </a:r>
            <a:r>
              <a:rPr lang="zh-CN" altLang="en-US"/>
              <a:t>在</a:t>
            </a:r>
            <a:r>
              <a:rPr lang="en-US" altLang="zh-CN"/>
              <a:t>Asp.net core 2.1</a:t>
            </a:r>
            <a:r>
              <a:rPr lang="zh-CN" altLang="en-US"/>
              <a:t>中新提供的</a:t>
            </a:r>
            <a:r>
              <a:rPr lang="en-US" altLang="zh-CN"/>
              <a:t>HttpClient</a:t>
            </a:r>
            <a:r>
              <a:rPr lang="zh-CN" altLang="en-US"/>
              <a:t>工厂类，通过</a:t>
            </a:r>
            <a:r>
              <a:rPr lang="en-US" altLang="zh-CN"/>
              <a:t>IOC</a:t>
            </a:r>
            <a:r>
              <a:rPr lang="zh-CN" altLang="en-US"/>
              <a:t>注入后通过构造函数获取对应的</a:t>
            </a:r>
            <a:r>
              <a:rPr lang="en-US" altLang="zh-CN"/>
              <a:t>HttpClient</a:t>
            </a:r>
            <a:r>
              <a:rPr lang="zh-CN" altLang="en-US"/>
              <a:t>，因此不能直接运用在</a:t>
            </a:r>
            <a:r>
              <a:rPr lang="en-US" altLang="zh-CN"/>
              <a:t>Framework</a:t>
            </a:r>
            <a:r>
              <a:rPr lang="zh-CN" altLang="en-US"/>
              <a:t>类型的项目中，但我们可以通过其使用方式来了解该如何正确使用</a:t>
            </a:r>
            <a:r>
              <a:rPr lang="en-US" altLang="zh-CN"/>
              <a:t>HttpClient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扩展阅读：https://www.stevejgordon.co.uk/introduction-to-httpclientfactory-aspnetcore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HttpClient</a:t>
            </a:r>
            <a:r>
              <a:rPr lang="zh-CN" altLang="en-US"/>
              <a:t>正确食用经验一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在</a:t>
            </a:r>
            <a:r>
              <a:rPr lang="en-US" altLang="zh-CN"/>
              <a:t>HttpClientFactory</a:t>
            </a:r>
            <a:r>
              <a:rPr lang="zh-CN" altLang="en-US"/>
              <a:t>中，可以通过三种方式来获得对应的</a:t>
            </a:r>
            <a:r>
              <a:rPr lang="en-US" altLang="zh-CN"/>
              <a:t>HttpClient</a:t>
            </a:r>
            <a:r>
              <a:rPr lang="zh-CN" altLang="en-US"/>
              <a:t>，分别是：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、简单使用：将</a:t>
            </a:r>
            <a:r>
              <a:rPr lang="en-US" altLang="zh-CN"/>
              <a:t>HttpClientFactory</a:t>
            </a:r>
            <a:r>
              <a:rPr lang="zh-CN" altLang="en-US"/>
              <a:t>直接注入到</a:t>
            </a:r>
            <a:r>
              <a:rPr lang="en-US" altLang="zh-CN"/>
              <a:t>IOC</a:t>
            </a:r>
            <a:r>
              <a:rPr lang="zh-CN" altLang="en-US"/>
              <a:t>中，调用方通过构造函数获得</a:t>
            </a:r>
            <a:r>
              <a:rPr lang="en-US" altLang="zh-CN"/>
              <a:t>Factory</a:t>
            </a:r>
            <a:r>
              <a:rPr lang="zh-CN" altLang="en-US"/>
              <a:t>并用其</a:t>
            </a:r>
            <a:r>
              <a:rPr lang="en-US" altLang="zh-CN"/>
              <a:t>Create</a:t>
            </a:r>
            <a:r>
              <a:rPr lang="zh-CN" altLang="en-US"/>
              <a:t>出对应的</a:t>
            </a:r>
            <a:r>
              <a:rPr lang="en-US" altLang="zh-CN"/>
              <a:t>HttpClient</a:t>
            </a:r>
            <a:r>
              <a:rPr lang="zh-CN" altLang="en-US"/>
              <a:t>实例。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、根据名字获取：在注入的时候可以给特定的</a:t>
            </a:r>
            <a:r>
              <a:rPr lang="en-US" altLang="zh-CN"/>
              <a:t>HttpClient</a:t>
            </a:r>
            <a:r>
              <a:rPr lang="zh-CN" altLang="en-US"/>
              <a:t>实例命名，在调用方通过对应的名字来获得</a:t>
            </a:r>
            <a:r>
              <a:rPr lang="en-US" altLang="zh-CN"/>
              <a:t>HttpClient</a:t>
            </a:r>
            <a:r>
              <a:rPr lang="zh-CN" altLang="en-US"/>
              <a:t>实例。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、类型获取：创建</a:t>
            </a:r>
            <a:r>
              <a:rPr lang="en-US" altLang="zh-CN"/>
              <a:t>HttpClient</a:t>
            </a:r>
            <a:r>
              <a:rPr lang="zh-CN" altLang="en-US"/>
              <a:t>的子类，以泛型方式注入到</a:t>
            </a:r>
            <a:r>
              <a:rPr lang="en-US" altLang="zh-CN"/>
              <a:t>IOC</a:t>
            </a:r>
            <a:r>
              <a:rPr lang="zh-CN" altLang="en-US"/>
              <a:t>中，调用者通过子类类型来获得对应的</a:t>
            </a:r>
            <a:r>
              <a:rPr lang="en-US" altLang="zh-CN"/>
              <a:t>HttpClient</a:t>
            </a:r>
            <a:r>
              <a:rPr lang="zh-CN" altLang="en-US"/>
              <a:t>实例。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扩展阅读：http://www.talkingdotnet.com/3-ways-to-use-httpclientfactory-in-asp-net-core-2-1/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HttpClient</a:t>
            </a:r>
            <a:r>
              <a:rPr lang="zh-CN" altLang="en-US"/>
              <a:t>正确食用经验二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HttpClient</a:t>
            </a:r>
            <a:r>
              <a:rPr lang="zh-CN" altLang="en-US"/>
              <a:t>不要每次调用都实例化一个新的对象，在高并发的情况下会导致服务器的套接字用尽从而无法连接。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HttpClient</a:t>
            </a:r>
            <a:r>
              <a:rPr lang="zh-CN" altLang="en-US"/>
              <a:t>直接使用单例可以缓解这一症状，但同时引入了其它问题，如它会保持连接打开而且不遵守</a:t>
            </a:r>
            <a:r>
              <a:rPr lang="en-US" altLang="zh-CN"/>
              <a:t>DNS</a:t>
            </a:r>
            <a:r>
              <a:rPr lang="zh-CN" altLang="en-US"/>
              <a:t>的生存时间，也就是说它永远不会获得</a:t>
            </a:r>
            <a:r>
              <a:rPr lang="en-US" altLang="zh-CN"/>
              <a:t>DNS</a:t>
            </a:r>
            <a:r>
              <a:rPr lang="zh-CN" altLang="en-US"/>
              <a:t>更新，在服务端修改了</a:t>
            </a:r>
            <a:r>
              <a:rPr lang="en-US" altLang="zh-CN"/>
              <a:t>DNS</a:t>
            </a:r>
            <a:r>
              <a:rPr lang="zh-CN" altLang="en-US"/>
              <a:t>后会导致无法响应。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、即便使用了</a:t>
            </a:r>
            <a:r>
              <a:rPr lang="en-US" altLang="zh-CN"/>
              <a:t>HttpClientFactory</a:t>
            </a:r>
            <a:r>
              <a:rPr lang="zh-CN" altLang="en-US"/>
              <a:t>，其返回的依然是</a:t>
            </a:r>
            <a:r>
              <a:rPr lang="en-US" altLang="zh-CN"/>
              <a:t>HttpClient</a:t>
            </a:r>
            <a:r>
              <a:rPr lang="zh-CN" altLang="en-US"/>
              <a:t>，因此我们要继续遵守</a:t>
            </a:r>
            <a:r>
              <a:rPr lang="en-US" altLang="zh-CN"/>
              <a:t>HttpClient</a:t>
            </a:r>
            <a:r>
              <a:rPr lang="zh-CN" altLang="en-US"/>
              <a:t>的使用原则，如只能在发起第一次请求前设置</a:t>
            </a:r>
            <a:r>
              <a:rPr lang="en-US" altLang="zh-CN"/>
              <a:t>BaseUrl</a:t>
            </a:r>
            <a:r>
              <a:rPr lang="zh-CN" altLang="en-US"/>
              <a:t>和</a:t>
            </a:r>
            <a:r>
              <a:rPr lang="en-US" altLang="zh-CN"/>
              <a:t>Timeout</a:t>
            </a:r>
            <a:r>
              <a:rPr lang="zh-CN" altLang="en-US"/>
              <a:t>等参数，另外除非保证</a:t>
            </a:r>
            <a:r>
              <a:rPr lang="en-US" altLang="zh-CN"/>
              <a:t>HttpClient</a:t>
            </a:r>
            <a:r>
              <a:rPr lang="zh-CN" altLang="en-US"/>
              <a:t>只针对单个域（如某个站点），否则不要设置其DefaultRequestHeaders，每次调用都将DefaultRequestHeaders清理一次再重新添加会导致性能</a:t>
            </a:r>
            <a:r>
              <a:rPr lang="en-US" altLang="zh-CN"/>
              <a:t>/</a:t>
            </a:r>
            <a:r>
              <a:rPr lang="zh-CN" altLang="en-US"/>
              <a:t>安全问题，因为DefaultRequestHeaders并不是线程安全的类型。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HttpClient</a:t>
            </a:r>
            <a:r>
              <a:rPr lang="zh-CN" altLang="en-US"/>
              <a:t>正确食用方式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</a:t>
            </a:r>
            <a:r>
              <a:rPr lang="zh-CN" altLang="en-US"/>
              <a:t>、针对每一个域（如站点）我们使用单独一个</a:t>
            </a:r>
            <a:r>
              <a:rPr lang="en-US" altLang="zh-CN"/>
              <a:t>HttpClient</a:t>
            </a:r>
            <a:r>
              <a:rPr lang="zh-CN" altLang="en-US"/>
              <a:t>来负责所有请求，在当前</a:t>
            </a:r>
            <a:r>
              <a:rPr lang="en-US" altLang="zh-CN"/>
              <a:t>HttpClient</a:t>
            </a:r>
            <a:r>
              <a:rPr lang="zh-CN" altLang="en-US"/>
              <a:t>工厂类中会依据不同的</a:t>
            </a:r>
            <a:r>
              <a:rPr lang="en-US" altLang="zh-CN"/>
              <a:t>BaseUrl</a:t>
            </a:r>
            <a:r>
              <a:rPr lang="zh-CN" altLang="en-US"/>
              <a:t>以及</a:t>
            </a:r>
            <a:r>
              <a:rPr lang="en-US" altLang="zh-CN"/>
              <a:t>Timeout</a:t>
            </a:r>
            <a:r>
              <a:rPr lang="zh-CN" altLang="en-US"/>
              <a:t>来区分</a:t>
            </a:r>
            <a:r>
              <a:rPr lang="en-US" altLang="zh-CN"/>
              <a:t>HttpClient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Timeout</a:t>
            </a:r>
            <a:r>
              <a:rPr lang="zh-CN" altLang="en-US"/>
              <a:t>默认</a:t>
            </a:r>
            <a:r>
              <a:rPr lang="en-US" altLang="zh-CN"/>
              <a:t>100</a:t>
            </a:r>
            <a:r>
              <a:rPr lang="zh-CN" altLang="en-US"/>
              <a:t>秒其实足以满足平常的请求需要，除非接口有特殊要求，</a:t>
            </a:r>
            <a:r>
              <a:rPr lang="en-US" altLang="zh-CN"/>
              <a:t>Timeout</a:t>
            </a:r>
            <a:r>
              <a:rPr lang="zh-CN" altLang="en-US"/>
              <a:t>这个值不用重设。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、如果每次请求都是不同的</a:t>
            </a:r>
            <a:r>
              <a:rPr lang="en-US" altLang="zh-CN"/>
              <a:t>Header</a:t>
            </a:r>
            <a:r>
              <a:rPr lang="zh-CN" altLang="en-US"/>
              <a:t>，就不要使用PostAsync，然后每次请求都将</a:t>
            </a:r>
            <a:r>
              <a:rPr lang="zh-CN" altLang="en-US">
                <a:sym typeface="+mn-ea"/>
              </a:rPr>
              <a:t>DefaultRequestHeaders清空一次再添加此请求的</a:t>
            </a:r>
            <a:r>
              <a:rPr lang="en-US" altLang="zh-CN">
                <a:sym typeface="+mn-ea"/>
              </a:rPr>
              <a:t>Header</a:t>
            </a:r>
            <a:r>
              <a:rPr lang="zh-CN" altLang="en-US">
                <a:sym typeface="+mn-ea"/>
              </a:rPr>
              <a:t>。其实反编译后我们可以发现PostAsync实际上使用的是SendAsync方法，而SendAsync方法可以接收HttpRequestMessage类型的参数，我们可以在HttpRequestMessage中设置对应的</a:t>
            </a:r>
            <a:r>
              <a:rPr lang="en-US" altLang="zh-CN">
                <a:sym typeface="+mn-ea"/>
              </a:rPr>
              <a:t>Header</a:t>
            </a:r>
            <a:r>
              <a:rPr lang="zh-CN" altLang="en-US">
                <a:sym typeface="+mn-ea"/>
              </a:rPr>
              <a:t>等配置。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示范代码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            var client = </a:t>
            </a:r>
            <a:r>
              <a:rPr lang="en-US" altLang="zh-CN"/>
              <a:t>httpClientFactory</a:t>
            </a:r>
            <a:r>
              <a:rPr lang="zh-CN" altLang="en-US"/>
              <a:t>.GetClient(</a:t>
            </a:r>
            <a:r>
              <a:rPr lang="en-US" altLang="zh-CN"/>
              <a:t>“http://webapi.baidu</a:t>
            </a:r>
            <a:r>
              <a:rPr lang="en-US" altLang="zh-CN"/>
              <a:t>.com”,TimeSpan.FromSeconds(100)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            var dto = </a:t>
            </a:r>
            <a:r>
              <a:rPr lang="en-US" altLang="zh-CN"/>
              <a:t>new TestDto {Id = Guid.NewId(), Name = “TestName”};</a:t>
            </a:r>
            <a:endParaRPr lang="en-US" altLang="zh-CN"/>
          </a:p>
          <a:p>
            <a:r>
              <a:rPr lang="zh-CN" altLang="en-US"/>
              <a:t>            var json = JsonConvert.SerializeObject(</a:t>
            </a:r>
            <a:r>
              <a:rPr lang="zh-CN" altLang="en-US">
                <a:sym typeface="+mn-ea"/>
              </a:rPr>
              <a:t>dto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            var httpRequestMessage = new HttpRequestMessage(HttpMethod.Post, "api/Values")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Content = new StringContent(json, Encoding.UTF8, "application/json")</a:t>
            </a:r>
            <a:endParaRPr lang="zh-CN" altLang="en-US"/>
          </a:p>
          <a:p>
            <a:r>
              <a:rPr lang="zh-CN" altLang="en-US"/>
              <a:t>            };</a:t>
            </a:r>
            <a:endParaRPr lang="zh-CN" altLang="en-US"/>
          </a:p>
          <a:p>
            <a:r>
              <a:rPr lang="zh-CN" altLang="en-US"/>
              <a:t>            httpRequestMessage.Headers.Add("Accept", "application/json");</a:t>
            </a:r>
            <a:endParaRPr lang="zh-CN" altLang="en-US"/>
          </a:p>
          <a:p>
            <a:r>
              <a:rPr lang="zh-CN" altLang="en-US"/>
              <a:t>            var responseForPost = client.SendAsync(httpRequestMessage);</a:t>
            </a:r>
            <a:endParaRPr lang="zh-CN" altLang="en-US"/>
          </a:p>
          <a:p>
            <a:r>
              <a:rPr lang="zh-CN" altLang="en-US"/>
              <a:t>            var result = JsonConvert.DeserializeObject&lt;TestDto&gt;(responseForPost.Result.Content.ReadAsStringAsync().Result);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98"/>
</p:tagLst>
</file>

<file path=ppt/tags/tag10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98"/>
</p:tagLst>
</file>

<file path=ppt/tags/tag11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98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98"/>
</p:tagLst>
</file>

<file path=ppt/tags/tag3.xml><?xml version="1.0" encoding="utf-8"?>
<p:tagLst xmlns:p="http://schemas.openxmlformats.org/presentationml/2006/main">
  <p:tag name="KSO_WM_TEMPLATE_CATEGORY" val="basetag"/>
  <p:tag name="KSO_WM_TEMPLATE_INDEX" val="20163698"/>
  <p:tag name="KSO_WM_TAG_VERSION" val="1.0"/>
  <p:tag name="KSO_WM_TEMPLATE_THUMBS_INDEX" val="1、6、7、8、10、12、17、19、20、21、22、23、26、27、29、35、37、38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3698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98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98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98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98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98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2995</Words>
  <Application>WPS 演示</Application>
  <PresentationFormat>宽屏</PresentationFormat>
  <Paragraphs>72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自定义设计方案</vt:lpstr>
      <vt:lpstr>HttpClient食用手册</vt:lpstr>
      <vt:lpstr>DotNet的HTTP请求方式（1）</vt:lpstr>
      <vt:lpstr>DotNet的HTTP请求方式（2）</vt:lpstr>
      <vt:lpstr>HttpClientFactory</vt:lpstr>
      <vt:lpstr>HttpClient正确食用经验一</vt:lpstr>
      <vt:lpstr>HttpClient正确食用经验二</vt:lpstr>
      <vt:lpstr>HttpClient正确食用方式</vt:lpstr>
      <vt:lpstr>示范代码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杜小非</dc:creator>
  <cp:lastModifiedBy>mutudu</cp:lastModifiedBy>
  <cp:revision>57</cp:revision>
  <dcterms:created xsi:type="dcterms:W3CDTF">2018-09-03T06:49:00Z</dcterms:created>
  <dcterms:modified xsi:type="dcterms:W3CDTF">2018-09-04T01:59:34Z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