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9" r:id="rId4"/>
    <p:sldId id="270" r:id="rId5"/>
    <p:sldId id="271" r:id="rId6"/>
    <p:sldId id="272" r:id="rId7"/>
    <p:sldId id="267" r:id="rId8"/>
    <p:sldId id="290" r:id="rId9"/>
    <p:sldId id="291" r:id="rId10"/>
    <p:sldId id="292" r:id="rId11"/>
    <p:sldId id="297" r:id="rId12"/>
    <p:sldId id="295" r:id="rId13"/>
    <p:sldId id="293" r:id="rId14"/>
    <p:sldId id="294" r:id="rId15"/>
    <p:sldId id="298" r:id="rId16"/>
    <p:sldId id="299" r:id="rId17"/>
    <p:sldId id="296" r:id="rId18"/>
    <p:sldId id="289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9" autoAdjust="0"/>
  </p:normalViewPr>
  <p:slideViewPr>
    <p:cSldViewPr>
      <p:cViewPr varScale="1">
        <p:scale>
          <a:sx n="96" d="100"/>
          <a:sy n="96" d="100"/>
        </p:scale>
        <p:origin x="40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2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1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9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3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8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5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8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4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8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5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B116D-F6DB-4917-87BD-44C034DE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FC305-C21B-4E69-9DAE-B51B04D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CF693-8BCA-4630-AF3D-02FF927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ECE5-169C-4ABA-BCC5-2AFD6D6A49C8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7CFDE-5451-440B-831F-A8D79CF8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1816F8-5CC9-4D18-9584-639B2043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845D-C48F-44DF-83F0-947A7F412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emf"/><Relationship Id="rId5" Type="http://schemas.openxmlformats.org/officeDocument/2006/relationships/image" Target="../media/image17.svg"/><Relationship Id="rId10" Type="http://schemas.openxmlformats.org/officeDocument/2006/relationships/image" Target="../media/image22.emf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559845" y="271846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59845" y="297557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830495" y="2272095"/>
            <a:ext cx="34082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TW" sz="1400" b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Intelligence Interview Sysytem</a:t>
            </a:r>
            <a:endParaRPr lang="zh-CN" altLang="zh-CN" sz="1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53351" y="3625064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組員：鄭鴻翊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6676" y="3904402"/>
            <a:ext cx="6771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王亭文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562" y="4196436"/>
            <a:ext cx="6771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洪湘嬅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8658" y="3625064"/>
            <a:ext cx="198676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專題老師：朱彥銘 教授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3961" y="1750045"/>
            <a:ext cx="3077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TW" altLang="en-US" sz="30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人工智慧面試系統</a:t>
            </a:r>
            <a:endParaRPr lang="zh-CN" altLang="en-US" sz="3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3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16F00CDF-8AE9-48A4-BA08-32CA1F8E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52" y="4794706"/>
            <a:ext cx="385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685800"/>
            <a:r>
              <a: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AIIS</a:t>
            </a:r>
            <a:endParaRPr lang="zh-CN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0C9B2AF8-DD04-4FDE-9E02-6BBA9C3D2FDE}"/>
              </a:ext>
            </a:extLst>
          </p:cNvPr>
          <p:cNvCxnSpPr/>
          <p:nvPr/>
        </p:nvCxnSpPr>
        <p:spPr>
          <a:xfrm>
            <a:off x="7269257" y="4766107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8">
            <a:extLst>
              <a:ext uri="{FF2B5EF4-FFF2-40B4-BE49-F238E27FC236}">
                <a16:creationId xmlns:a16="http://schemas.microsoft.com/office/drawing/2014/main" id="{8B38E9C3-EA02-48D6-AEE1-29886959F441}"/>
              </a:ext>
            </a:extLst>
          </p:cNvPr>
          <p:cNvCxnSpPr/>
          <p:nvPr/>
        </p:nvCxnSpPr>
        <p:spPr>
          <a:xfrm>
            <a:off x="7857495" y="4766107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9">
            <a:extLst>
              <a:ext uri="{FF2B5EF4-FFF2-40B4-BE49-F238E27FC236}">
                <a16:creationId xmlns:a16="http://schemas.microsoft.com/office/drawing/2014/main" id="{66EB6E9F-5BB1-405E-BA2C-B3BCCACA3296}"/>
              </a:ext>
            </a:extLst>
          </p:cNvPr>
          <p:cNvCxnSpPr>
            <a:cxnSpLocks/>
          </p:cNvCxnSpPr>
          <p:nvPr/>
        </p:nvCxnSpPr>
        <p:spPr>
          <a:xfrm>
            <a:off x="8223929" y="4781058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0">
            <a:extLst>
              <a:ext uri="{FF2B5EF4-FFF2-40B4-BE49-F238E27FC236}">
                <a16:creationId xmlns:a16="http://schemas.microsoft.com/office/drawing/2014/main" id="{55EBDB33-D533-49F1-B3B4-ABC46935A1E6}"/>
              </a:ext>
            </a:extLst>
          </p:cNvPr>
          <p:cNvSpPr txBox="1"/>
          <p:nvPr/>
        </p:nvSpPr>
        <p:spPr>
          <a:xfrm>
            <a:off x="6835155" y="4766106"/>
            <a:ext cx="446276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今天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1">
            <a:extLst>
              <a:ext uri="{FF2B5EF4-FFF2-40B4-BE49-F238E27FC236}">
                <a16:creationId xmlns:a16="http://schemas.microsoft.com/office/drawing/2014/main" id="{DCCB4CA8-9164-4EE7-BFDA-E880FBD2B44E}"/>
              </a:ext>
            </a:extLst>
          </p:cNvPr>
          <p:cNvSpPr txBox="1"/>
          <p:nvPr/>
        </p:nvSpPr>
        <p:spPr>
          <a:xfrm>
            <a:off x="7257331" y="4766106"/>
            <a:ext cx="600164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禮拜四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D991DF7F-0967-43C7-845B-248DF979E7FD}"/>
              </a:ext>
            </a:extLst>
          </p:cNvPr>
          <p:cNvSpPr txBox="1"/>
          <p:nvPr/>
        </p:nvSpPr>
        <p:spPr>
          <a:xfrm>
            <a:off x="7866039" y="4760380"/>
            <a:ext cx="386965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</a:t>
            </a:r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8D1E9E5F-03E2-4024-87E1-6D5176AD4517}"/>
              </a:ext>
            </a:extLst>
          </p:cNvPr>
          <p:cNvSpPr txBox="1"/>
          <p:nvPr/>
        </p:nvSpPr>
        <p:spPr>
          <a:xfrm>
            <a:off x="8210421" y="4760380"/>
            <a:ext cx="446276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必修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4258816" cy="395637"/>
          </a:xfrm>
        </p:spPr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重要的使用案例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進行面試流程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90AAC5D6-027A-496F-8859-023EE48FDC79}"/>
              </a:ext>
            </a:extLst>
          </p:cNvPr>
          <p:cNvSpPr txBox="1"/>
          <p:nvPr/>
        </p:nvSpPr>
        <p:spPr>
          <a:xfrm>
            <a:off x="7884368" y="4803998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2A21F7-A678-4BDD-B423-88219125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63" y="803864"/>
            <a:ext cx="6180974" cy="43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89248" y="195486"/>
            <a:ext cx="4114800" cy="395637"/>
          </a:xfrm>
        </p:spPr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重要的使用案例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進行面試流程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2/2)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90AAC5D6-027A-496F-8859-023EE48FDC79}"/>
              </a:ext>
            </a:extLst>
          </p:cNvPr>
          <p:cNvSpPr txBox="1"/>
          <p:nvPr/>
        </p:nvSpPr>
        <p:spPr>
          <a:xfrm>
            <a:off x="7884368" y="4803998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2798B-7921-4C54-9AB4-D6F87306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45" y="683597"/>
            <a:ext cx="5094814" cy="44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面試端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3EA7C2-02F7-413C-8362-20D70E0AA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0"/>
          <a:stretch/>
        </p:blipFill>
        <p:spPr>
          <a:xfrm>
            <a:off x="683568" y="822323"/>
            <a:ext cx="7599850" cy="4125691"/>
          </a:xfrm>
          <a:prstGeom prst="rect">
            <a:avLst/>
          </a:prstGeom>
        </p:spPr>
      </p:pic>
      <p:sp>
        <p:nvSpPr>
          <p:cNvPr id="8" name="TextBox 40">
            <a:extLst>
              <a:ext uri="{FF2B5EF4-FFF2-40B4-BE49-F238E27FC236}">
                <a16:creationId xmlns:a16="http://schemas.microsoft.com/office/drawing/2014/main" id="{A0FAEE3F-C250-4DC4-A830-B1D707B3127E}"/>
              </a:ext>
            </a:extLst>
          </p:cNvPr>
          <p:cNvSpPr txBox="1"/>
          <p:nvPr/>
        </p:nvSpPr>
        <p:spPr>
          <a:xfrm>
            <a:off x="8676456" y="4821056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評分挑選端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0">
            <a:extLst>
              <a:ext uri="{FF2B5EF4-FFF2-40B4-BE49-F238E27FC236}">
                <a16:creationId xmlns:a16="http://schemas.microsoft.com/office/drawing/2014/main" id="{FF759A96-1333-4DF2-BB63-D18E57E60E5A}"/>
              </a:ext>
            </a:extLst>
          </p:cNvPr>
          <p:cNvSpPr txBox="1"/>
          <p:nvPr/>
        </p:nvSpPr>
        <p:spPr>
          <a:xfrm>
            <a:off x="8676456" y="4821056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9CCA3A0-F43A-4490-B959-D9ACDCB6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6" y="720397"/>
            <a:ext cx="8292346" cy="43447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17AA94-7C48-43E1-845A-9A2F643DCBE7}"/>
              </a:ext>
            </a:extLst>
          </p:cNvPr>
          <p:cNvSpPr/>
          <p:nvPr/>
        </p:nvSpPr>
        <p:spPr>
          <a:xfrm>
            <a:off x="4860032" y="3424138"/>
            <a:ext cx="15841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XXXXX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AED06-A29C-48A3-9836-183F120B0639}"/>
              </a:ext>
            </a:extLst>
          </p:cNvPr>
          <p:cNvSpPr/>
          <p:nvPr/>
        </p:nvSpPr>
        <p:spPr>
          <a:xfrm>
            <a:off x="2699793" y="3424138"/>
            <a:ext cx="211271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5552D18F-4CDD-48B3-850C-6CCAAEF48ECD}"/>
              </a:ext>
            </a:extLst>
          </p:cNvPr>
          <p:cNvSpPr txBox="1"/>
          <p:nvPr/>
        </p:nvSpPr>
        <p:spPr>
          <a:xfrm>
            <a:off x="8748464" y="4816865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4A54AA-A117-40C3-8636-9B6D7CE1B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2207"/>
            <a:ext cx="5134416" cy="39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5552D18F-4CDD-48B3-850C-6CCAAEF48ECD}"/>
              </a:ext>
            </a:extLst>
          </p:cNvPr>
          <p:cNvSpPr txBox="1"/>
          <p:nvPr/>
        </p:nvSpPr>
        <p:spPr>
          <a:xfrm>
            <a:off x="8676456" y="4821056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B37F6E-D4D6-424C-AFF1-4A5C2485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83" y="699542"/>
            <a:ext cx="3521534" cy="4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5552D18F-4CDD-48B3-850C-6CCAAEF48ECD}"/>
              </a:ext>
            </a:extLst>
          </p:cNvPr>
          <p:cNvSpPr txBox="1"/>
          <p:nvPr/>
        </p:nvSpPr>
        <p:spPr>
          <a:xfrm>
            <a:off x="8676456" y="4821056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DB409F-A440-4B5B-9CBD-ECE96ED4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23837"/>
            <a:ext cx="4143256" cy="38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89B1E4-0407-495C-BD88-BEE7E02F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000125"/>
            <a:ext cx="5676900" cy="3143250"/>
          </a:xfrm>
          <a:prstGeom prst="rect">
            <a:avLst/>
          </a:prstGeom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2719C3F7-DDC1-41AE-8641-4E1D2BD8D9B7}"/>
              </a:ext>
            </a:extLst>
          </p:cNvPr>
          <p:cNvSpPr txBox="1"/>
          <p:nvPr/>
        </p:nvSpPr>
        <p:spPr>
          <a:xfrm>
            <a:off x="8676456" y="4821056"/>
            <a:ext cx="321242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9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www.xxx.com/jiaoan/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69257" y="4766107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857495" y="4766107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8223929" y="4781058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35155" y="4766106"/>
            <a:ext cx="446276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今天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57331" y="4766106"/>
            <a:ext cx="600164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禮拜四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6039" y="4760380"/>
            <a:ext cx="386965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</a:t>
            </a:r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10421" y="4760380"/>
            <a:ext cx="446276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必修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97143" y="1779662"/>
            <a:ext cx="2462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TW" altLang="en-US" sz="48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謝謝觀看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4615" y="2476207"/>
            <a:ext cx="1523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5A964B6-E6EA-47C3-A6C0-168B3E81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88189"/>
            <a:ext cx="5641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685800"/>
            <a:r>
              <a:rPr lang="en-US" altLang="zh-TW"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Intelligence Interview Sysytem</a:t>
            </a:r>
            <a:endParaRPr lang="zh-CN" altLang="zh-CN" sz="24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13D309D-F130-4705-9EA1-5688E38A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52" y="4794706"/>
            <a:ext cx="385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 defTabSz="685800"/>
            <a:r>
              <a:rPr lang="en-US" altLang="zh-TW" sz="2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AIIS</a:t>
            </a:r>
            <a:endParaRPr lang="zh-CN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11F94B5-542E-4019-B6E0-B603B73E25D3}"/>
              </a:ext>
            </a:extLst>
          </p:cNvPr>
          <p:cNvSpPr/>
          <p:nvPr/>
        </p:nvSpPr>
        <p:spPr>
          <a:xfrm>
            <a:off x="700493" y="375777"/>
            <a:ext cx="1567940" cy="5379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rgbClr val="FFFF0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傳統面試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3480C61-60B5-4C7E-B899-9C76C3AE748F}"/>
              </a:ext>
            </a:extLst>
          </p:cNvPr>
          <p:cNvSpPr/>
          <p:nvPr/>
        </p:nvSpPr>
        <p:spPr>
          <a:xfrm>
            <a:off x="4748554" y="375777"/>
            <a:ext cx="1555727" cy="52980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rgbClr val="FFFF0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人工智慧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04A92B6-D0EA-4023-AFB8-3C2DA299EDBA}"/>
              </a:ext>
            </a:extLst>
          </p:cNvPr>
          <p:cNvSpPr/>
          <p:nvPr/>
        </p:nvSpPr>
        <p:spPr>
          <a:xfrm>
            <a:off x="683782" y="2686571"/>
            <a:ext cx="1555727" cy="52980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rgbClr val="FFFF0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新型面試</a:t>
            </a:r>
            <a:endParaRPr lang="en-US" altLang="zh-TW" sz="2100" b="1" dirty="0">
              <a:solidFill>
                <a:srgbClr val="FFFF0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4B0904-E2F2-46F3-8F54-0D099654E6B3}"/>
              </a:ext>
            </a:extLst>
          </p:cNvPr>
          <p:cNvSpPr txBox="1"/>
          <p:nvPr/>
        </p:nvSpPr>
        <p:spPr>
          <a:xfrm>
            <a:off x="1724958" y="1355225"/>
            <a:ext cx="24181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100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外地面試所費不貲</a:t>
            </a:r>
            <a:endParaRPr lang="en-US" altLang="zh-TW" sz="2100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B28CC6-EE14-424E-85A1-B00ADFA3116C}"/>
              </a:ext>
            </a:extLst>
          </p:cNvPr>
          <p:cNvSpPr/>
          <p:nvPr/>
        </p:nvSpPr>
        <p:spPr>
          <a:xfrm>
            <a:off x="1725393" y="2047858"/>
            <a:ext cx="2930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100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舟車勞頓前往面試地點</a:t>
            </a:r>
            <a:endParaRPr lang="en-US" altLang="zh-TW" sz="2100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3A44B65-8B0C-4A57-B45C-E68476CAC8DB}"/>
              </a:ext>
            </a:extLst>
          </p:cNvPr>
          <p:cNvSpPr txBox="1"/>
          <p:nvPr/>
        </p:nvSpPr>
        <p:spPr>
          <a:xfrm>
            <a:off x="1707879" y="3620503"/>
            <a:ext cx="2930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just">
              <a:defRPr sz="240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defRPr>
            </a:lvl1pPr>
          </a:lstStyle>
          <a:p>
            <a:r>
              <a:rPr lang="zh-TW" altLang="en-US" sz="2100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雲端面試不受時空限制</a:t>
            </a:r>
            <a:endParaRPr lang="en-US" altLang="zh-TW" sz="2100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DB14F2-E28A-4EF7-9004-D505D19112A8}"/>
              </a:ext>
            </a:extLst>
          </p:cNvPr>
          <p:cNvSpPr txBox="1"/>
          <p:nvPr/>
        </p:nvSpPr>
        <p:spPr>
          <a:xfrm>
            <a:off x="1724958" y="4435459"/>
            <a:ext cx="31392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just">
              <a:defRPr sz="240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defRPr>
            </a:lvl1pPr>
          </a:lstStyle>
          <a:p>
            <a:r>
              <a:rPr lang="en-US" altLang="zh-TW" sz="2100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AI</a:t>
            </a:r>
            <a:r>
              <a:rPr lang="zh-TW" altLang="en-US" sz="2100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分析協助徵才方做決策</a:t>
            </a:r>
            <a:endParaRPr lang="en-US" altLang="zh-TW" sz="2100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20FFC7B-8C6C-43D4-B3E4-DC9E1D18238E}"/>
              </a:ext>
            </a:extLst>
          </p:cNvPr>
          <p:cNvSpPr txBox="1"/>
          <p:nvPr/>
        </p:nvSpPr>
        <p:spPr>
          <a:xfrm>
            <a:off x="5724128" y="1586057"/>
            <a:ext cx="178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002060"/>
                </a:solidFill>
                <a:ea typeface="Gen Jyuu GothicL Bold" panose="020B0602020203020207" pitchFamily="34" charset="-120"/>
              </a:rPr>
              <a:t>人臉辨識</a:t>
            </a:r>
            <a:endParaRPr lang="en-US" altLang="zh-TW" b="1" dirty="0">
              <a:solidFill>
                <a:srgbClr val="002060"/>
              </a:solidFill>
              <a:ea typeface="Gen Jyuu GothicL Bold" panose="020B0602020203020207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645E9F6-DDEE-442D-8FEC-0CF334D03831}"/>
              </a:ext>
            </a:extLst>
          </p:cNvPr>
          <p:cNvSpPr txBox="1"/>
          <p:nvPr/>
        </p:nvSpPr>
        <p:spPr>
          <a:xfrm>
            <a:off x="5652121" y="3592152"/>
            <a:ext cx="1530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情緒辨識</a:t>
            </a:r>
            <a:endParaRPr lang="en-US" altLang="zh-TW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81723F3-543C-4F8F-80E5-1ADA32BA5F2C}"/>
              </a:ext>
            </a:extLst>
          </p:cNvPr>
          <p:cNvSpPr txBox="1"/>
          <p:nvPr/>
        </p:nvSpPr>
        <p:spPr>
          <a:xfrm>
            <a:off x="5624524" y="2935421"/>
            <a:ext cx="15852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心跳辨識</a:t>
            </a:r>
            <a:endParaRPr lang="en-US" altLang="zh-TW" b="1" dirty="0">
              <a:solidFill>
                <a:srgbClr val="002060"/>
              </a:solidFill>
              <a:latin typeface="Gen Jyuu GothicL Bold" panose="020B0602020203020207" pitchFamily="34" charset="-120"/>
              <a:ea typeface="Gen Jyuu GothicL Bold" panose="020B0602020203020207" pitchFamily="34" charset="-120"/>
              <a:cs typeface="Gen Jyuu GothicL Bold" panose="020B0602020203020207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01F99F8-B8C0-44DA-BCF3-FF685B296D9D}"/>
              </a:ext>
            </a:extLst>
          </p:cNvPr>
          <p:cNvSpPr txBox="1"/>
          <p:nvPr/>
        </p:nvSpPr>
        <p:spPr>
          <a:xfrm>
            <a:off x="5652121" y="2278690"/>
            <a:ext cx="2951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自然語言處理</a:t>
            </a:r>
            <a:r>
              <a:rPr lang="en-US" altLang="zh-TW" b="1" dirty="0">
                <a:solidFill>
                  <a:srgbClr val="002060"/>
                </a:solidFill>
                <a:latin typeface="Gen Jyuu GothicL Bold" panose="020B0602020203020207" pitchFamily="34" charset="-120"/>
                <a:ea typeface="Gen Jyuu GothicL Bold" panose="020B0602020203020207" pitchFamily="34" charset="-120"/>
                <a:cs typeface="Gen Jyuu GothicL Bold" panose="020B0602020203020207" pitchFamily="34" charset="-120"/>
              </a:rPr>
              <a:t>(NLP)</a:t>
            </a:r>
          </a:p>
        </p:txBody>
      </p:sp>
      <p:pic>
        <p:nvPicPr>
          <p:cNvPr id="46" name="圖形 45">
            <a:extLst>
              <a:ext uri="{FF2B5EF4-FFF2-40B4-BE49-F238E27FC236}">
                <a16:creationId xmlns:a16="http://schemas.microsoft.com/office/drawing/2014/main" id="{B14500A3-16CB-41FB-925D-2D9E9B19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545" b="30545"/>
          <a:stretch/>
        </p:blipFill>
        <p:spPr>
          <a:xfrm>
            <a:off x="700494" y="2055664"/>
            <a:ext cx="968399" cy="376805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42083E04-B95E-4274-8BD0-B16707B7C3C7}"/>
              </a:ext>
            </a:extLst>
          </p:cNvPr>
          <p:cNvGrpSpPr/>
          <p:nvPr/>
        </p:nvGrpSpPr>
        <p:grpSpPr>
          <a:xfrm>
            <a:off x="877436" y="1159856"/>
            <a:ext cx="649707" cy="649707"/>
            <a:chOff x="8663052" y="2518497"/>
            <a:chExt cx="3548077" cy="3548077"/>
          </a:xfrm>
        </p:grpSpPr>
        <p:pic>
          <p:nvPicPr>
            <p:cNvPr id="47" name="圖形 46">
              <a:extLst>
                <a:ext uri="{FF2B5EF4-FFF2-40B4-BE49-F238E27FC236}">
                  <a16:creationId xmlns:a16="http://schemas.microsoft.com/office/drawing/2014/main" id="{402E29BF-2525-408A-A4A1-5D94C2ABA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3052" y="2518497"/>
              <a:ext cx="3548077" cy="3548077"/>
            </a:xfrm>
            <a:prstGeom prst="rect">
              <a:avLst/>
            </a:prstGeom>
          </p:spPr>
        </p:pic>
        <p:pic>
          <p:nvPicPr>
            <p:cNvPr id="48" name="圖形 47">
              <a:extLst>
                <a:ext uri="{FF2B5EF4-FFF2-40B4-BE49-F238E27FC236}">
                  <a16:creationId xmlns:a16="http://schemas.microsoft.com/office/drawing/2014/main" id="{CA0A1E99-A150-47BA-AA46-E5FFC8E0B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081411">
              <a:off x="10826495" y="4333354"/>
              <a:ext cx="557481" cy="557481"/>
            </a:xfrm>
            <a:prstGeom prst="rect">
              <a:avLst/>
            </a:prstGeom>
          </p:spPr>
        </p:pic>
      </p:grpSp>
      <p:pic>
        <p:nvPicPr>
          <p:cNvPr id="50" name="圖形 49">
            <a:extLst>
              <a:ext uri="{FF2B5EF4-FFF2-40B4-BE49-F238E27FC236}">
                <a16:creationId xmlns:a16="http://schemas.microsoft.com/office/drawing/2014/main" id="{341A0549-3C3F-418E-AE80-E8150689D9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81" y="3446499"/>
            <a:ext cx="630181" cy="630181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D0D7ED15-2DAE-4580-8D32-0677F42A086F}"/>
              </a:ext>
            </a:extLst>
          </p:cNvPr>
          <p:cNvGrpSpPr/>
          <p:nvPr/>
        </p:nvGrpSpPr>
        <p:grpSpPr>
          <a:xfrm>
            <a:off x="788735" y="4202124"/>
            <a:ext cx="771472" cy="769478"/>
            <a:chOff x="2572976" y="97336"/>
            <a:chExt cx="1964920" cy="1959843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52233FFB-931B-41B9-8353-A6393AC30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72976" y="97336"/>
              <a:ext cx="1964920" cy="1959843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DC442397-475B-44CE-963B-C8ACFF07E789}"/>
                </a:ext>
              </a:extLst>
            </p:cNvPr>
            <p:cNvSpPr txBox="1"/>
            <p:nvPr/>
          </p:nvSpPr>
          <p:spPr>
            <a:xfrm>
              <a:off x="3112255" y="729526"/>
              <a:ext cx="858208" cy="7055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3399FF"/>
                  </a:solidFill>
                  <a:latin typeface="Gen Jyuu Gothic LP Heavy" panose="020B0702020203020207" pitchFamily="34" charset="-120"/>
                  <a:ea typeface="Gen Jyuu Gothic LP Heavy" panose="020B0702020203020207" pitchFamily="34" charset="-120"/>
                  <a:cs typeface="Gen Jyuu Gothic LP Heavy" panose="020B0702020203020207" pitchFamily="34" charset="-120"/>
                </a:rPr>
                <a:t>AI</a:t>
              </a:r>
              <a:endParaRPr lang="zh-TW" altLang="en-US" sz="1200" dirty="0">
                <a:solidFill>
                  <a:srgbClr val="3399FF"/>
                </a:solidFill>
                <a:latin typeface="Gen Jyuu Gothic LP Heavy" panose="020B0702020203020207" pitchFamily="34" charset="-120"/>
                <a:ea typeface="Gen Jyuu Gothic LP Heavy" panose="020B0702020203020207" pitchFamily="34" charset="-120"/>
                <a:cs typeface="Gen Jyuu Gothic LP Heavy" panose="020B0702020203020207" pitchFamily="34" charset="-120"/>
              </a:endParaRPr>
            </a:p>
          </p:txBody>
        </p:sp>
      </p:grpSp>
      <p:pic>
        <p:nvPicPr>
          <p:cNvPr id="54" name="圖形 53">
            <a:extLst>
              <a:ext uri="{FF2B5EF4-FFF2-40B4-BE49-F238E27FC236}">
                <a16:creationId xmlns:a16="http://schemas.microsoft.com/office/drawing/2014/main" id="{6778FF96-A92F-4A28-9C4B-9E08730EF8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73355" y="3557218"/>
            <a:ext cx="478783" cy="478783"/>
          </a:xfrm>
          <a:prstGeom prst="rect">
            <a:avLst/>
          </a:prstGeom>
        </p:spPr>
      </p:pic>
      <p:pic>
        <p:nvPicPr>
          <p:cNvPr id="55" name="圖形 54">
            <a:extLst>
              <a:ext uri="{FF2B5EF4-FFF2-40B4-BE49-F238E27FC236}">
                <a16:creationId xmlns:a16="http://schemas.microsoft.com/office/drawing/2014/main" id="{0CDEC2BC-93AC-43FA-9FB8-98A7A30C09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52228" y="1441302"/>
            <a:ext cx="425144" cy="580685"/>
          </a:xfrm>
          <a:prstGeom prst="rect">
            <a:avLst/>
          </a:prstGeom>
        </p:spPr>
      </p:pic>
      <p:pic>
        <p:nvPicPr>
          <p:cNvPr id="57" name="圖形 56">
            <a:extLst>
              <a:ext uri="{FF2B5EF4-FFF2-40B4-BE49-F238E27FC236}">
                <a16:creationId xmlns:a16="http://schemas.microsoft.com/office/drawing/2014/main" id="{0AB58BAB-6FBB-47BF-9FD5-431BA865C3E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48123" y="2875665"/>
            <a:ext cx="529249" cy="529249"/>
          </a:xfrm>
          <a:prstGeom prst="rect">
            <a:avLst/>
          </a:prstGeom>
        </p:spPr>
      </p:pic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BBC42F91-FF7A-4B51-964B-0238578BCDA3}"/>
              </a:ext>
            </a:extLst>
          </p:cNvPr>
          <p:cNvSpPr/>
          <p:nvPr/>
        </p:nvSpPr>
        <p:spPr>
          <a:xfrm>
            <a:off x="5052228" y="2282318"/>
            <a:ext cx="425144" cy="300302"/>
          </a:xfrm>
          <a:prstGeom prst="wedgeRoundRectCallout">
            <a:avLst>
              <a:gd name="adj1" fmla="val 34046"/>
              <a:gd name="adj2" fmla="val 8275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F0BA1952-0BBC-4B9F-9932-B408F9311519}"/>
              </a:ext>
            </a:extLst>
          </p:cNvPr>
          <p:cNvSpPr txBox="1"/>
          <p:nvPr/>
        </p:nvSpPr>
        <p:spPr>
          <a:xfrm>
            <a:off x="8028384" y="4818764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91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>
            <a:extLst>
              <a:ext uri="{FF2B5EF4-FFF2-40B4-BE49-F238E27FC236}">
                <a16:creationId xmlns:a16="http://schemas.microsoft.com/office/drawing/2014/main" id="{FFFF2451-E826-40DD-9164-45A318E9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6535" y="551903"/>
            <a:ext cx="1561233" cy="1561233"/>
          </a:xfrm>
          <a:prstGeom prst="rect">
            <a:avLst/>
          </a:prstGeom>
        </p:spPr>
      </p:pic>
      <p:pic>
        <p:nvPicPr>
          <p:cNvPr id="5" name="圖形 4">
            <a:extLst>
              <a:ext uri="{FF2B5EF4-FFF2-40B4-BE49-F238E27FC236}">
                <a16:creationId xmlns:a16="http://schemas.microsoft.com/office/drawing/2014/main" id="{EBC68D86-B969-4319-87AF-392A4A2F9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085" y="931339"/>
            <a:ext cx="1207166" cy="1207166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6B8123D9-A649-4889-9691-35B85B67B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9508" y="2568284"/>
            <a:ext cx="1350000" cy="1350000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6AFE87D8-7B4E-492E-820A-36E5EF80E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4876" y="3313326"/>
            <a:ext cx="1350000" cy="13500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F22A8D80-68AD-47AC-8FDB-4FFB86C7E930}"/>
              </a:ext>
            </a:extLst>
          </p:cNvPr>
          <p:cNvSpPr/>
          <p:nvPr/>
        </p:nvSpPr>
        <p:spPr>
          <a:xfrm>
            <a:off x="1302361" y="4234894"/>
            <a:ext cx="6539279" cy="690185"/>
          </a:xfrm>
          <a:prstGeom prst="roundRect">
            <a:avLst/>
          </a:prstGeom>
          <a:solidFill>
            <a:srgbClr val="9DD0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chemeClr val="bg2">
                    <a:lumMod val="25000"/>
                  </a:schemeClr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抓</a:t>
            </a:r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取</a:t>
            </a:r>
            <a:r>
              <a:rPr lang="zh-TW" altLang="en-US" sz="2100" b="1" dirty="0">
                <a:solidFill>
                  <a:schemeClr val="bg2">
                    <a:lumMod val="25000"/>
                  </a:schemeClr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人臉特徵值，將其進行</a:t>
            </a:r>
            <a:r>
              <a:rPr lang="zh-TW" altLang="en-US" sz="21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模型訓練</a:t>
            </a:r>
            <a:r>
              <a:rPr lang="zh-TW" altLang="en-US" sz="2100" b="1" dirty="0">
                <a:solidFill>
                  <a:schemeClr val="bg2">
                    <a:lumMod val="25000"/>
                  </a:schemeClr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，判別出</a:t>
            </a:r>
            <a:r>
              <a:rPr lang="en-US" altLang="zh-TW" sz="2100" b="1" dirty="0">
                <a:solidFill>
                  <a:schemeClr val="bg2">
                    <a:lumMod val="25000"/>
                  </a:schemeClr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7</a:t>
            </a:r>
            <a:r>
              <a:rPr lang="zh-TW" altLang="en-US" sz="2100" b="1" dirty="0">
                <a:solidFill>
                  <a:schemeClr val="bg2">
                    <a:lumMod val="25000"/>
                  </a:schemeClr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種情緒</a:t>
            </a:r>
            <a:endParaRPr lang="zh-TW" altLang="en-US" sz="1500" b="1" dirty="0">
              <a:solidFill>
                <a:srgbClr val="D24103"/>
              </a:solidFill>
              <a:latin typeface="Gen Jyuu Gothic LP Bold" panose="020B0602020203020207" pitchFamily="34" charset="-120"/>
              <a:ea typeface="Gen Jyuu Gothic LP Bold" panose="020B0602020203020207" pitchFamily="34" charset="-120"/>
              <a:cs typeface="Gen Jyuu Gothic LP Bold" panose="020B0602020203020207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022C168-CB17-40E5-8CDA-DDEABA3AF5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79" y="2900393"/>
            <a:ext cx="1207166" cy="12040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68C3A22-A535-4E5B-9186-421751EDC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6639" y="659264"/>
            <a:ext cx="1350000" cy="13465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6212F73-1CD4-4AF0-A20D-D56FD3122A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1753" y="2182472"/>
            <a:ext cx="1120322" cy="11078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847E35-DBA5-48EC-B6EA-36C123A9C6CC}"/>
              </a:ext>
            </a:extLst>
          </p:cNvPr>
          <p:cNvSpPr txBox="1"/>
          <p:nvPr/>
        </p:nvSpPr>
        <p:spPr>
          <a:xfrm>
            <a:off x="3989509" y="104868"/>
            <a:ext cx="1530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情緒辨識</a:t>
            </a:r>
            <a:endParaRPr lang="en-US" altLang="zh-TW" b="1" dirty="0">
              <a:solidFill>
                <a:srgbClr val="002060"/>
              </a:solidFill>
              <a:latin typeface="Yuanti SC" panose="02010600040101010101" pitchFamily="2" charset="-122"/>
              <a:ea typeface="Yuanti SC" panose="02010600040101010101" pitchFamily="2" charset="-122"/>
              <a:cs typeface="Gujarati Sangam MN" pitchFamily="2" charset="0"/>
            </a:endParaRPr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3F2489A5-19E0-44B5-A96F-CBBEC7220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0082" y="50143"/>
            <a:ext cx="478783" cy="478783"/>
          </a:xfrm>
          <a:prstGeom prst="rect">
            <a:avLst/>
          </a:prstGeom>
        </p:spPr>
      </p:pic>
      <p:sp>
        <p:nvSpPr>
          <p:cNvPr id="13" name="TextBox 40">
            <a:extLst>
              <a:ext uri="{FF2B5EF4-FFF2-40B4-BE49-F238E27FC236}">
                <a16:creationId xmlns:a16="http://schemas.microsoft.com/office/drawing/2014/main" id="{A5C49954-F6BE-4C87-A7B6-AAAE4D65601D}"/>
              </a:ext>
            </a:extLst>
          </p:cNvPr>
          <p:cNvSpPr txBox="1"/>
          <p:nvPr/>
        </p:nvSpPr>
        <p:spPr>
          <a:xfrm>
            <a:off x="8028384" y="4818764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516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04167E-6 2.59259E-6 L 0.58893 0.99051 " pathEditMode="relative" rAng="0" ptsTypes="AA">
                                      <p:cBhvr>
                                        <p:cTn id="15" dur="4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493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29167E-6 2.22222E-6 L -0.42122 0.99491 " pathEditMode="relative" rAng="0" ptsTypes="AA">
                                      <p:cBhvr>
                                        <p:cTn id="20" dur="4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497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4.16667E-7 -2.96296E-6 L 0.76745 -0.33936 " pathEditMode="relative" rAng="0" ptsTypes="AA">
                                      <p:cBhvr>
                                        <p:cTn id="25" dur="4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59" y="-170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6.93889E-18 1.48148E-6 L -0.88216 -0.17615 " pathEditMode="relative" rAng="0" ptsTypes="AA">
                                      <p:cBhvr>
                                        <p:cTn id="30" dur="4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10" y="-939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2.70833E-6 -4.44444E-6 L -0.7151 -0.48958 " pathEditMode="relative" rAng="0" ptsTypes="AA">
                                      <p:cBhvr>
                                        <p:cTn id="35" dur="4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55" y="-2449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6 -2.59259E-6 L 0.40729 -1.04514 " pathEditMode="relative" rAng="0" ptsTypes="AA">
                                      <p:cBhvr>
                                        <p:cTn id="40" dur="4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5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08333E-6 -3.7037E-6 L -0.3375 1.24977 " pathEditMode="relative" rAng="0" ptsTypes="AA">
                                      <p:cBhvr>
                                        <p:cTn id="45" dur="4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6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9370131-BFF6-4943-81EC-DBD0CAE6A6D6}"/>
              </a:ext>
            </a:extLst>
          </p:cNvPr>
          <p:cNvSpPr txBox="1"/>
          <p:nvPr/>
        </p:nvSpPr>
        <p:spPr>
          <a:xfrm>
            <a:off x="693495" y="4135298"/>
            <a:ext cx="85174" cy="8541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TW" altLang="en-US" sz="1350" spc="-7500" dirty="0">
                <a:solidFill>
                  <a:srgbClr val="3FFF3F"/>
                </a:solidFill>
              </a:rPr>
              <a:t>●●●●●●●●●●●●●●●●●●●●●●●●●●●●●●●●●●●●●●●●●●●●●●●●●●●●●●●●●●●●●●●●●●●●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25CF75-9BD5-4EE2-A06E-5F481B559145}"/>
              </a:ext>
            </a:extLst>
          </p:cNvPr>
          <p:cNvSpPr/>
          <p:nvPr/>
        </p:nvSpPr>
        <p:spPr>
          <a:xfrm>
            <a:off x="1397587" y="1292764"/>
            <a:ext cx="6348827" cy="2557972"/>
          </a:xfrm>
          <a:prstGeom prst="roundRect">
            <a:avLst/>
          </a:prstGeom>
          <a:solidFill>
            <a:srgbClr val="9DD0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利用</a:t>
            </a:r>
            <a:r>
              <a:rPr lang="en-US" altLang="zh-TW" sz="2100" b="1" dirty="0">
                <a:solidFill>
                  <a:srgbClr val="D24103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PPG</a:t>
            </a:r>
            <a:r>
              <a:rPr lang="zh-TW" altLang="en-US" sz="2100" b="1" dirty="0">
                <a:solidFill>
                  <a:srgbClr val="D24103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光學圖形描記圖法</a:t>
            </a:r>
            <a:endParaRPr lang="en-US" altLang="zh-TW" sz="2100" b="1" dirty="0">
              <a:solidFill>
                <a:srgbClr val="D24103"/>
              </a:solidFill>
              <a:effectLst>
                <a:outerShdw blurRad="38100" dist="38100" dir="2700000" algn="tl">
                  <a:schemeClr val="accent1">
                    <a:lumMod val="60000"/>
                    <a:lumOff val="40000"/>
                  </a:schemeClr>
                </a:outerShdw>
              </a:effectLst>
              <a:latin typeface="Gen Jyuu Gothic LP Bold" panose="020B0602020203020207" pitchFamily="34" charset="-120"/>
              <a:ea typeface="Gen Jyuu Gothic LP Bold" panose="020B0602020203020207" pitchFamily="34" charset="-120"/>
              <a:cs typeface="Gen Jyuu Gothic LP Bold" panose="020B0602020203020207" pitchFamily="34" charset="-120"/>
            </a:endParaRPr>
          </a:p>
          <a:p>
            <a:pPr algn="ctr"/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結合電腦視圖處理</a:t>
            </a:r>
          </a:p>
          <a:p>
            <a:pPr algn="ctr"/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透過人臉辨識抓取人的額頭</a:t>
            </a:r>
          </a:p>
          <a:p>
            <a:pPr algn="ctr"/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並利用</a:t>
            </a:r>
            <a:r>
              <a:rPr lang="zh-TW" altLang="en-US" sz="2100" b="1" dirty="0">
                <a:solidFill>
                  <a:srgbClr val="D24103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視圖處理</a:t>
            </a:r>
            <a:r>
              <a:rPr lang="zh-TW" altLang="en-US" sz="2100" b="1" dirty="0">
                <a:solidFill>
                  <a:srgbClr val="414142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、</a:t>
            </a:r>
            <a:r>
              <a:rPr lang="zh-TW" altLang="en-US" sz="2100" b="1" dirty="0">
                <a:solidFill>
                  <a:srgbClr val="D24103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演算法</a:t>
            </a:r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和</a:t>
            </a:r>
            <a:r>
              <a:rPr lang="en-US" altLang="zh-TW" sz="2100" b="1" dirty="0">
                <a:solidFill>
                  <a:srgbClr val="D24103"/>
                </a:solidFill>
                <a:effectLst>
                  <a:outerShdw blurRad="38100" dist="38100" dir="2700000" algn="tl">
                    <a:schemeClr val="accent1">
                      <a:lumMod val="60000"/>
                      <a:lumOff val="40000"/>
                    </a:schemeClr>
                  </a:outerShdw>
                </a:effectLst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PPG</a:t>
            </a:r>
          </a:p>
          <a:p>
            <a:pPr algn="ctr"/>
            <a:r>
              <a:rPr lang="zh-TW" altLang="en-US" sz="21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運算出求職者的心跳反應</a:t>
            </a:r>
            <a:endParaRPr lang="zh-TW" altLang="en-US" sz="1500" b="1" dirty="0">
              <a:solidFill>
                <a:srgbClr val="414142"/>
              </a:solidFill>
              <a:latin typeface="Gen Jyuu Gothic LP Bold" panose="020B0602020203020207" pitchFamily="34" charset="-120"/>
              <a:ea typeface="Gen Jyuu Gothic LP Bold" panose="020B0602020203020207" pitchFamily="34" charset="-120"/>
              <a:cs typeface="Gen Jyuu Gothic LP Bold" panose="020B06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B74216-7C12-40F2-AD79-EB3D527BC051}"/>
              </a:ext>
            </a:extLst>
          </p:cNvPr>
          <p:cNvSpPr txBox="1"/>
          <p:nvPr/>
        </p:nvSpPr>
        <p:spPr>
          <a:xfrm>
            <a:off x="4011946" y="160636"/>
            <a:ext cx="15852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心跳辨識</a:t>
            </a:r>
            <a:endParaRPr lang="en-US" altLang="zh-TW" b="1" dirty="0">
              <a:solidFill>
                <a:srgbClr val="002060"/>
              </a:solidFill>
              <a:latin typeface="Yuanti SC" panose="02010600040101010101" pitchFamily="2" charset="-122"/>
              <a:ea typeface="Yuanti SC" panose="02010600040101010101" pitchFamily="2" charset="-122"/>
              <a:cs typeface="Gujarati Sangam MN" pitchFamily="2" charset="0"/>
            </a:endParaRP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8B490ABD-A5BC-4706-9E23-456EE488C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628" y="99996"/>
            <a:ext cx="529249" cy="529249"/>
          </a:xfrm>
          <a:prstGeom prst="rect">
            <a:avLst/>
          </a:prstGeom>
        </p:spPr>
      </p:pic>
      <p:sp>
        <p:nvSpPr>
          <p:cNvPr id="8" name="TextBox 40">
            <a:extLst>
              <a:ext uri="{FF2B5EF4-FFF2-40B4-BE49-F238E27FC236}">
                <a16:creationId xmlns:a16="http://schemas.microsoft.com/office/drawing/2014/main" id="{66283C96-60D9-4548-B90E-78A06CC709B1}"/>
              </a:ext>
            </a:extLst>
          </p:cNvPr>
          <p:cNvSpPr txBox="1"/>
          <p:nvPr/>
        </p:nvSpPr>
        <p:spPr>
          <a:xfrm>
            <a:off x="8028384" y="4818764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4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"/>
                                  </p:iterate>
                                  <p:childTnLst>
                                    <p:animMotion origin="layout" path="M -1.25E-6 4.44444E-6 L 0.06042 4.44444E-6 C 0.08854 4.44444E-6 0.12031 -0.06088 0.14896 -0.06945 C 0.17031 -0.06945 0.20912 -0.01297 0.22695 -0.01297 C 0.25143 -0.01297 0.27643 -0.03033 0.32253 -0.03033 L 0.35443 -0.70903 L 0.39011 0.11041 L 0.43242 4.44444E-6 L 0.46797 -0.03033 L 0.553 -0.00394 C 0.59219 -0.01737 0.62409 -0.07408 0.66289 -0.09607 C 0.67708 -0.10024 0.70886 -0.1051 0.73034 -0.09607 C 0.7513 -0.08704 0.76953 -0.02593 0.77643 -0.022 C 0.78698 -0.00394 0.81198 -0.022 0.82578 -0.01297 L 0.84753 4.44444E-6 L 0.88646 4.44444E-6 " pathEditMode="relative" rAng="0" ptsTypes="AAAAAAAAAAA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23" y="-299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76291DA8-79D0-4468-8891-7016542C2B82}"/>
              </a:ext>
            </a:extLst>
          </p:cNvPr>
          <p:cNvSpPr/>
          <p:nvPr/>
        </p:nvSpPr>
        <p:spPr>
          <a:xfrm>
            <a:off x="1207294" y="707231"/>
            <a:ext cx="6557963" cy="3293269"/>
          </a:xfrm>
          <a:prstGeom prst="wedgeRoundRectCallout">
            <a:avLst>
              <a:gd name="adj1" fmla="val -40407"/>
              <a:gd name="adj2" fmla="val 64318"/>
              <a:gd name="adj3" fmla="val 16667"/>
            </a:avLst>
          </a:prstGeom>
          <a:solidFill>
            <a:srgbClr val="9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我一直對職場女性議題很</a:t>
            </a:r>
            <a:r>
              <a:rPr lang="zh-TW" altLang="en-US" sz="2400" b="1" dirty="0">
                <a:solidFill>
                  <a:srgbClr val="FF0000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有興趣</a:t>
            </a:r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，過去</a:t>
            </a:r>
            <a:r>
              <a:rPr lang="zh-TW" altLang="en-US" sz="2400" b="1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在你們的</a:t>
            </a:r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文章中獲得很多</a:t>
            </a:r>
            <a:r>
              <a:rPr lang="zh-TW" altLang="en-US" sz="2400" b="1" dirty="0">
                <a:solidFill>
                  <a:srgbClr val="FF0000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靈感</a:t>
            </a:r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新想法</a:t>
            </a:r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，也</a:t>
            </a:r>
            <a:r>
              <a:rPr lang="zh-TW" altLang="en-US" sz="2400" b="1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喜歡你們</a:t>
            </a:r>
            <a:r>
              <a:rPr lang="zh-TW" altLang="en-US" sz="2400" b="1">
                <a:solidFill>
                  <a:srgbClr val="FF0000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清新</a:t>
            </a:r>
            <a:r>
              <a:rPr lang="zh-TW" altLang="en-US" sz="2400" b="1" dirty="0">
                <a:solidFill>
                  <a:srgbClr val="FF0000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活潑</a:t>
            </a:r>
            <a:r>
              <a:rPr lang="zh-TW" altLang="en-US" sz="2400" b="1" dirty="0">
                <a:solidFill>
                  <a:srgbClr val="414142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的風格，所以想成為你們的一份子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C98B9C-5567-4714-8917-FC6297B3276E}"/>
              </a:ext>
            </a:extLst>
          </p:cNvPr>
          <p:cNvSpPr txBox="1"/>
          <p:nvPr/>
        </p:nvSpPr>
        <p:spPr>
          <a:xfrm>
            <a:off x="3487963" y="154686"/>
            <a:ext cx="2951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自然語言處理</a:t>
            </a:r>
            <a:r>
              <a:rPr lang="en-US" altLang="zh-TW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(NLP)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E51FE304-4B5D-4896-8574-1E5EC317DF18}"/>
              </a:ext>
            </a:extLst>
          </p:cNvPr>
          <p:cNvSpPr/>
          <p:nvPr/>
        </p:nvSpPr>
        <p:spPr>
          <a:xfrm>
            <a:off x="2931014" y="142481"/>
            <a:ext cx="425144" cy="300302"/>
          </a:xfrm>
          <a:prstGeom prst="wedgeRoundRectCallout">
            <a:avLst>
              <a:gd name="adj1" fmla="val 34046"/>
              <a:gd name="adj2" fmla="val 8275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b="1">
              <a:latin typeface="Yuanti SC" panose="02010600040101010101" pitchFamily="2" charset="-122"/>
              <a:ea typeface="Yuanti SC" panose="02010600040101010101" pitchFamily="2" charset="-122"/>
              <a:cs typeface="Gujarati Sangam MN" pitchFamily="2" charset="0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D849A5FF-E66C-4007-9FD2-D98B20615670}"/>
              </a:ext>
            </a:extLst>
          </p:cNvPr>
          <p:cNvSpPr txBox="1"/>
          <p:nvPr/>
        </p:nvSpPr>
        <p:spPr>
          <a:xfrm>
            <a:off x="8028384" y="4818764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679E5E6-0951-4297-B61A-873CFD10C4A2}"/>
              </a:ext>
            </a:extLst>
          </p:cNvPr>
          <p:cNvSpPr/>
          <p:nvPr/>
        </p:nvSpPr>
        <p:spPr>
          <a:xfrm>
            <a:off x="4767391" y="2271084"/>
            <a:ext cx="1454244" cy="600164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TW" altLang="en-US" sz="33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有興趣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032720-A681-40D8-BDE3-A3B7BFDFEA9D}"/>
              </a:ext>
            </a:extLst>
          </p:cNvPr>
          <p:cNvSpPr/>
          <p:nvPr/>
        </p:nvSpPr>
        <p:spPr>
          <a:xfrm>
            <a:off x="3674784" y="2271085"/>
            <a:ext cx="1031051" cy="600164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TW" altLang="en-US" sz="33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靈感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902CD7-CE36-4EEB-A952-B25DA0E33239}"/>
              </a:ext>
            </a:extLst>
          </p:cNvPr>
          <p:cNvSpPr/>
          <p:nvPr/>
        </p:nvSpPr>
        <p:spPr>
          <a:xfrm>
            <a:off x="6283191" y="2283209"/>
            <a:ext cx="1454244" cy="600164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TW" altLang="en-US" sz="33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新想法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088641-25F1-46ED-92AA-2C168450DB55}"/>
              </a:ext>
            </a:extLst>
          </p:cNvPr>
          <p:cNvSpPr/>
          <p:nvPr/>
        </p:nvSpPr>
        <p:spPr>
          <a:xfrm>
            <a:off x="1735791" y="2283209"/>
            <a:ext cx="1877437" cy="600164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TW" altLang="en-US" sz="33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清新活潑</a:t>
            </a:r>
            <a:endParaRPr lang="zh-TW" altLang="en-US" sz="3300" b="1" dirty="0">
              <a:solidFill>
                <a:srgbClr val="D24103"/>
              </a:solidFill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453D83D1-0707-4A93-AC56-DDE3B8619592}"/>
              </a:ext>
            </a:extLst>
          </p:cNvPr>
          <p:cNvSpPr/>
          <p:nvPr/>
        </p:nvSpPr>
        <p:spPr>
          <a:xfrm rot="16200000">
            <a:off x="4400873" y="530080"/>
            <a:ext cx="733035" cy="5369204"/>
          </a:xfrm>
          <a:custGeom>
            <a:avLst/>
            <a:gdLst>
              <a:gd name="connsiteX0" fmla="*/ 850900 w 850900"/>
              <a:gd name="connsiteY0" fmla="*/ 6988432 h 6988432"/>
              <a:gd name="connsiteX1" fmla="*/ 425450 w 850900"/>
              <a:gd name="connsiteY1" fmla="*/ 6917527 h 6988432"/>
              <a:gd name="connsiteX2" fmla="*/ 425450 w 850900"/>
              <a:gd name="connsiteY2" fmla="*/ 3565121 h 6988432"/>
              <a:gd name="connsiteX3" fmla="*/ 0 w 850900"/>
              <a:gd name="connsiteY3" fmla="*/ 3494216 h 6988432"/>
              <a:gd name="connsiteX4" fmla="*/ 425450 w 850900"/>
              <a:gd name="connsiteY4" fmla="*/ 3423311 h 6988432"/>
              <a:gd name="connsiteX5" fmla="*/ 425450 w 850900"/>
              <a:gd name="connsiteY5" fmla="*/ 70905 h 6988432"/>
              <a:gd name="connsiteX6" fmla="*/ 850900 w 850900"/>
              <a:gd name="connsiteY6" fmla="*/ 0 h 6988432"/>
              <a:gd name="connsiteX7" fmla="*/ 850900 w 850900"/>
              <a:gd name="connsiteY7" fmla="*/ 6988432 h 6988432"/>
              <a:gd name="connsiteX0" fmla="*/ 850900 w 850900"/>
              <a:gd name="connsiteY0" fmla="*/ 6988432 h 6988432"/>
              <a:gd name="connsiteX1" fmla="*/ 425450 w 850900"/>
              <a:gd name="connsiteY1" fmla="*/ 6917527 h 6988432"/>
              <a:gd name="connsiteX2" fmla="*/ 425450 w 850900"/>
              <a:gd name="connsiteY2" fmla="*/ 3565121 h 6988432"/>
              <a:gd name="connsiteX3" fmla="*/ 0 w 850900"/>
              <a:gd name="connsiteY3" fmla="*/ 3494216 h 6988432"/>
              <a:gd name="connsiteX4" fmla="*/ 425450 w 850900"/>
              <a:gd name="connsiteY4" fmla="*/ 3423311 h 6988432"/>
              <a:gd name="connsiteX5" fmla="*/ 425450 w 850900"/>
              <a:gd name="connsiteY5" fmla="*/ 70905 h 6988432"/>
              <a:gd name="connsiteX6" fmla="*/ 850900 w 850900"/>
              <a:gd name="connsiteY6" fmla="*/ 0 h 6988432"/>
              <a:gd name="connsiteX0" fmla="*/ 850901 w 850901"/>
              <a:gd name="connsiteY0" fmla="*/ 6988432 h 6988432"/>
              <a:gd name="connsiteX1" fmla="*/ 425451 w 850901"/>
              <a:gd name="connsiteY1" fmla="*/ 6917527 h 6988432"/>
              <a:gd name="connsiteX2" fmla="*/ 425451 w 850901"/>
              <a:gd name="connsiteY2" fmla="*/ 3565121 h 6988432"/>
              <a:gd name="connsiteX3" fmla="*/ 1 w 850901"/>
              <a:gd name="connsiteY3" fmla="*/ 3494216 h 6988432"/>
              <a:gd name="connsiteX4" fmla="*/ 425451 w 850901"/>
              <a:gd name="connsiteY4" fmla="*/ 3423311 h 6988432"/>
              <a:gd name="connsiteX5" fmla="*/ 425451 w 850901"/>
              <a:gd name="connsiteY5" fmla="*/ 70905 h 6988432"/>
              <a:gd name="connsiteX6" fmla="*/ 850901 w 850901"/>
              <a:gd name="connsiteY6" fmla="*/ 0 h 6988432"/>
              <a:gd name="connsiteX7" fmla="*/ 850901 w 850901"/>
              <a:gd name="connsiteY7" fmla="*/ 6988432 h 6988432"/>
              <a:gd name="connsiteX0" fmla="*/ 850901 w 850901"/>
              <a:gd name="connsiteY0" fmla="*/ 6988432 h 6988432"/>
              <a:gd name="connsiteX1" fmla="*/ 425451 w 850901"/>
              <a:gd name="connsiteY1" fmla="*/ 6917527 h 6988432"/>
              <a:gd name="connsiteX2" fmla="*/ 425451 w 850901"/>
              <a:gd name="connsiteY2" fmla="*/ 3565121 h 6988432"/>
              <a:gd name="connsiteX3" fmla="*/ 1 w 850901"/>
              <a:gd name="connsiteY3" fmla="*/ 3494216 h 6988432"/>
              <a:gd name="connsiteX4" fmla="*/ 431801 w 850901"/>
              <a:gd name="connsiteY4" fmla="*/ 3296311 h 6988432"/>
              <a:gd name="connsiteX5" fmla="*/ 425451 w 850901"/>
              <a:gd name="connsiteY5" fmla="*/ 70905 h 6988432"/>
              <a:gd name="connsiteX6" fmla="*/ 850901 w 850901"/>
              <a:gd name="connsiteY6" fmla="*/ 0 h 6988432"/>
              <a:gd name="connsiteX0" fmla="*/ 850901 w 850901"/>
              <a:gd name="connsiteY0" fmla="*/ 6988432 h 6988432"/>
              <a:gd name="connsiteX1" fmla="*/ 425451 w 850901"/>
              <a:gd name="connsiteY1" fmla="*/ 6917527 h 6988432"/>
              <a:gd name="connsiteX2" fmla="*/ 425451 w 850901"/>
              <a:gd name="connsiteY2" fmla="*/ 3565121 h 6988432"/>
              <a:gd name="connsiteX3" fmla="*/ 1 w 850901"/>
              <a:gd name="connsiteY3" fmla="*/ 3494216 h 6988432"/>
              <a:gd name="connsiteX4" fmla="*/ 425451 w 850901"/>
              <a:gd name="connsiteY4" fmla="*/ 3423311 h 6988432"/>
              <a:gd name="connsiteX5" fmla="*/ 425451 w 850901"/>
              <a:gd name="connsiteY5" fmla="*/ 70905 h 6988432"/>
              <a:gd name="connsiteX6" fmla="*/ 850901 w 850901"/>
              <a:gd name="connsiteY6" fmla="*/ 0 h 6988432"/>
              <a:gd name="connsiteX7" fmla="*/ 850901 w 850901"/>
              <a:gd name="connsiteY7" fmla="*/ 6988432 h 6988432"/>
              <a:gd name="connsiteX0" fmla="*/ 850901 w 850901"/>
              <a:gd name="connsiteY0" fmla="*/ 6988432 h 6988432"/>
              <a:gd name="connsiteX1" fmla="*/ 425451 w 850901"/>
              <a:gd name="connsiteY1" fmla="*/ 6917527 h 6988432"/>
              <a:gd name="connsiteX2" fmla="*/ 425451 w 850901"/>
              <a:gd name="connsiteY2" fmla="*/ 3634974 h 6988432"/>
              <a:gd name="connsiteX3" fmla="*/ 1 w 850901"/>
              <a:gd name="connsiteY3" fmla="*/ 3494216 h 6988432"/>
              <a:gd name="connsiteX4" fmla="*/ 431801 w 850901"/>
              <a:gd name="connsiteY4" fmla="*/ 3296311 h 6988432"/>
              <a:gd name="connsiteX5" fmla="*/ 425451 w 850901"/>
              <a:gd name="connsiteY5" fmla="*/ 70905 h 6988432"/>
              <a:gd name="connsiteX6" fmla="*/ 850901 w 850901"/>
              <a:gd name="connsiteY6" fmla="*/ 0 h 6988432"/>
              <a:gd name="connsiteX0" fmla="*/ 977380 w 977380"/>
              <a:gd name="connsiteY0" fmla="*/ 6988432 h 6988432"/>
              <a:gd name="connsiteX1" fmla="*/ 551930 w 977380"/>
              <a:gd name="connsiteY1" fmla="*/ 6917527 h 6988432"/>
              <a:gd name="connsiteX2" fmla="*/ 551930 w 977380"/>
              <a:gd name="connsiteY2" fmla="*/ 3565121 h 6988432"/>
              <a:gd name="connsiteX3" fmla="*/ 126480 w 977380"/>
              <a:gd name="connsiteY3" fmla="*/ 3494216 h 6988432"/>
              <a:gd name="connsiteX4" fmla="*/ 551930 w 977380"/>
              <a:gd name="connsiteY4" fmla="*/ 3423311 h 6988432"/>
              <a:gd name="connsiteX5" fmla="*/ 551930 w 977380"/>
              <a:gd name="connsiteY5" fmla="*/ 70905 h 6988432"/>
              <a:gd name="connsiteX6" fmla="*/ 977380 w 977380"/>
              <a:gd name="connsiteY6" fmla="*/ 0 h 6988432"/>
              <a:gd name="connsiteX7" fmla="*/ 977380 w 977380"/>
              <a:gd name="connsiteY7" fmla="*/ 6988432 h 6988432"/>
              <a:gd name="connsiteX0" fmla="*/ 977380 w 977380"/>
              <a:gd name="connsiteY0" fmla="*/ 6988432 h 6988432"/>
              <a:gd name="connsiteX1" fmla="*/ 551930 w 977380"/>
              <a:gd name="connsiteY1" fmla="*/ 6917527 h 6988432"/>
              <a:gd name="connsiteX2" fmla="*/ 551930 w 977380"/>
              <a:gd name="connsiteY2" fmla="*/ 3634974 h 6988432"/>
              <a:gd name="connsiteX3" fmla="*/ 126480 w 977380"/>
              <a:gd name="connsiteY3" fmla="*/ 3494216 h 6988432"/>
              <a:gd name="connsiteX4" fmla="*/ 558280 w 977380"/>
              <a:gd name="connsiteY4" fmla="*/ 3296311 h 6988432"/>
              <a:gd name="connsiteX5" fmla="*/ 551930 w 977380"/>
              <a:gd name="connsiteY5" fmla="*/ 70905 h 6988432"/>
              <a:gd name="connsiteX6" fmla="*/ 977380 w 977380"/>
              <a:gd name="connsiteY6" fmla="*/ 0 h 6988432"/>
              <a:gd name="connsiteX0" fmla="*/ 977380 w 977380"/>
              <a:gd name="connsiteY0" fmla="*/ 6988432 h 6988432"/>
              <a:gd name="connsiteX1" fmla="*/ 551930 w 977380"/>
              <a:gd name="connsiteY1" fmla="*/ 6917527 h 6988432"/>
              <a:gd name="connsiteX2" fmla="*/ 551930 w 977380"/>
              <a:gd name="connsiteY2" fmla="*/ 3565121 h 6988432"/>
              <a:gd name="connsiteX3" fmla="*/ 126480 w 977380"/>
              <a:gd name="connsiteY3" fmla="*/ 3494216 h 6988432"/>
              <a:gd name="connsiteX4" fmla="*/ 551930 w 977380"/>
              <a:gd name="connsiteY4" fmla="*/ 3423311 h 6988432"/>
              <a:gd name="connsiteX5" fmla="*/ 551930 w 977380"/>
              <a:gd name="connsiteY5" fmla="*/ 70905 h 6988432"/>
              <a:gd name="connsiteX6" fmla="*/ 977380 w 977380"/>
              <a:gd name="connsiteY6" fmla="*/ 0 h 6988432"/>
              <a:gd name="connsiteX7" fmla="*/ 977380 w 977380"/>
              <a:gd name="connsiteY7" fmla="*/ 6988432 h 6988432"/>
              <a:gd name="connsiteX0" fmla="*/ 977380 w 977380"/>
              <a:gd name="connsiteY0" fmla="*/ 6988432 h 6988432"/>
              <a:gd name="connsiteX1" fmla="*/ 551930 w 977380"/>
              <a:gd name="connsiteY1" fmla="*/ 6917527 h 6988432"/>
              <a:gd name="connsiteX2" fmla="*/ 551930 w 977380"/>
              <a:gd name="connsiteY2" fmla="*/ 3634974 h 6988432"/>
              <a:gd name="connsiteX3" fmla="*/ 126480 w 977380"/>
              <a:gd name="connsiteY3" fmla="*/ 3494216 h 6988432"/>
              <a:gd name="connsiteX4" fmla="*/ 558280 w 977380"/>
              <a:gd name="connsiteY4" fmla="*/ 3296311 h 6988432"/>
              <a:gd name="connsiteX5" fmla="*/ 551930 w 977380"/>
              <a:gd name="connsiteY5" fmla="*/ 70905 h 6988432"/>
              <a:gd name="connsiteX6" fmla="*/ 977380 w 977380"/>
              <a:gd name="connsiteY6" fmla="*/ 0 h 69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7380" h="6988432" stroke="0" extrusionOk="0">
                <a:moveTo>
                  <a:pt x="977380" y="6988432"/>
                </a:moveTo>
                <a:cubicBezTo>
                  <a:pt x="742410" y="6988432"/>
                  <a:pt x="551930" y="6956687"/>
                  <a:pt x="551930" y="6917527"/>
                </a:cubicBezTo>
                <a:lnTo>
                  <a:pt x="551930" y="3565121"/>
                </a:lnTo>
                <a:cubicBezTo>
                  <a:pt x="551930" y="3525961"/>
                  <a:pt x="571000" y="3443419"/>
                  <a:pt x="126480" y="3494216"/>
                </a:cubicBezTo>
                <a:cubicBezTo>
                  <a:pt x="-318040" y="3545013"/>
                  <a:pt x="551930" y="3462471"/>
                  <a:pt x="551930" y="3423311"/>
                </a:cubicBezTo>
                <a:lnTo>
                  <a:pt x="551930" y="70905"/>
                </a:lnTo>
                <a:cubicBezTo>
                  <a:pt x="551930" y="31745"/>
                  <a:pt x="742410" y="0"/>
                  <a:pt x="977380" y="0"/>
                </a:cubicBezTo>
                <a:lnTo>
                  <a:pt x="977380" y="6988432"/>
                </a:lnTo>
                <a:close/>
              </a:path>
              <a:path w="977380" h="6988432" fill="none">
                <a:moveTo>
                  <a:pt x="977380" y="6988432"/>
                </a:moveTo>
                <a:cubicBezTo>
                  <a:pt x="742410" y="6988432"/>
                  <a:pt x="551930" y="6956687"/>
                  <a:pt x="551930" y="6917527"/>
                </a:cubicBezTo>
                <a:lnTo>
                  <a:pt x="551930" y="3634974"/>
                </a:lnTo>
                <a:cubicBezTo>
                  <a:pt x="551930" y="3595814"/>
                  <a:pt x="125422" y="3550660"/>
                  <a:pt x="126480" y="3494216"/>
                </a:cubicBezTo>
                <a:cubicBezTo>
                  <a:pt x="127538" y="3437772"/>
                  <a:pt x="558280" y="3335471"/>
                  <a:pt x="558280" y="3296311"/>
                </a:cubicBezTo>
                <a:cubicBezTo>
                  <a:pt x="558280" y="2178842"/>
                  <a:pt x="551930" y="1188374"/>
                  <a:pt x="551930" y="70905"/>
                </a:cubicBezTo>
                <a:cubicBezTo>
                  <a:pt x="551930" y="31745"/>
                  <a:pt x="742410" y="0"/>
                  <a:pt x="977380" y="0"/>
                </a:cubicBezTo>
              </a:path>
            </a:pathLst>
          </a:custGeom>
          <a:ln w="57150">
            <a:solidFill>
              <a:srgbClr val="9DD9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1BDEE3D-049E-45DA-ADDA-A64A5BA6B5DA}"/>
              </a:ext>
            </a:extLst>
          </p:cNvPr>
          <p:cNvSpPr/>
          <p:nvPr/>
        </p:nvSpPr>
        <p:spPr>
          <a:xfrm>
            <a:off x="3630414" y="3700186"/>
            <a:ext cx="2273953" cy="916186"/>
          </a:xfrm>
          <a:prstGeom prst="roundRect">
            <a:avLst/>
          </a:prstGeom>
          <a:solidFill>
            <a:srgbClr val="9DD0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300" b="1" dirty="0">
                <a:solidFill>
                  <a:srgbClr val="D24103"/>
                </a:solidFill>
                <a:latin typeface="Gen Jyuu Gothic LP Bold" panose="020B0602020203020207" pitchFamily="34" charset="-120"/>
                <a:ea typeface="Gen Jyuu Gothic LP Bold" panose="020B0602020203020207" pitchFamily="34" charset="-120"/>
                <a:cs typeface="Gen Jyuu Gothic LP Bold" panose="020B0602020203020207" pitchFamily="34" charset="-120"/>
              </a:rPr>
              <a:t>樂觀正向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19EA4B-7CF9-4D06-9447-E8B77DA094F0}"/>
              </a:ext>
            </a:extLst>
          </p:cNvPr>
          <p:cNvSpPr txBox="1"/>
          <p:nvPr/>
        </p:nvSpPr>
        <p:spPr>
          <a:xfrm>
            <a:off x="3487963" y="154686"/>
            <a:ext cx="2951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自然語言處理</a:t>
            </a:r>
            <a:r>
              <a:rPr lang="en-US" altLang="zh-TW" b="1" dirty="0">
                <a:solidFill>
                  <a:srgbClr val="00206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Gujarati Sangam MN" pitchFamily="2" charset="0"/>
              </a:rPr>
              <a:t>(NLP)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92C66712-C19C-496B-9182-4C65AEA3800F}"/>
              </a:ext>
            </a:extLst>
          </p:cNvPr>
          <p:cNvSpPr/>
          <p:nvPr/>
        </p:nvSpPr>
        <p:spPr>
          <a:xfrm>
            <a:off x="2931014" y="142481"/>
            <a:ext cx="425144" cy="300302"/>
          </a:xfrm>
          <a:prstGeom prst="wedgeRoundRectCallout">
            <a:avLst>
              <a:gd name="adj1" fmla="val 34046"/>
              <a:gd name="adj2" fmla="val 8275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b="1">
              <a:latin typeface="Yuanti SC" panose="02010600040101010101" pitchFamily="2" charset="-122"/>
              <a:ea typeface="Yuanti SC" panose="02010600040101010101" pitchFamily="2" charset="-122"/>
              <a:cs typeface="Gujarati Sangam MN" pitchFamily="2" charset="0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7D5F3CAB-C060-4EDB-9941-BE6F49AAD0E8}"/>
              </a:ext>
            </a:extLst>
          </p:cNvPr>
          <p:cNvSpPr txBox="1"/>
          <p:nvPr/>
        </p:nvSpPr>
        <p:spPr>
          <a:xfrm>
            <a:off x="8028384" y="4818764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444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05DCEB-9B85-4394-A3ED-1CA4DE2C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5" y="706328"/>
            <a:ext cx="6840760" cy="4257536"/>
          </a:xfrm>
          <a:prstGeom prst="rect">
            <a:avLst/>
          </a:prstGeom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91CD3E9E-973B-41D3-9A87-D396EB766C82}"/>
              </a:ext>
            </a:extLst>
          </p:cNvPr>
          <p:cNvSpPr txBox="1"/>
          <p:nvPr/>
        </p:nvSpPr>
        <p:spPr>
          <a:xfrm>
            <a:off x="7884368" y="4803998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30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78886982-EEBF-4A32-86AF-4B912B25C5BD}"/>
              </a:ext>
            </a:extLst>
          </p:cNvPr>
          <p:cNvSpPr txBox="1"/>
          <p:nvPr/>
        </p:nvSpPr>
        <p:spPr>
          <a:xfrm>
            <a:off x="7884368" y="4803998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06C2B9-9659-4D62-8467-5BEE727E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36" y="1049608"/>
            <a:ext cx="6753093" cy="38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CN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64872245-0736-4D43-B67C-5FCEBF9E3FB4}"/>
              </a:ext>
            </a:extLst>
          </p:cNvPr>
          <p:cNvSpPr txBox="1"/>
          <p:nvPr/>
        </p:nvSpPr>
        <p:spPr>
          <a:xfrm>
            <a:off x="7884368" y="4803998"/>
            <a:ext cx="22987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CB9E44-53FB-4159-AF70-A9D54DDBD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36217"/>
            <a:ext cx="4359818" cy="45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5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22daf625e7f85d06b96e1ac2e1adb1a8fb1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523</Words>
  <Application>Microsoft Office PowerPoint</Application>
  <PresentationFormat>如螢幕大小 (16:9)</PresentationFormat>
  <Paragraphs>109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Gen Jyuu Gothic LP Bold</vt:lpstr>
      <vt:lpstr>Gen Jyuu Gothic LP Heavy</vt:lpstr>
      <vt:lpstr>Gen Jyuu GothicL Bold</vt:lpstr>
      <vt:lpstr>微软雅黑</vt:lpstr>
      <vt:lpstr>Yuanti SC</vt:lpstr>
      <vt:lpstr>微軟正黑體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利害關係人目標表</vt:lpstr>
      <vt:lpstr>事件表</vt:lpstr>
      <vt:lpstr>使用案例圖</vt:lpstr>
      <vt:lpstr>重要的使用案例(進行面試流程(1/2))</vt:lpstr>
      <vt:lpstr>重要的使用案例(進行面試流程2/2)</vt:lpstr>
      <vt:lpstr>系統畫面(面試端)</vt:lpstr>
      <vt:lpstr>系統畫面(評分挑選端)</vt:lpstr>
      <vt:lpstr>系統活動圖(1/3)</vt:lpstr>
      <vt:lpstr>系統活動圖(2/3)</vt:lpstr>
      <vt:lpstr>系統活動圖(3/3)</vt:lpstr>
      <vt:lpstr>系統架構圖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鴻翊 鄭</cp:lastModifiedBy>
  <cp:revision>116</cp:revision>
  <dcterms:created xsi:type="dcterms:W3CDTF">2015-10-21T17:10:39Z</dcterms:created>
  <dcterms:modified xsi:type="dcterms:W3CDTF">2018-12-24T09:21:27Z</dcterms:modified>
</cp:coreProperties>
</file>