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8" r:id="rId6"/>
  </p:sldIdLst>
  <p:sldSz cx="9144000" cy="5143500" type="screen16x9"/>
  <p:notesSz cx="6858000" cy="9144000"/>
  <p:defaultTextStyle>
    <a:lvl1pPr marL="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7274" autoAdjust="0"/>
    <p:restoredTop sz="87621" autoAdjust="0"/>
  </p:normalViewPr>
  <p:slideViewPr>
    <p:cSldViewPr>
      <p:cViewPr varScale="1">
        <p:scale>
          <a:sx n="47" d="100"/>
          <a:sy n="47" d="100"/>
        </p:scale>
        <p:origin x="-108" y="-15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cs-CZ" sz="1200"/>
            </a:lvl1pPr>
            <a:extLst/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cs-CZ" sz="1200"/>
            </a:lvl1pPr>
            <a:extLst/>
          </a:lstStyle>
          <a:p>
            <a:fld id="{A8ADFD5B-A66C-449C-B6E8-FB716D07777D}" type="datetimeFigureOut">
              <a:rPr/>
              <a:pPr/>
              <a:t>30. 6. 2006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cs-CZ" sz="1200"/>
            </a:lvl1pPr>
            <a:extLst/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cs-CZ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cs-CZ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cs-CZ" smtClean="0"/>
              <a:t>Klepnutím lze upravit styl předlohy podnadpisů.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cs-CZ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cs-CZ">
                <a:solidFill>
                  <a:srgbClr val="FFFFFF"/>
                </a:solidFill>
              </a:rPr>
              <a:pPr algn="ctr"/>
              <a:t>17.6.2008</a:t>
            </a:fld>
            <a:endParaRPr kumimoji="0" lang="cs-CZ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cs-CZ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cs-CZ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cs-CZ">
                <a:solidFill>
                  <a:schemeClr val="tx2"/>
                </a:solidFill>
              </a:rPr>
              <a:pPr/>
              <a:t>‹#›</a:t>
            </a:fld>
            <a:endParaRPr kumimoji="0" lang="cs-CZ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cs-CZ" cap="all" baseline="0"/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30. 6. 2006</a:t>
            </a:fld>
            <a:endParaRPr kumimoji="0" lang="cs-CZ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cs-CZ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cs-CZ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cs-CZ"/>
              <a:t>Klepnutím lze upravit styl předlohy nadpisů.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30. 6. 2006</a:t>
            </a:fld>
            <a:endParaRPr kumimoji="0"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cs-CZ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cs-CZ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cs-CZ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30. 6. 2006</a:t>
            </a:fld>
            <a:endParaRPr kumimoji="0"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cs-CZ"/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30. 6. 2006</a:t>
            </a:fld>
            <a:endParaRPr kumimoji="0"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cs-CZ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cs-CZ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cs-CZ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30. 6. 2006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cs-CZ">
                <a:solidFill>
                  <a:srgbClr val="FFFFFF"/>
                </a:solidFill>
              </a:rPr>
              <a:pPr/>
              <a:t>‹#›</a:t>
            </a:fld>
            <a:endParaRPr kumimoji="0" lang="cs-CZ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30. 6. 2006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cs-CZ">
                <a:solidFill>
                  <a:schemeClr val="tx2"/>
                </a:solidFill>
              </a:rPr>
              <a:pPr/>
              <a:t>‹#›</a:t>
            </a:fld>
            <a:endParaRPr kumimoji="0" lang="cs-CZ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cs-CZ" sz="4200" b="0"/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30. 6. 2006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cs-CZ">
                <a:solidFill>
                  <a:srgbClr val="FFFFFF"/>
                </a:solidFill>
              </a:rPr>
              <a:pPr/>
              <a:t>‹#›</a:t>
            </a:fld>
            <a:endParaRPr kumimoji="0" lang="cs-CZ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cs-CZ" sz="1800"/>
            </a:lvl1pPr>
            <a:lvl2pPr eaLnBrk="1" latinLnBrk="0" hangingPunct="1">
              <a:buNone/>
              <a:defRPr kumimoji="0" lang="cs-CZ" sz="1200"/>
            </a:lvl2pPr>
            <a:lvl3pPr eaLnBrk="1" latinLnBrk="0" hangingPunct="1">
              <a:buNone/>
              <a:defRPr kumimoji="0" lang="cs-CZ" sz="1000"/>
            </a:lvl3pPr>
            <a:lvl4pPr eaLnBrk="1" latinLnBrk="0" hangingPunct="1">
              <a:buNone/>
              <a:defRPr kumimoji="0" lang="cs-CZ" sz="900"/>
            </a:lvl4pPr>
            <a:lvl5pPr eaLnBrk="1" latinLnBrk="0" hangingPunct="1">
              <a:buNone/>
              <a:defRPr kumimoji="0" lang="cs-CZ" sz="9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cs-CZ"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cs-CZ" sz="1700"/>
            </a:lvl1pPr>
            <a:lvl2pPr eaLnBrk="1" latinLnBrk="0" hangingPunct="1">
              <a:buFontTx/>
              <a:buNone/>
              <a:defRPr kumimoji="0" lang="cs-CZ" sz="1200"/>
            </a:lvl2pPr>
            <a:lvl3pPr eaLnBrk="1" latinLnBrk="0" hangingPunct="1">
              <a:buFontTx/>
              <a:buNone/>
              <a:defRPr kumimoji="0" lang="cs-CZ" sz="1000"/>
            </a:lvl3pPr>
            <a:lvl4pPr eaLnBrk="1" latinLnBrk="0" hangingPunct="1">
              <a:buFontTx/>
              <a:buNone/>
              <a:defRPr kumimoji="0" lang="cs-CZ" sz="900"/>
            </a:lvl4pPr>
            <a:lvl5pPr eaLnBrk="1" latinLnBrk="0" hangingPunct="1">
              <a:buFontTx/>
              <a:buNone/>
              <a:defRPr kumimoji="0" lang="cs-CZ" sz="9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cs-CZ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30. 6. 2006</a:t>
            </a:fld>
            <a:endParaRPr kumimoji="0"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cs-CZ" sz="2800"/>
            </a:lvl1pPr>
            <a:extLst/>
          </a:lstStyle>
          <a:p>
            <a:pPr algn="ctr"/>
            <a:fld id="{8F82E0A0-C266-4798-8C8F-B9F91E9DA37E}" type="slidenum">
              <a:rPr kumimoji="0" lang="cs-CZ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cs-CZ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cs-CZ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30. 6. 2006</a:t>
            </a:fld>
            <a:endParaRPr kumimoji="0" lang="cs-CZ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cs-CZ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cs-CZ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cs-CZ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cs-CZ" smtClean="0"/>
              <a:t>Klepnutím lze upravit styl předlohy nadpisů.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cs-CZ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cs-CZ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cs-CZ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cs-CZ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r"/>
            <a:r>
              <a:rPr lang="en-US" dirty="0" err="1" smtClean="0"/>
              <a:t>Mandelbrotova</a:t>
            </a:r>
            <a:r>
              <a:rPr lang="en-US" dirty="0" smtClean="0"/>
              <a:t> </a:t>
            </a:r>
            <a:r>
              <a:rPr lang="en-US" dirty="0" err="1" smtClean="0"/>
              <a:t>mno</a:t>
            </a:r>
            <a:r>
              <a:rPr smtClean="0"/>
              <a:t>žina</a:t>
            </a:r>
            <a:endParaRPr lang="cs-CZ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r"/>
            <a:r>
              <a:rPr lang="en-US" dirty="0" smtClean="0"/>
              <a:t>Jan </a:t>
            </a:r>
            <a:r>
              <a:rPr lang="en-US" dirty="0" err="1" smtClean="0"/>
              <a:t>Vratislav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Mandelbrotova množina</a:t>
            </a:r>
            <a:endParaRPr lang="en-US" dirty="0"/>
          </a:p>
        </p:txBody>
      </p:sp>
      <p:pic>
        <p:nvPicPr>
          <p:cNvPr id="4" name="Zástupný symbol pro obsah 3" descr="mandelbrot - [-2,3276, -1,2412] zoom~ 1,00x 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38605" y="1352550"/>
            <a:ext cx="4495389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Výpočet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n</a:t>
            </a:r>
            <a:r>
              <a:rPr smtClean="0"/>
              <a:t> </a:t>
            </a:r>
            <a:r>
              <a:rPr lang="en-US" dirty="0" smtClean="0"/>
              <a:t>= z</a:t>
            </a:r>
            <a:r>
              <a:rPr lang="en-US" baseline="-25000" dirty="0" smtClean="0"/>
              <a:t>n-1</a:t>
            </a:r>
            <a:r>
              <a:rPr lang="en-US" baseline="30000" dirty="0" smtClean="0"/>
              <a:t>2</a:t>
            </a:r>
            <a:r>
              <a:rPr lang="en-US" dirty="0" smtClean="0"/>
              <a:t> + c , z</a:t>
            </a:r>
            <a:r>
              <a:rPr lang="en-US" baseline="-25000" dirty="0" smtClean="0"/>
              <a:t>0</a:t>
            </a:r>
            <a:r>
              <a:rPr lang="en-US" dirty="0" smtClean="0"/>
              <a:t>=0</a:t>
            </a:r>
            <a:r>
              <a:rPr smtClean="0"/>
              <a:t>, c je komplexní číslo</a:t>
            </a:r>
            <a:endParaRPr lang="en-US" dirty="0" smtClean="0"/>
          </a:p>
          <a:p>
            <a:r>
              <a:rPr lang="en-US" dirty="0" smtClean="0"/>
              <a:t>je-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n</a:t>
            </a:r>
            <a:r>
              <a:rPr lang="en-US" dirty="0" smtClean="0"/>
              <a:t> &gt; 2 pro </a:t>
            </a:r>
            <a:r>
              <a:rPr smtClean="0"/>
              <a:t>některé n a c tak posloupnost diverguje </a:t>
            </a:r>
            <a:endParaRPr lang="en-US" dirty="0" smtClean="0"/>
          </a:p>
          <a:p>
            <a:r>
              <a:rPr lang="en-US" dirty="0" err="1" smtClean="0"/>
              <a:t>po</a:t>
            </a:r>
            <a:r>
              <a:rPr smtClean="0"/>
              <a:t>čet iterací, po kterých jsme zjistili, že </a:t>
            </a:r>
            <a:r>
              <a:rPr lang="en-US" dirty="0" smtClean="0"/>
              <a:t>pro </a:t>
            </a:r>
            <a:r>
              <a:rPr lang="en-US" dirty="0" err="1" smtClean="0"/>
              <a:t>dané</a:t>
            </a:r>
            <a:r>
              <a:rPr lang="en-US" dirty="0" smtClean="0"/>
              <a:t> c </a:t>
            </a:r>
            <a:r>
              <a:rPr smtClean="0"/>
              <a:t>posloupnost diverguje se převede na barvu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Algoritmus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sz="1600" b="1" smtClean="0"/>
              <a:t>mandelbrot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complexniBod</a:t>
            </a:r>
            <a:r>
              <a:rPr lang="en-US" sz="1600" b="1" dirty="0" smtClean="0"/>
              <a:t> c)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1600" dirty="0" err="1" smtClean="0"/>
              <a:t>maxInteraci</a:t>
            </a:r>
            <a:r>
              <a:rPr lang="en-US" sz="1600" dirty="0" smtClean="0"/>
              <a:t> = max;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citacIteraci</a:t>
            </a:r>
            <a:r>
              <a:rPr lang="en-US" sz="1600" dirty="0" smtClean="0"/>
              <a:t> = 0;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while(|c = </a:t>
            </a:r>
            <a:r>
              <a:rPr lang="en-US" sz="1600" b="1" dirty="0" err="1" smtClean="0"/>
              <a:t>pwr</a:t>
            </a:r>
            <a:r>
              <a:rPr lang="en-US" sz="1600" b="1" dirty="0" smtClean="0"/>
              <a:t>(c,2)| &lt;=2 &amp;&amp; </a:t>
            </a:r>
            <a:r>
              <a:rPr lang="en-US" sz="1600" b="1" dirty="0" err="1" smtClean="0"/>
              <a:t>citacIteraci</a:t>
            </a:r>
            <a:r>
              <a:rPr lang="en-US" sz="1600" b="1" dirty="0" smtClean="0"/>
              <a:t> &lt;= </a:t>
            </a:r>
            <a:r>
              <a:rPr lang="en-US" sz="1600" b="1" dirty="0" err="1" smtClean="0"/>
              <a:t>maxIteraci</a:t>
            </a:r>
            <a:r>
              <a:rPr lang="en-US" sz="1600" b="1" dirty="0" smtClean="0"/>
              <a:t>)</a:t>
            </a:r>
          </a:p>
          <a:p>
            <a:pPr lvl="1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citacIteraci</a:t>
            </a:r>
            <a:r>
              <a:rPr lang="en-US" sz="1600" dirty="0" smtClean="0"/>
              <a:t>++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if(</a:t>
            </a:r>
            <a:r>
              <a:rPr lang="en-US" sz="1600" b="1" dirty="0" err="1" smtClean="0"/>
              <a:t>citac</a:t>
            </a:r>
            <a:r>
              <a:rPr lang="en-US" sz="1600" b="1" dirty="0" smtClean="0"/>
              <a:t> == </a:t>
            </a:r>
            <a:r>
              <a:rPr lang="en-US" sz="1600" b="1" dirty="0" err="1" smtClean="0"/>
              <a:t>maxIteraci</a:t>
            </a:r>
            <a:r>
              <a:rPr lang="en-US" sz="1600" b="1" dirty="0" smtClean="0"/>
              <a:t>)</a:t>
            </a:r>
          </a:p>
          <a:p>
            <a:pPr lvl="1">
              <a:buNone/>
            </a:pPr>
            <a:r>
              <a:rPr lang="en-US" sz="1600" dirty="0" smtClean="0"/>
              <a:t>		c do </a:t>
            </a:r>
            <a:r>
              <a:rPr lang="en-US" sz="1600" dirty="0" err="1" smtClean="0"/>
              <a:t>mnoziny</a:t>
            </a:r>
            <a:r>
              <a:rPr lang="en-US" sz="1600" dirty="0" smtClean="0"/>
              <a:t> </a:t>
            </a:r>
            <a:r>
              <a:rPr lang="en-US" sz="1600" dirty="0" err="1" smtClean="0"/>
              <a:t>patri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</a:p>
          <a:p>
            <a:pPr lvl="1">
              <a:buNone/>
            </a:pPr>
            <a:r>
              <a:rPr lang="en-US" sz="1600" dirty="0" smtClean="0"/>
              <a:t>          c do </a:t>
            </a:r>
            <a:r>
              <a:rPr lang="en-US" sz="1600" dirty="0" err="1" smtClean="0"/>
              <a:t>mnoziny</a:t>
            </a:r>
            <a:r>
              <a:rPr lang="en-US" sz="1600" dirty="0" smtClean="0"/>
              <a:t> </a:t>
            </a:r>
            <a:r>
              <a:rPr lang="en-US" sz="1600" dirty="0" err="1" smtClean="0"/>
              <a:t>nepatri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Programov</a:t>
            </a:r>
            <a:r>
              <a:rPr smtClean="0"/>
              <a:t>á implentace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59808" y="1352550"/>
            <a:ext cx="405298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60</Words>
  <PresentationFormat>Předvádění na obrazovce (16:9)</PresentationFormat>
  <Paragraphs>20</Paragraphs>
  <Slides>5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WidescreenPresentation</vt:lpstr>
      <vt:lpstr>Mandelbrotova množina</vt:lpstr>
      <vt:lpstr>Mandelbrotova množina</vt:lpstr>
      <vt:lpstr>Výpočet</vt:lpstr>
      <vt:lpstr>Algoritmus</vt:lpstr>
      <vt:lpstr>Programová implentace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Mandelbrotova množina</dc:title>
  <dc:creator/>
  <cp:lastModifiedBy/>
  <cp:revision>1</cp:revision>
  <dcterms:created xsi:type="dcterms:W3CDTF">2008-04-24T10:50:56Z</dcterms:created>
  <dcterms:modified xsi:type="dcterms:W3CDTF">2008-06-17T18:30:15Z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1029</vt:i4>
  </property>
  <property fmtid="{D5CDD505-2E9C-101B-9397-08002B2CF9AE}" pid="3" name="_Version">
    <vt:lpwstr>12.0.4518</vt:lpwstr>
  </property>
</Properties>
</file>