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9" r:id="rId8"/>
    <p:sldId id="264" r:id="rId9"/>
    <p:sldId id="263" r:id="rId10"/>
    <p:sldId id="267"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3C35-5AFC-DE13-4B84-5C364CD64D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DA4D8E0-B19D-2775-42E2-E0BAFC529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BF647CE-0772-6481-8972-61423E0E9ABD}"/>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5" name="Footer Placeholder 4">
            <a:extLst>
              <a:ext uri="{FF2B5EF4-FFF2-40B4-BE49-F238E27FC236}">
                <a16:creationId xmlns:a16="http://schemas.microsoft.com/office/drawing/2014/main" id="{A7215068-3494-ACBB-955A-7E7BC668CC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F12F83-8936-F136-D9D1-55B821709A70}"/>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160031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BDEE-F5E6-48B3-43ED-ADB04F61C11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7F817AB-4B4F-DC6F-A785-82AA70AED77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E2A0F0-5520-E032-1DBA-F88C634B9DBB}"/>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5" name="Footer Placeholder 4">
            <a:extLst>
              <a:ext uri="{FF2B5EF4-FFF2-40B4-BE49-F238E27FC236}">
                <a16:creationId xmlns:a16="http://schemas.microsoft.com/office/drawing/2014/main" id="{A3D7C3D4-1196-93C7-F4CB-2D5CA665F7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631DF9-D943-EF0C-3FC0-C478EFAEFF3C}"/>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316429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EA1125-FCD0-76B8-80DF-44402748A0A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22ED26B-08FD-EE12-E11B-44F3BE8FF9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54F7FA8-3F4F-A322-2B3E-C5CEF3717809}"/>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5" name="Footer Placeholder 4">
            <a:extLst>
              <a:ext uri="{FF2B5EF4-FFF2-40B4-BE49-F238E27FC236}">
                <a16:creationId xmlns:a16="http://schemas.microsoft.com/office/drawing/2014/main" id="{430CC425-B83B-C65F-6D6F-1EE7B7F3E7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C18072-07F8-C07E-BBBA-95D4546780F2}"/>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386684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1417-34DE-0918-AEB3-1AF25FF7789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88DC946-A5D0-B59B-32ED-F50703CC34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CDBF33-7A00-DD9F-4C8B-A3E168073D45}"/>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5" name="Footer Placeholder 4">
            <a:extLst>
              <a:ext uri="{FF2B5EF4-FFF2-40B4-BE49-F238E27FC236}">
                <a16:creationId xmlns:a16="http://schemas.microsoft.com/office/drawing/2014/main" id="{30A62088-3FFA-5A6A-6265-C67E95421F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CEC1D5-5D33-AA04-141D-AB303DFC1D62}"/>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196811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FCD1-1EB8-BA72-0A06-071D2ED902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203D8EF-4D9B-77B6-5643-5A8900DECE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C4C379-3577-42D6-F3DE-9FEEE31FB7B0}"/>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5" name="Footer Placeholder 4">
            <a:extLst>
              <a:ext uri="{FF2B5EF4-FFF2-40B4-BE49-F238E27FC236}">
                <a16:creationId xmlns:a16="http://schemas.microsoft.com/office/drawing/2014/main" id="{246B5014-C8AE-E84E-88BD-C190FDEAB8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044E1E-56B4-AAF2-E9A7-0EAB5EE051C4}"/>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352656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9BE8-11BD-8508-840B-73B151EE25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C0D4EFE-54D4-27DD-39EF-775DF23467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DFAF81C-82F9-7BE3-2137-0D1DF4D038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210C920-6704-1A7D-82AC-BF01096F2AED}"/>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6" name="Footer Placeholder 5">
            <a:extLst>
              <a:ext uri="{FF2B5EF4-FFF2-40B4-BE49-F238E27FC236}">
                <a16:creationId xmlns:a16="http://schemas.microsoft.com/office/drawing/2014/main" id="{0C68F51D-2B38-5EAA-4A34-F3DF7EF22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43B84B-6D69-16ED-AEBF-4F257546EBFA}"/>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152038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D8DC-D5A7-8889-82A8-ACA287F383E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7A18860-C776-A43B-DD7F-488FD9A70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6F328C-67F3-9AE8-22FC-044D02C6B81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DFF5FCF-C80A-89EE-2695-5E84C028B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8ED15F-D2A7-FFEF-7A2D-63C53DEF0DF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A1E3BE5-9C12-81B0-9FC6-447EF9161EA4}"/>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8" name="Footer Placeholder 7">
            <a:extLst>
              <a:ext uri="{FF2B5EF4-FFF2-40B4-BE49-F238E27FC236}">
                <a16:creationId xmlns:a16="http://schemas.microsoft.com/office/drawing/2014/main" id="{A887E059-B41A-9532-8BD5-AFB5F3741C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380F70-EF4C-D9E7-6843-4AA8EDAAA6CC}"/>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211884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846F-5A99-D4D2-B412-C2CB09FB878F}"/>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8986058-0B00-0B9A-DF5E-5BB42EE6CC21}"/>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4" name="Footer Placeholder 3">
            <a:extLst>
              <a:ext uri="{FF2B5EF4-FFF2-40B4-BE49-F238E27FC236}">
                <a16:creationId xmlns:a16="http://schemas.microsoft.com/office/drawing/2014/main" id="{67243326-8F22-BB61-13C4-AE17E7A1BEA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8CD017-36EA-1A0F-D9B1-8E6F3701E720}"/>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372944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3A5E8-7C38-3071-AEA8-DF8CA8CF779E}"/>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3" name="Footer Placeholder 2">
            <a:extLst>
              <a:ext uri="{FF2B5EF4-FFF2-40B4-BE49-F238E27FC236}">
                <a16:creationId xmlns:a16="http://schemas.microsoft.com/office/drawing/2014/main" id="{E78EF7EA-4E27-1B81-6F72-C5FAB5EC59A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8259C1C-D81B-C8B6-C351-8EEDBDA51BF1}"/>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246849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4318-E832-4DA6-E77E-6A9AC774D9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3D6DEDF-34E6-FDC2-4FED-0F9DB4A34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B462A67-6DF2-44BA-EEBA-842D25A19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92A163-BC58-3171-9FB0-7292FF9BE1DE}"/>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6" name="Footer Placeholder 5">
            <a:extLst>
              <a:ext uri="{FF2B5EF4-FFF2-40B4-BE49-F238E27FC236}">
                <a16:creationId xmlns:a16="http://schemas.microsoft.com/office/drawing/2014/main" id="{1C52EB33-4F43-4BAA-0673-6FFF00F94D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4B3D1E-47A8-302A-C410-68B0BAD765E8}"/>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87879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EF64-27EB-A7C6-9B81-A3B9A51DED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A9CF3F0-B0F3-AA7D-CCBE-4BF5425E4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64B122-CDCD-FF72-023E-70952193B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B98C12-8B8A-83FB-DD8D-457B631DA875}"/>
              </a:ext>
            </a:extLst>
          </p:cNvPr>
          <p:cNvSpPr>
            <a:spLocks noGrp="1"/>
          </p:cNvSpPr>
          <p:nvPr>
            <p:ph type="dt" sz="half" idx="10"/>
          </p:nvPr>
        </p:nvSpPr>
        <p:spPr/>
        <p:txBody>
          <a:bodyPr/>
          <a:lstStyle/>
          <a:p>
            <a:fld id="{86514BD0-FE9B-1845-8604-92C70F5B2E0D}" type="datetimeFigureOut">
              <a:rPr lang="en-GB" smtClean="0"/>
              <a:t>02/12/2023</a:t>
            </a:fld>
            <a:endParaRPr lang="en-GB"/>
          </a:p>
        </p:txBody>
      </p:sp>
      <p:sp>
        <p:nvSpPr>
          <p:cNvPr id="6" name="Footer Placeholder 5">
            <a:extLst>
              <a:ext uri="{FF2B5EF4-FFF2-40B4-BE49-F238E27FC236}">
                <a16:creationId xmlns:a16="http://schemas.microsoft.com/office/drawing/2014/main" id="{97F783DD-C27F-0711-BD35-C49305CABD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A7825F-DC49-0722-4C52-3FD07477F4C6}"/>
              </a:ext>
            </a:extLst>
          </p:cNvPr>
          <p:cNvSpPr>
            <a:spLocks noGrp="1"/>
          </p:cNvSpPr>
          <p:nvPr>
            <p:ph type="sldNum" sz="quarter" idx="12"/>
          </p:nvPr>
        </p:nvSpPr>
        <p:spPr/>
        <p:txBody>
          <a:bodyPr/>
          <a:lstStyle/>
          <a:p>
            <a:fld id="{EAC5A54D-DBFC-4C4F-B78E-BDCF1C10C3E1}" type="slidenum">
              <a:rPr lang="en-GB" smtClean="0"/>
              <a:t>‹#›</a:t>
            </a:fld>
            <a:endParaRPr lang="en-GB"/>
          </a:p>
        </p:txBody>
      </p:sp>
    </p:spTree>
    <p:extLst>
      <p:ext uri="{BB962C8B-B14F-4D97-AF65-F5344CB8AC3E}">
        <p14:creationId xmlns:p14="http://schemas.microsoft.com/office/powerpoint/2010/main" val="272913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680A9-21DF-6658-4CFC-F20EAC031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8ACD4C2-6B5A-9A73-C56A-4197DB483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84F3AC-4AF7-B02A-0195-351C1A7DA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14BD0-FE9B-1845-8604-92C70F5B2E0D}" type="datetimeFigureOut">
              <a:rPr lang="en-GB" smtClean="0"/>
              <a:t>02/12/2023</a:t>
            </a:fld>
            <a:endParaRPr lang="en-GB"/>
          </a:p>
        </p:txBody>
      </p:sp>
      <p:sp>
        <p:nvSpPr>
          <p:cNvPr id="5" name="Footer Placeholder 4">
            <a:extLst>
              <a:ext uri="{FF2B5EF4-FFF2-40B4-BE49-F238E27FC236}">
                <a16:creationId xmlns:a16="http://schemas.microsoft.com/office/drawing/2014/main" id="{CD9818D7-EC0C-F6BC-00F5-A67CA4CF9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2B548AD-2B57-C0D8-715B-85F9A2E03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5A54D-DBFC-4C4F-B78E-BDCF1C10C3E1}" type="slidenum">
              <a:rPr lang="en-GB" smtClean="0"/>
              <a:t>‹#›</a:t>
            </a:fld>
            <a:endParaRPr lang="en-GB"/>
          </a:p>
        </p:txBody>
      </p:sp>
    </p:spTree>
    <p:extLst>
      <p:ext uri="{BB962C8B-B14F-4D97-AF65-F5344CB8AC3E}">
        <p14:creationId xmlns:p14="http://schemas.microsoft.com/office/powerpoint/2010/main" val="545825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iblegateway.com/passage/?search=2%20Peter%203&amp;version=NIV#fen-NIV-30533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iblegateway.com/passage/?search=Isaiah+7&amp;version=NIV#fen-NIV-17797d" TargetMode="External"/><Relationship Id="rId2" Type="http://schemas.openxmlformats.org/officeDocument/2006/relationships/hyperlink" Target="https://www.biblegateway.com/passage/?search=Isaiah+7&amp;version=NIV#fen-NIV-17797c" TargetMode="External"/><Relationship Id="rId1" Type="http://schemas.openxmlformats.org/officeDocument/2006/relationships/slideLayout" Target="../slideLayouts/slideLayout7.xml"/><Relationship Id="rId4" Type="http://schemas.openxmlformats.org/officeDocument/2006/relationships/hyperlink" Target="https://www.biblegateway.com/passage/?search=Isaiah+7&amp;version=NIV#fen-NIV-17797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biblegateway.com/passage/?search=john+1&amp;version=NIV#fen-NIV-26071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iblegateway.com/passage/?search=Revelation%2019&amp;version=NIV#fen-NIV-31034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5111-5238-815C-04DE-E26DF2D4BE63}"/>
              </a:ext>
            </a:extLst>
          </p:cNvPr>
          <p:cNvSpPr>
            <a:spLocks noGrp="1"/>
          </p:cNvSpPr>
          <p:nvPr>
            <p:ph type="ctrTitle"/>
          </p:nvPr>
        </p:nvSpPr>
        <p:spPr/>
        <p:txBody>
          <a:bodyPr>
            <a:normAutofit/>
          </a:bodyPr>
          <a:lstStyle/>
          <a:p>
            <a:r>
              <a:rPr lang="en-GB" sz="6600" dirty="0"/>
              <a:t>ADVENT</a:t>
            </a:r>
          </a:p>
        </p:txBody>
      </p:sp>
      <p:sp>
        <p:nvSpPr>
          <p:cNvPr id="3" name="Subtitle 2">
            <a:extLst>
              <a:ext uri="{FF2B5EF4-FFF2-40B4-BE49-F238E27FC236}">
                <a16:creationId xmlns:a16="http://schemas.microsoft.com/office/drawing/2014/main" id="{D0121CAA-E353-BAAC-4B31-D0CE2864AED0}"/>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45829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A534-9002-E264-0E3A-C3E3B647D3A8}"/>
              </a:ext>
            </a:extLst>
          </p:cNvPr>
          <p:cNvSpPr>
            <a:spLocks noGrp="1"/>
          </p:cNvSpPr>
          <p:nvPr>
            <p:ph type="title"/>
          </p:nvPr>
        </p:nvSpPr>
        <p:spPr>
          <a:xfrm>
            <a:off x="838200" y="365126"/>
            <a:ext cx="10515600" cy="846158"/>
          </a:xfrm>
        </p:spPr>
        <p:txBody>
          <a:bodyPr/>
          <a:lstStyle/>
          <a:p>
            <a:pPr algn="ctr"/>
            <a:r>
              <a:rPr lang="en-GB" dirty="0"/>
              <a:t>The scoffers</a:t>
            </a:r>
          </a:p>
        </p:txBody>
      </p:sp>
      <p:sp>
        <p:nvSpPr>
          <p:cNvPr id="3" name="Content Placeholder 2">
            <a:extLst>
              <a:ext uri="{FF2B5EF4-FFF2-40B4-BE49-F238E27FC236}">
                <a16:creationId xmlns:a16="http://schemas.microsoft.com/office/drawing/2014/main" id="{22DEFE5F-40FC-2FBD-8493-5555E11287DA}"/>
              </a:ext>
            </a:extLst>
          </p:cNvPr>
          <p:cNvSpPr>
            <a:spLocks noGrp="1"/>
          </p:cNvSpPr>
          <p:nvPr>
            <p:ph idx="1"/>
          </p:nvPr>
        </p:nvSpPr>
        <p:spPr>
          <a:xfrm>
            <a:off x="838200" y="1448790"/>
            <a:ext cx="10515600" cy="4728173"/>
          </a:xfrm>
        </p:spPr>
        <p:txBody>
          <a:bodyPr>
            <a:normAutofit/>
          </a:bodyPr>
          <a:lstStyle/>
          <a:p>
            <a:pPr marL="457200" indent="0">
              <a:lnSpc>
                <a:spcPct val="150000"/>
              </a:lnSpc>
              <a:buNone/>
            </a:pPr>
            <a:r>
              <a:rPr lang="yo-NG" sz="1800" i="1" kern="100" dirty="0">
                <a:effectLst/>
                <a:latin typeface="Calibri" panose="020F0502020204030204" pitchFamily="34" charset="0"/>
                <a:ea typeface="DengXian" panose="02010600030101010101" pitchFamily="2" charset="-122"/>
                <a:cs typeface="Arial" panose="020B0604020202020204" pitchFamily="34" charset="0"/>
              </a:rPr>
              <a:t>3 Above all, you must understand that in the last days scoffers will come, scoffing and following their own evil desires. </a:t>
            </a:r>
            <a:r>
              <a:rPr lang="en-GB" sz="1800" i="1" kern="100" dirty="0">
                <a:effectLst/>
                <a:latin typeface="Calibri" panose="020F0502020204030204" pitchFamily="34" charset="0"/>
                <a:ea typeface="DengXian" panose="02010600030101010101" pitchFamily="2" charset="-122"/>
                <a:cs typeface="Arial" panose="020B0604020202020204" pitchFamily="34" charset="0"/>
              </a:rPr>
              <a:t>4 They will say, “Where is this ‘coming’ he promised? Ever since our ancestors died, everything goes on as it has since the beginning of creation.” (2 Peter 3: 3)</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pPr marL="457200" indent="0">
              <a:lnSpc>
                <a:spcPct val="150000"/>
              </a:lnSpc>
              <a:buNone/>
            </a:pPr>
            <a:r>
              <a:rPr lang="yo-NG" sz="1800" i="1" kern="100" dirty="0">
                <a:effectLst/>
                <a:latin typeface="Calibri" panose="020F0502020204030204" pitchFamily="34" charset="0"/>
                <a:ea typeface="DengXian" panose="02010600030101010101" pitchFamily="2" charset="-122"/>
                <a:cs typeface="Arial" panose="020B0604020202020204" pitchFamily="34" charset="0"/>
              </a:rPr>
              <a:t> </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pPr marL="457200" indent="0">
              <a:lnSpc>
                <a:spcPct val="150000"/>
              </a:lnSpc>
              <a:buNone/>
            </a:pPr>
            <a:r>
              <a:rPr lang="yo-NG" sz="1800" i="1" kern="100" dirty="0">
                <a:effectLst/>
                <a:latin typeface="Calibri" panose="020F0502020204030204" pitchFamily="34" charset="0"/>
                <a:ea typeface="DengXian" panose="02010600030101010101" pitchFamily="2" charset="-122"/>
                <a:cs typeface="Arial" panose="020B0604020202020204" pitchFamily="34" charset="0"/>
              </a:rPr>
              <a:t>8 But do not forget this one thing, dear friends: With the Lord a day is like a thousand years, and a thousand years are like a day. 9 The Lord is not slow in keeping his promise, as some understand slowness. Instead, he is patient with you, not wanting anyone to perish, but everyone to come to repentance. 10 But the day of the Lord will come like a thief. The heavens will disappear with a roar; the elements will be destroyed by fire, and the earth and everything done in it will be laid bare.[</a:t>
            </a:r>
            <a:r>
              <a:rPr lang="yo-NG" sz="1800" i="1" u="none" strike="noStrike" kern="100" dirty="0">
                <a:effectLst/>
                <a:latin typeface="Calibri" panose="020F0502020204030204" pitchFamily="34" charset="0"/>
                <a:ea typeface="DengXian" panose="02010600030101010101" pitchFamily="2" charset="-122"/>
                <a:cs typeface="Arial" panose="020B0604020202020204" pitchFamily="34" charset="0"/>
                <a:hlinkClick r:id="rId2" tooltip="See footnote a"/>
              </a:rPr>
              <a:t>a</a:t>
            </a:r>
            <a:r>
              <a:rPr lang="yo-NG" sz="1800" i="1" kern="100" dirty="0">
                <a:effectLst/>
                <a:latin typeface="Calibri" panose="020F0502020204030204" pitchFamily="34" charset="0"/>
                <a:ea typeface="DengXian" panose="02010600030101010101" pitchFamily="2" charset="-122"/>
                <a:cs typeface="Arial" panose="020B0604020202020204" pitchFamily="34" charset="0"/>
              </a:rPr>
              <a:t>] (2 Peter 3: 8-10) </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endParaRPr lang="en-GB" dirty="0"/>
          </a:p>
        </p:txBody>
      </p:sp>
    </p:spTree>
    <p:extLst>
      <p:ext uri="{BB962C8B-B14F-4D97-AF65-F5344CB8AC3E}">
        <p14:creationId xmlns:p14="http://schemas.microsoft.com/office/powerpoint/2010/main" val="95032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0F23-28AF-2760-399E-B62BD8BFFC06}"/>
              </a:ext>
            </a:extLst>
          </p:cNvPr>
          <p:cNvSpPr>
            <a:spLocks noGrp="1"/>
          </p:cNvSpPr>
          <p:nvPr>
            <p:ph type="title"/>
          </p:nvPr>
        </p:nvSpPr>
        <p:spPr>
          <a:xfrm>
            <a:off x="838200" y="365125"/>
            <a:ext cx="10515600" cy="834283"/>
          </a:xfrm>
        </p:spPr>
        <p:txBody>
          <a:bodyPr/>
          <a:lstStyle/>
          <a:p>
            <a:r>
              <a:rPr lang="en-GB" dirty="0"/>
              <a:t>Jesus Said:</a:t>
            </a:r>
          </a:p>
        </p:txBody>
      </p:sp>
      <p:sp>
        <p:nvSpPr>
          <p:cNvPr id="3" name="Content Placeholder 2">
            <a:extLst>
              <a:ext uri="{FF2B5EF4-FFF2-40B4-BE49-F238E27FC236}">
                <a16:creationId xmlns:a16="http://schemas.microsoft.com/office/drawing/2014/main" id="{4217D20F-C904-8D9B-F260-14A33FF7E04A}"/>
              </a:ext>
            </a:extLst>
          </p:cNvPr>
          <p:cNvSpPr>
            <a:spLocks noGrp="1"/>
          </p:cNvSpPr>
          <p:nvPr>
            <p:ph idx="1"/>
          </p:nvPr>
        </p:nvSpPr>
        <p:spPr>
          <a:xfrm>
            <a:off x="838200" y="1199408"/>
            <a:ext cx="10515600" cy="4977555"/>
          </a:xfrm>
        </p:spPr>
        <p:txBody>
          <a:bodyPr/>
          <a:lstStyle/>
          <a:p>
            <a:pPr marL="457200" indent="0">
              <a:lnSpc>
                <a:spcPct val="150000"/>
              </a:lnSpc>
              <a:buNone/>
            </a:pPr>
            <a:r>
              <a:rPr lang="yo-NG" sz="1800" i="1" kern="100" dirty="0">
                <a:effectLst/>
                <a:latin typeface="Calibri" panose="020F0502020204030204" pitchFamily="34" charset="0"/>
                <a:ea typeface="DengXian" panose="02010600030101010101" pitchFamily="2" charset="-122"/>
                <a:cs typeface="Arial" panose="020B0604020202020204" pitchFamily="34" charset="0"/>
              </a:rPr>
              <a:t>34 “Be careful, or your hearts will be weighed down with carousing, drunkenness and the anxieties of life, and that day will close on you suddenly like a trap. </a:t>
            </a:r>
            <a:r>
              <a:rPr lang="en-GB" sz="1800" i="1" kern="100" dirty="0">
                <a:effectLst/>
                <a:latin typeface="Calibri" panose="020F0502020204030204" pitchFamily="34" charset="0"/>
                <a:ea typeface="DengXian" panose="02010600030101010101" pitchFamily="2" charset="-122"/>
                <a:cs typeface="Arial" panose="020B0604020202020204" pitchFamily="34" charset="0"/>
              </a:rPr>
              <a:t>35 For it will come on all those who live on the face of the whole earth. 36 Be always on the watch, and pray that you may be able to escape all that is about to happen, and that you may be able to stand before the Son of Man.” (Luke 21: 34-36)</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pPr marL="457200" indent="0">
              <a:lnSpc>
                <a:spcPct val="150000"/>
              </a:lnSpc>
              <a:buNone/>
            </a:pPr>
            <a:r>
              <a:rPr lang="yo-NG" sz="1800" i="1" kern="100" dirty="0">
                <a:effectLst/>
                <a:latin typeface="Calibri" panose="020F0502020204030204" pitchFamily="34" charset="0"/>
                <a:ea typeface="DengXian" panose="02010600030101010101" pitchFamily="2" charset="-122"/>
                <a:cs typeface="Arial" panose="020B0604020202020204" pitchFamily="34" charset="0"/>
              </a:rPr>
              <a:t> </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pPr marL="457200" indent="0">
              <a:lnSpc>
                <a:spcPct val="150000"/>
              </a:lnSpc>
              <a:buNone/>
            </a:pPr>
            <a:r>
              <a:rPr lang="yo-NG" sz="1800" i="1" kern="100" dirty="0">
                <a:effectLst/>
                <a:latin typeface="Calibri" panose="020F0502020204030204" pitchFamily="34" charset="0"/>
                <a:ea typeface="DengXian" panose="02010600030101010101" pitchFamily="2" charset="-122"/>
                <a:cs typeface="Arial" panose="020B0604020202020204" pitchFamily="34" charset="0"/>
              </a:rPr>
              <a:t>25 “All this I have spoken while still with you. 26 But the Advocate, the Holy Spirit, whom the Father will send in my name, will teach you all things and will remind you of everything I have said to you. 27 Peace I leave with you; my peace I give you. I do not give to you as the world gives. Do not let your hearts be troubled and do not be afraid. 28 “You heard me say, ‘I am going away and I am coming back to you.’ If you loved me, you would be glad that I am going to the Father, for the Father is greater than I. 29 I have told you now before it happens, so that when it does happen you will believe. (John 14: 25-29) </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endParaRPr lang="en-GB" dirty="0"/>
          </a:p>
        </p:txBody>
      </p:sp>
    </p:spTree>
    <p:extLst>
      <p:ext uri="{BB962C8B-B14F-4D97-AF65-F5344CB8AC3E}">
        <p14:creationId xmlns:p14="http://schemas.microsoft.com/office/powerpoint/2010/main" val="365508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2285B0-14C3-9C45-7B51-90733BC26327}"/>
              </a:ext>
            </a:extLst>
          </p:cNvPr>
          <p:cNvSpPr txBox="1"/>
          <p:nvPr/>
        </p:nvSpPr>
        <p:spPr>
          <a:xfrm>
            <a:off x="1116281" y="1045029"/>
            <a:ext cx="9868394" cy="3690241"/>
          </a:xfrm>
          <a:prstGeom prst="rect">
            <a:avLst/>
          </a:prstGeom>
          <a:noFill/>
        </p:spPr>
        <p:txBody>
          <a:bodyPr wrap="square">
            <a:spAutoFit/>
          </a:bodyPr>
          <a:lstStyle/>
          <a:p>
            <a:pPr marL="685800" algn="ctr">
              <a:lnSpc>
                <a:spcPct val="150000"/>
              </a:lnSpc>
            </a:pPr>
            <a:r>
              <a:rPr lang="yo-NG" sz="4000" i="1" kern="100" dirty="0">
                <a:effectLst/>
                <a:latin typeface="Calibri" panose="020F0502020204030204" pitchFamily="34" charset="0"/>
                <a:ea typeface="DengXian" panose="02010600030101010101" pitchFamily="2" charset="-122"/>
                <a:cs typeface="Arial" panose="020B0604020202020204" pitchFamily="34" charset="0"/>
              </a:rPr>
              <a:t>John 3:16 </a:t>
            </a:r>
          </a:p>
          <a:p>
            <a:pPr marL="685800" algn="ctr">
              <a:lnSpc>
                <a:spcPct val="150000"/>
              </a:lnSpc>
            </a:pPr>
            <a:r>
              <a:rPr lang="yo-NG" sz="4000" i="1" kern="100" dirty="0">
                <a:effectLst/>
                <a:latin typeface="Calibri" panose="020F0502020204030204" pitchFamily="34" charset="0"/>
                <a:ea typeface="DengXian" panose="02010600030101010101" pitchFamily="2" charset="-122"/>
                <a:cs typeface="Arial" panose="020B0604020202020204" pitchFamily="34" charset="0"/>
              </a:rPr>
              <a:t>For God so loved</a:t>
            </a:r>
            <a:r>
              <a:rPr lang="en-GB" sz="4000" i="1" kern="100" dirty="0">
                <a:effectLst/>
                <a:latin typeface="Calibri" panose="020F0502020204030204" pitchFamily="34" charset="0"/>
                <a:ea typeface="DengXian" panose="02010600030101010101" pitchFamily="2" charset="-122"/>
                <a:cs typeface="Arial" panose="020B0604020202020204" pitchFamily="34" charset="0"/>
              </a:rPr>
              <a:t> the world that he gave his one and only Son, that whoever believes in him shall not perish but have eternal life.</a:t>
            </a:r>
            <a:endParaRPr lang="en-GB" sz="4000" kern="1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357492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965EDA-AE93-3E8B-8055-C73A40236797}"/>
              </a:ext>
            </a:extLst>
          </p:cNvPr>
          <p:cNvSpPr txBox="1"/>
          <p:nvPr/>
        </p:nvSpPr>
        <p:spPr>
          <a:xfrm>
            <a:off x="478971" y="405864"/>
            <a:ext cx="11234057" cy="6046271"/>
          </a:xfrm>
          <a:prstGeom prst="rect">
            <a:avLst/>
          </a:prstGeom>
          <a:noFill/>
        </p:spPr>
        <p:txBody>
          <a:bodyPr wrap="square">
            <a:spAutoFit/>
          </a:bodyPr>
          <a:lstStyle/>
          <a:p>
            <a:pPr marL="685800">
              <a:lnSpc>
                <a:spcPct val="150000"/>
              </a:lnSpc>
            </a:pPr>
            <a:r>
              <a:rPr lang="yo-NG" sz="2000" b="1" kern="100" dirty="0">
                <a:effectLst/>
                <a:latin typeface="Calibri" panose="020F0502020204030204" pitchFamily="34" charset="0"/>
                <a:ea typeface="DengXian" panose="02010600030101010101" pitchFamily="2" charset="-122"/>
                <a:cs typeface="Arial" panose="020B0604020202020204" pitchFamily="34" charset="0"/>
              </a:rPr>
              <a:t>700 years before Christ was born.</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2000" i="1" kern="100" dirty="0">
                <a:effectLst/>
                <a:latin typeface="Calibri" panose="020F0502020204030204" pitchFamily="34" charset="0"/>
                <a:ea typeface="DengXian" panose="02010600030101010101" pitchFamily="2" charset="-122"/>
                <a:cs typeface="Arial" panose="020B0604020202020204" pitchFamily="34" charset="0"/>
              </a:rPr>
              <a:t>Therefore the Lord himself will give you</a:t>
            </a:r>
            <a:r>
              <a:rPr lang="en-GB" sz="2000" i="1" kern="100" dirty="0">
                <a:effectLst/>
                <a:latin typeface="Calibri" panose="020F0502020204030204" pitchFamily="34" charset="0"/>
                <a:ea typeface="DengXian" panose="02010600030101010101" pitchFamily="2" charset="-122"/>
                <a:cs typeface="Arial" panose="020B0604020202020204" pitchFamily="34" charset="0"/>
              </a:rPr>
              <a:t>[</a:t>
            </a:r>
            <a:r>
              <a:rPr lang="en-GB" sz="2000" i="1" u="none" strike="noStrike" kern="100" dirty="0">
                <a:effectLst/>
                <a:latin typeface="Calibri" panose="020F0502020204030204" pitchFamily="34" charset="0"/>
                <a:ea typeface="DengXian" panose="02010600030101010101" pitchFamily="2" charset="-122"/>
                <a:cs typeface="Arial" panose="020B0604020202020204" pitchFamily="34" charset="0"/>
                <a:hlinkClick r:id="rId2" tooltip="See footnote c"/>
              </a:rPr>
              <a:t>c</a:t>
            </a:r>
            <a:r>
              <a:rPr lang="en-GB" sz="2000" i="1" kern="100" dirty="0">
                <a:effectLst/>
                <a:latin typeface="Calibri" panose="020F0502020204030204" pitchFamily="34" charset="0"/>
                <a:ea typeface="DengXian" panose="02010600030101010101" pitchFamily="2" charset="-122"/>
                <a:cs typeface="Arial" panose="020B0604020202020204" pitchFamily="34" charset="0"/>
              </a:rPr>
              <a:t>] a sign: The virgin[</a:t>
            </a:r>
            <a:r>
              <a:rPr lang="en-GB" sz="2000" i="1" u="none" strike="noStrike" kern="100" dirty="0">
                <a:effectLst/>
                <a:latin typeface="Calibri" panose="020F0502020204030204" pitchFamily="34" charset="0"/>
                <a:ea typeface="DengXian" panose="02010600030101010101" pitchFamily="2" charset="-122"/>
                <a:cs typeface="Arial" panose="020B0604020202020204" pitchFamily="34" charset="0"/>
                <a:hlinkClick r:id="rId3" tooltip="See footnote d"/>
              </a:rPr>
              <a:t>d</a:t>
            </a:r>
            <a:r>
              <a:rPr lang="en-GB" sz="2000" i="1" kern="100" dirty="0">
                <a:effectLst/>
                <a:latin typeface="Calibri" panose="020F0502020204030204" pitchFamily="34" charset="0"/>
                <a:ea typeface="DengXian" panose="02010600030101010101" pitchFamily="2" charset="-122"/>
                <a:cs typeface="Arial" panose="020B0604020202020204" pitchFamily="34" charset="0"/>
              </a:rPr>
              <a:t>] will conceive and give birth to a son, and[</a:t>
            </a:r>
            <a:r>
              <a:rPr lang="en-GB" sz="2000" i="1" u="none" strike="noStrike" kern="100" dirty="0">
                <a:effectLst/>
                <a:latin typeface="Calibri" panose="020F0502020204030204" pitchFamily="34" charset="0"/>
                <a:ea typeface="DengXian" panose="02010600030101010101" pitchFamily="2" charset="-122"/>
                <a:cs typeface="Arial" panose="020B0604020202020204" pitchFamily="34" charset="0"/>
                <a:hlinkClick r:id="rId4" tooltip="See footnote e"/>
              </a:rPr>
              <a:t>e</a:t>
            </a:r>
            <a:r>
              <a:rPr lang="en-GB" sz="2000" i="1" kern="100" dirty="0">
                <a:effectLst/>
                <a:latin typeface="Calibri" panose="020F0502020204030204" pitchFamily="34" charset="0"/>
                <a:ea typeface="DengXian" panose="02010600030101010101" pitchFamily="2" charset="-122"/>
                <a:cs typeface="Arial" panose="020B0604020202020204" pitchFamily="34" charset="0"/>
              </a:rPr>
              <a:t>] will call him Immanuel. (Isaiah 7:14)</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2000" i="1" kern="100" dirty="0">
                <a:effectLst/>
                <a:latin typeface="Calibri" panose="020F0502020204030204" pitchFamily="34" charset="0"/>
                <a:ea typeface="DengXian" panose="02010600030101010101" pitchFamily="2" charset="-122"/>
                <a:cs typeface="Arial" panose="020B0604020202020204" pitchFamily="34" charset="0"/>
              </a:rPr>
              <a:t> </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2000" i="1" kern="100" dirty="0">
                <a:effectLst/>
                <a:latin typeface="Calibri" panose="020F0502020204030204" pitchFamily="34" charset="0"/>
                <a:ea typeface="DengXian" panose="02010600030101010101" pitchFamily="2" charset="-122"/>
                <a:cs typeface="Arial" panose="020B0604020202020204" pitchFamily="34" charset="0"/>
              </a:rPr>
              <a:t>For to us a child is born, to us a son is given, and the government will be on his shoulders. And he will be called Wonderful Counselor, Mighty God, Everlasting Father, Prince of Peace. 7 Of the greatness of his government and peace there will be no end. He will reign on David’s throne and over his kingdom, establishing and upholding it with justice and righteousness from that time on and forever. The zeal of the Lord Almighty will accomplish this. (Isaiah 9:6-7)</a:t>
            </a:r>
            <a:r>
              <a:rPr lang="yo-NG" sz="2000" kern="100" dirty="0">
                <a:effectLst/>
                <a:latin typeface="Calibri" panose="020F0502020204030204" pitchFamily="34" charset="0"/>
                <a:ea typeface="DengXian" panose="02010600030101010101" pitchFamily="2" charset="-122"/>
                <a:cs typeface="Arial" panose="020B0604020202020204" pitchFamily="34" charset="0"/>
              </a:rPr>
              <a:t> </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en-GB" sz="2000" kern="100" dirty="0">
                <a:effectLst/>
                <a:latin typeface="Calibri" panose="020F0502020204030204" pitchFamily="34" charset="0"/>
                <a:ea typeface="DengXian" panose="02010600030101010101" pitchFamily="2" charset="-122"/>
                <a:cs typeface="Arial" panose="020B0604020202020204" pitchFamily="34" charset="0"/>
              </a:rPr>
              <a:t> </a:t>
            </a:r>
          </a:p>
          <a:p>
            <a:pPr marL="685800">
              <a:lnSpc>
                <a:spcPct val="150000"/>
              </a:lnSpc>
            </a:pPr>
            <a:r>
              <a:rPr lang="yo-NG" sz="2000" i="1" kern="100" dirty="0">
                <a:effectLst/>
                <a:latin typeface="Calibri" panose="020F0502020204030204" pitchFamily="34" charset="0"/>
                <a:ea typeface="DengXian" panose="02010600030101010101" pitchFamily="2" charset="-122"/>
                <a:cs typeface="Arial" panose="020B0604020202020204" pitchFamily="34" charset="0"/>
              </a:rPr>
              <a:t>But you, Bethlehem Ephrathah, though you are small among the clans[b] of Judah, out of you will come for me one who will be ruler over Israel, whose origins are from of old, from ancient times. (Micah 5:2)</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1253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52AB99-87F3-0F1E-55E7-E737E1A4E3BE}"/>
              </a:ext>
            </a:extLst>
          </p:cNvPr>
          <p:cNvSpPr txBox="1"/>
          <p:nvPr/>
        </p:nvSpPr>
        <p:spPr>
          <a:xfrm>
            <a:off x="629392" y="1537540"/>
            <a:ext cx="11115304" cy="2814617"/>
          </a:xfrm>
          <a:prstGeom prst="rect">
            <a:avLst/>
          </a:prstGeom>
          <a:noFill/>
        </p:spPr>
        <p:txBody>
          <a:bodyPr wrap="square">
            <a:spAutoFit/>
          </a:bodyPr>
          <a:lstStyle/>
          <a:p>
            <a:pPr marL="685800">
              <a:lnSpc>
                <a:spcPct val="150000"/>
              </a:lnSpc>
            </a:pPr>
            <a:r>
              <a:rPr lang="yo-NG" sz="2000" b="1" kern="100" dirty="0">
                <a:effectLst/>
                <a:latin typeface="Calibri" panose="020F0502020204030204" pitchFamily="34" charset="0"/>
                <a:ea typeface="DengXian" panose="02010600030101010101" pitchFamily="2" charset="-122"/>
                <a:cs typeface="Arial" panose="020B0604020202020204" pitchFamily="34" charset="0"/>
              </a:rPr>
              <a:t>100 years later (600 BC)</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2000" i="1" kern="100" dirty="0">
                <a:effectLst/>
                <a:latin typeface="Calibri" panose="020F0502020204030204" pitchFamily="34" charset="0"/>
                <a:ea typeface="DengXian" panose="02010600030101010101" pitchFamily="2" charset="-122"/>
                <a:cs typeface="Arial" panose="020B0604020202020204" pitchFamily="34" charset="0"/>
              </a:rPr>
              <a:t>The days are coming,’ declares the Lord, ‘when I will fulfill the good promise I made to the people of Israel and Judah. In those days and at that time, I will make a righteous Branch sprout from David’s line; he will do what is just and right in the land. 16 In those days Judah will be saved and Jerusalem will live in safety. This is the name by which it[c] will be called: The Lord Our Righteous Savior. (Jeremiah 33:14-16)</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3258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580C2-568B-1E0E-3F72-4377FF789854}"/>
              </a:ext>
            </a:extLst>
          </p:cNvPr>
          <p:cNvSpPr txBox="1"/>
          <p:nvPr/>
        </p:nvSpPr>
        <p:spPr>
          <a:xfrm>
            <a:off x="843148" y="1710046"/>
            <a:ext cx="10770920" cy="1891287"/>
          </a:xfrm>
          <a:prstGeom prst="rect">
            <a:avLst/>
          </a:prstGeom>
          <a:noFill/>
        </p:spPr>
        <p:txBody>
          <a:bodyPr wrap="square">
            <a:spAutoFit/>
          </a:bodyPr>
          <a:lstStyle/>
          <a:p>
            <a:pPr marL="685800">
              <a:lnSpc>
                <a:spcPct val="150000"/>
              </a:lnSpc>
            </a:pPr>
            <a:r>
              <a:rPr lang="yo-NG" sz="2000" b="1" kern="100" dirty="0">
                <a:effectLst/>
                <a:latin typeface="Calibri" panose="020F0502020204030204" pitchFamily="34" charset="0"/>
                <a:ea typeface="DengXian" panose="02010600030101010101" pitchFamily="2" charset="-122"/>
                <a:cs typeface="Arial" panose="020B0604020202020204" pitchFamily="34" charset="0"/>
              </a:rPr>
              <a:t>200 years later (400 BC)</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2000" i="1" kern="100" dirty="0">
                <a:effectLst/>
                <a:latin typeface="Calibri" panose="020F0502020204030204" pitchFamily="34" charset="0"/>
                <a:ea typeface="DengXian" panose="02010600030101010101" pitchFamily="2" charset="-122"/>
                <a:cs typeface="Arial" panose="020B0604020202020204" pitchFamily="34" charset="0"/>
              </a:rPr>
              <a:t>“I will send my messenger,</a:t>
            </a:r>
            <a:r>
              <a:rPr lang="en-GB" sz="2000" i="1" kern="100" dirty="0">
                <a:effectLst/>
                <a:latin typeface="Calibri" panose="020F0502020204030204" pitchFamily="34" charset="0"/>
                <a:ea typeface="DengXian" panose="02010600030101010101" pitchFamily="2" charset="-122"/>
                <a:cs typeface="Arial" panose="020B0604020202020204" pitchFamily="34" charset="0"/>
              </a:rPr>
              <a:t> who will prepare the way before me. Then suddenly the Lord you are seeking will come to his temple; the messenger of the covenant, whom you desire, will come,” says the Lord Almighty. (Malachi 3:1)</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3627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7C879-049F-2FC1-779C-85F5BD4F7C7B}"/>
              </a:ext>
            </a:extLst>
          </p:cNvPr>
          <p:cNvSpPr txBox="1"/>
          <p:nvPr/>
        </p:nvSpPr>
        <p:spPr>
          <a:xfrm>
            <a:off x="771896" y="1537540"/>
            <a:ext cx="10557164" cy="2814617"/>
          </a:xfrm>
          <a:prstGeom prst="rect">
            <a:avLst/>
          </a:prstGeom>
          <a:noFill/>
        </p:spPr>
        <p:txBody>
          <a:bodyPr wrap="square">
            <a:spAutoFit/>
          </a:bodyPr>
          <a:lstStyle/>
          <a:p>
            <a:pPr marL="685800">
              <a:lnSpc>
                <a:spcPct val="150000"/>
              </a:lnSpc>
            </a:pPr>
            <a:r>
              <a:rPr lang="yo-NG" sz="2000" b="1" kern="100" dirty="0">
                <a:effectLst/>
                <a:latin typeface="Calibri" panose="020F0502020204030204" pitchFamily="34" charset="0"/>
                <a:ea typeface="DengXian" panose="02010600030101010101" pitchFamily="2" charset="-122"/>
                <a:cs typeface="Arial" panose="020B0604020202020204" pitchFamily="34" charset="0"/>
              </a:rPr>
              <a:t>400 years later (9 months BC)</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2000" i="1" kern="100" dirty="0">
                <a:effectLst/>
                <a:latin typeface="Calibri" panose="020F0502020204030204" pitchFamily="34" charset="0"/>
                <a:ea typeface="DengXian" panose="02010600030101010101" pitchFamily="2" charset="-122"/>
                <a:cs typeface="Arial" panose="020B0604020202020204" pitchFamily="34" charset="0"/>
              </a:rPr>
              <a:t>30 But the angel said to her, “Do not be afraid, Mary; you have found favo</a:t>
            </a:r>
            <a:r>
              <a:rPr lang="en-GB" sz="2000" i="1" kern="100" dirty="0">
                <a:effectLst/>
                <a:latin typeface="Calibri" panose="020F0502020204030204" pitchFamily="34" charset="0"/>
                <a:ea typeface="DengXian" panose="02010600030101010101" pitchFamily="2" charset="-122"/>
                <a:cs typeface="Arial" panose="020B0604020202020204" pitchFamily="34" charset="0"/>
              </a:rPr>
              <a:t>u</a:t>
            </a:r>
            <a:r>
              <a:rPr lang="yo-NG" sz="2000" i="1" kern="100" dirty="0">
                <a:effectLst/>
                <a:latin typeface="Calibri" panose="020F0502020204030204" pitchFamily="34" charset="0"/>
                <a:ea typeface="DengXian" panose="02010600030101010101" pitchFamily="2" charset="-122"/>
                <a:cs typeface="Arial" panose="020B0604020202020204" pitchFamily="34" charset="0"/>
              </a:rPr>
              <a:t>r with God. </a:t>
            </a:r>
            <a:r>
              <a:rPr lang="en-GB" sz="2000" i="1" kern="100" dirty="0">
                <a:effectLst/>
                <a:latin typeface="Calibri" panose="020F0502020204030204" pitchFamily="34" charset="0"/>
                <a:ea typeface="DengXian" panose="02010600030101010101" pitchFamily="2" charset="-122"/>
                <a:cs typeface="Arial" panose="020B0604020202020204" pitchFamily="34" charset="0"/>
              </a:rPr>
              <a:t>31 You will conceive and give birth to a son, and you are to call him Jesus. 32 He will be great and will be called the Son of the Most High. The Lord God will give him the throne of his father David, 33 and he will reign over Jacob’s descendants forever; his kingdom will never end.” (Luke 1: 30 – 33)</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4031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DDB20-C8AF-6BFC-7F2C-9DC073AB392F}"/>
              </a:ext>
            </a:extLst>
          </p:cNvPr>
          <p:cNvSpPr txBox="1"/>
          <p:nvPr/>
        </p:nvSpPr>
        <p:spPr>
          <a:xfrm>
            <a:off x="712519" y="2368537"/>
            <a:ext cx="10972800" cy="1891287"/>
          </a:xfrm>
          <a:prstGeom prst="rect">
            <a:avLst/>
          </a:prstGeom>
          <a:noFill/>
        </p:spPr>
        <p:txBody>
          <a:bodyPr wrap="square">
            <a:spAutoFit/>
          </a:bodyPr>
          <a:lstStyle/>
          <a:p>
            <a:pPr marL="683895">
              <a:lnSpc>
                <a:spcPct val="150000"/>
              </a:lnSpc>
            </a:pPr>
            <a:r>
              <a:rPr lang="yo-NG" sz="2000" b="1" kern="100" dirty="0">
                <a:effectLst/>
                <a:latin typeface="Calibri" panose="020F0502020204030204" pitchFamily="34" charset="0"/>
                <a:ea typeface="DengXian" panose="02010600030101010101" pitchFamily="2" charset="-122"/>
                <a:cs typeface="Arial" panose="020B0604020202020204" pitchFamily="34" charset="0"/>
              </a:rPr>
              <a:t>33 years later (33 AD)</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2000" i="1" kern="100" dirty="0">
                <a:effectLst/>
                <a:latin typeface="Calibri" panose="020F0502020204030204" pitchFamily="34" charset="0"/>
                <a:ea typeface="DengXian" panose="02010600030101010101" pitchFamily="2" charset="-122"/>
                <a:cs typeface="Arial" panose="020B0604020202020204" pitchFamily="34" charset="0"/>
              </a:rPr>
              <a:t>26 “I baptize with[</a:t>
            </a:r>
            <a:r>
              <a:rPr lang="yo-NG" sz="2000" i="1" u="none" strike="noStrike" kern="100" dirty="0">
                <a:effectLst/>
                <a:latin typeface="Calibri" panose="020F0502020204030204" pitchFamily="34" charset="0"/>
                <a:ea typeface="DengXian" panose="02010600030101010101" pitchFamily="2" charset="-122"/>
                <a:cs typeface="Arial" panose="020B0604020202020204" pitchFamily="34" charset="0"/>
                <a:hlinkClick r:id="rId2" tooltip="See footnote e"/>
              </a:rPr>
              <a:t>e</a:t>
            </a:r>
            <a:r>
              <a:rPr lang="yo-NG" sz="2000" i="1" kern="100" dirty="0">
                <a:effectLst/>
                <a:latin typeface="Calibri" panose="020F0502020204030204" pitchFamily="34" charset="0"/>
                <a:ea typeface="DengXian" panose="02010600030101010101" pitchFamily="2" charset="-122"/>
                <a:cs typeface="Arial" panose="020B0604020202020204" pitchFamily="34" charset="0"/>
              </a:rPr>
              <a:t>] water,” John replied, “but among you stands one you do not know. </a:t>
            </a:r>
            <a:r>
              <a:rPr lang="en-GB" sz="2000" i="1" kern="100" dirty="0">
                <a:effectLst/>
                <a:latin typeface="Calibri" panose="020F0502020204030204" pitchFamily="34" charset="0"/>
                <a:ea typeface="DengXian" panose="02010600030101010101" pitchFamily="2" charset="-122"/>
                <a:cs typeface="Arial" panose="020B0604020202020204" pitchFamily="34" charset="0"/>
              </a:rPr>
              <a:t>27 He is the one who comes after me, the straps of whose sandals I am not worthy to untie.”</a:t>
            </a:r>
            <a:r>
              <a:rPr lang="yo-NG" sz="2000" i="1" kern="100" dirty="0">
                <a:effectLst/>
                <a:latin typeface="Calibri" panose="020F0502020204030204" pitchFamily="34" charset="0"/>
                <a:ea typeface="DengXian" panose="02010600030101010101" pitchFamily="2" charset="-122"/>
                <a:cs typeface="Arial" panose="020B0604020202020204" pitchFamily="34" charset="0"/>
              </a:rPr>
              <a:t> (</a:t>
            </a:r>
            <a:r>
              <a:rPr lang="en-GB" sz="2000" i="1" kern="100" dirty="0">
                <a:effectLst/>
                <a:latin typeface="Calibri" panose="020F0502020204030204" pitchFamily="34" charset="0"/>
                <a:ea typeface="DengXian" panose="02010600030101010101" pitchFamily="2" charset="-122"/>
                <a:cs typeface="Arial" panose="020B0604020202020204" pitchFamily="34" charset="0"/>
              </a:rPr>
              <a:t>John 1: 26-27</a:t>
            </a:r>
            <a:r>
              <a:rPr lang="yo-NG" sz="2000" i="1" kern="100" dirty="0">
                <a:effectLst/>
                <a:latin typeface="Calibri" panose="020F0502020204030204" pitchFamily="34" charset="0"/>
                <a:ea typeface="DengXian" panose="02010600030101010101" pitchFamily="2" charset="-122"/>
                <a:cs typeface="Arial" panose="020B0604020202020204" pitchFamily="34" charset="0"/>
              </a:rPr>
              <a:t>)</a:t>
            </a:r>
            <a:endParaRPr lang="en-GB" sz="2000" kern="1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37912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CDB5-E14A-BAF9-E732-7B8C79F1705B}"/>
              </a:ext>
            </a:extLst>
          </p:cNvPr>
          <p:cNvSpPr>
            <a:spLocks noGrp="1"/>
          </p:cNvSpPr>
          <p:nvPr>
            <p:ph type="title"/>
          </p:nvPr>
        </p:nvSpPr>
        <p:spPr/>
        <p:txBody>
          <a:bodyPr/>
          <a:lstStyle/>
          <a:p>
            <a:pPr algn="ctr"/>
            <a:r>
              <a:rPr lang="en-GB" b="1" dirty="0"/>
              <a:t>QUIZ</a:t>
            </a:r>
          </a:p>
        </p:txBody>
      </p:sp>
      <p:sp>
        <p:nvSpPr>
          <p:cNvPr id="3" name="Content Placeholder 2">
            <a:extLst>
              <a:ext uri="{FF2B5EF4-FFF2-40B4-BE49-F238E27FC236}">
                <a16:creationId xmlns:a16="http://schemas.microsoft.com/office/drawing/2014/main" id="{D2B27074-631F-83DC-1941-644651563F66}"/>
              </a:ext>
            </a:extLst>
          </p:cNvPr>
          <p:cNvSpPr>
            <a:spLocks noGrp="1"/>
          </p:cNvSpPr>
          <p:nvPr>
            <p:ph idx="1"/>
          </p:nvPr>
        </p:nvSpPr>
        <p:spPr/>
        <p:txBody>
          <a:bodyPr>
            <a:normAutofit fontScale="85000" lnSpcReduction="10000"/>
          </a:bodyPr>
          <a:lstStyle/>
          <a:p>
            <a:pPr marL="0" lvl="0" indent="0" rtl="0">
              <a:lnSpc>
                <a:spcPct val="150000"/>
              </a:lnSpc>
              <a:buNone/>
            </a:pPr>
            <a:r>
              <a:rPr lang="yo-NG" sz="3200" b="1" kern="100" dirty="0">
                <a:effectLst/>
                <a:latin typeface="Calibri" panose="020F0502020204030204" pitchFamily="34" charset="0"/>
                <a:ea typeface="DengXian" panose="02010600030101010101" pitchFamily="2" charset="-122"/>
                <a:cs typeface="Arial" panose="020B0604020202020204" pitchFamily="34" charset="0"/>
              </a:rPr>
              <a:t>Why did God go to the trouble of warning people Jesus was coming? </a:t>
            </a:r>
            <a:endParaRPr lang="en-GB" sz="3200" b="1" kern="100" dirty="0">
              <a:effectLst/>
              <a:latin typeface="Calibri" panose="020F0502020204030204" pitchFamily="34" charset="0"/>
              <a:ea typeface="DengXian" panose="02010600030101010101" pitchFamily="2" charset="-122"/>
              <a:cs typeface="Arial" panose="020B0604020202020204" pitchFamily="34" charset="0"/>
            </a:endParaRPr>
          </a:p>
          <a:p>
            <a:pPr marL="742950" lvl="1" indent="-285750">
              <a:lnSpc>
                <a:spcPct val="150000"/>
              </a:lnSpc>
              <a:buFont typeface="+mj-lt"/>
              <a:buAutoNum type="alphaLcPeriod"/>
            </a:pPr>
            <a:r>
              <a:rPr lang="en-GB" sz="3200" kern="100" dirty="0">
                <a:effectLst/>
                <a:latin typeface="Calibri" panose="020F0502020204030204" pitchFamily="34" charset="0"/>
                <a:ea typeface="DengXian" panose="02010600030101010101" pitchFamily="2" charset="-122"/>
                <a:cs typeface="Arial" panose="020B0604020202020204" pitchFamily="34" charset="0"/>
              </a:rPr>
              <a:t>So, they could get ready to kill him.</a:t>
            </a:r>
          </a:p>
          <a:p>
            <a:pPr marL="742950" lvl="1" indent="-285750">
              <a:lnSpc>
                <a:spcPct val="150000"/>
              </a:lnSpc>
              <a:buFont typeface="+mj-lt"/>
              <a:buAutoNum type="alphaLcPeriod"/>
            </a:pPr>
            <a:r>
              <a:rPr lang="en-GB" sz="3200" kern="100" dirty="0">
                <a:effectLst/>
                <a:latin typeface="Calibri" panose="020F0502020204030204" pitchFamily="34" charset="0"/>
                <a:ea typeface="DengXian" panose="02010600030101010101" pitchFamily="2" charset="-122"/>
                <a:cs typeface="Arial" panose="020B0604020202020204" pitchFamily="34" charset="0"/>
              </a:rPr>
              <a:t>So, they could go shopping for lots of gifts to celebrate his birth.</a:t>
            </a:r>
          </a:p>
          <a:p>
            <a:pPr marL="742950" lvl="1" indent="-285750">
              <a:lnSpc>
                <a:spcPct val="150000"/>
              </a:lnSpc>
              <a:buFont typeface="+mj-lt"/>
              <a:buAutoNum type="alphaLcPeriod"/>
            </a:pPr>
            <a:r>
              <a:rPr lang="en-GB" sz="3200" kern="100" dirty="0">
                <a:effectLst/>
                <a:latin typeface="Calibri" panose="020F0502020204030204" pitchFamily="34" charset="0"/>
                <a:ea typeface="DengXian" panose="02010600030101010101" pitchFamily="2" charset="-122"/>
                <a:cs typeface="Arial" panose="020B0604020202020204" pitchFamily="34" charset="0"/>
              </a:rPr>
              <a:t>So, they could prepare to receive him and listen to him.</a:t>
            </a:r>
          </a:p>
          <a:p>
            <a:pPr marL="742950" lvl="1" indent="-285750">
              <a:lnSpc>
                <a:spcPct val="150000"/>
              </a:lnSpc>
              <a:buFont typeface="+mj-lt"/>
              <a:buAutoNum type="alphaLcPeriod"/>
            </a:pPr>
            <a:r>
              <a:rPr lang="en-GB" sz="3200" kern="100" dirty="0">
                <a:effectLst/>
                <a:latin typeface="Calibri" panose="020F0502020204030204" pitchFamily="34" charset="0"/>
                <a:ea typeface="DengXian" panose="02010600030101010101" pitchFamily="2" charset="-122"/>
                <a:cs typeface="Arial" panose="020B0604020202020204" pitchFamily="34" charset="0"/>
              </a:rPr>
              <a:t>So, they could go shopping for the food to serve him dinner.</a:t>
            </a:r>
            <a:endParaRPr lang="en-GB" sz="1200" kern="100" dirty="0">
              <a:effectLst/>
              <a:latin typeface="Calibri" panose="020F0502020204030204" pitchFamily="34" charset="0"/>
              <a:ea typeface="DengXian" panose="02010600030101010101" pitchFamily="2" charset="-122"/>
              <a:cs typeface="Arial" panose="020B0604020202020204" pitchFamily="34" charset="0"/>
            </a:endParaRPr>
          </a:p>
          <a:p>
            <a:endParaRPr lang="en-GB" dirty="0"/>
          </a:p>
        </p:txBody>
      </p:sp>
    </p:spTree>
    <p:extLst>
      <p:ext uri="{BB962C8B-B14F-4D97-AF65-F5344CB8AC3E}">
        <p14:creationId xmlns:p14="http://schemas.microsoft.com/office/powerpoint/2010/main" val="152754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42D7-59E8-870E-C5CD-869DBA933EFE}"/>
              </a:ext>
            </a:extLst>
          </p:cNvPr>
          <p:cNvSpPr>
            <a:spLocks noGrp="1"/>
          </p:cNvSpPr>
          <p:nvPr>
            <p:ph type="title"/>
          </p:nvPr>
        </p:nvSpPr>
        <p:spPr/>
        <p:txBody>
          <a:bodyPr/>
          <a:lstStyle/>
          <a:p>
            <a:pPr algn="ctr"/>
            <a:r>
              <a:rPr lang="en-GB" b="1" dirty="0"/>
              <a:t>The second coming</a:t>
            </a:r>
          </a:p>
        </p:txBody>
      </p:sp>
      <p:sp>
        <p:nvSpPr>
          <p:cNvPr id="3" name="Content Placeholder 2">
            <a:extLst>
              <a:ext uri="{FF2B5EF4-FFF2-40B4-BE49-F238E27FC236}">
                <a16:creationId xmlns:a16="http://schemas.microsoft.com/office/drawing/2014/main" id="{D84B12AF-0281-E948-B85B-4876B8DF91F0}"/>
              </a:ext>
            </a:extLst>
          </p:cNvPr>
          <p:cNvSpPr>
            <a:spLocks noGrp="1"/>
          </p:cNvSpPr>
          <p:nvPr>
            <p:ph idx="1"/>
          </p:nvPr>
        </p:nvSpPr>
        <p:spPr/>
        <p:txBody>
          <a:bodyPr>
            <a:normAutofit fontScale="85000" lnSpcReduction="10000"/>
          </a:bodyPr>
          <a:lstStyle/>
          <a:p>
            <a:pPr marL="0" indent="0">
              <a:lnSpc>
                <a:spcPct val="150000"/>
              </a:lnSpc>
              <a:buNone/>
            </a:pPr>
            <a:r>
              <a:rPr lang="en-GB" dirty="0"/>
              <a:t>Jesus said:</a:t>
            </a:r>
          </a:p>
          <a:p>
            <a:pPr marL="0" indent="0">
              <a:lnSpc>
                <a:spcPct val="150000"/>
              </a:lnSpc>
              <a:buNone/>
            </a:pPr>
            <a:r>
              <a:rPr lang="en-GB" sz="2400" i="1" dirty="0"/>
              <a:t>27 For the Son of Man is going to come in his Father’s glory with his angels, and then he will reward each person according to what they have done. (Matt 16:27)</a:t>
            </a:r>
          </a:p>
          <a:p>
            <a:pPr marL="0" indent="0">
              <a:lnSpc>
                <a:spcPct val="150000"/>
              </a:lnSpc>
              <a:buNone/>
            </a:pPr>
            <a:r>
              <a:rPr lang="en-GB" sz="2400" i="1" dirty="0"/>
              <a:t> </a:t>
            </a:r>
          </a:p>
          <a:p>
            <a:pPr marL="0" indent="0">
              <a:lnSpc>
                <a:spcPct val="150000"/>
              </a:lnSpc>
              <a:buNone/>
            </a:pPr>
            <a:r>
              <a:rPr lang="en-GB" sz="2400" i="1" dirty="0"/>
              <a:t>42 “Therefore keep watch, because you do not know on what day your Lord will come. 43 But understand this: If the owner of the house had known at what time of night the thief was coming, he would have kept watch and would not have let his house be broken into. 44 So you also must be ready, because the Son of Man will come at an hour when you do not expect him. (Matt 24: 42-44) </a:t>
            </a:r>
          </a:p>
        </p:txBody>
      </p:sp>
    </p:spTree>
    <p:extLst>
      <p:ext uri="{BB962C8B-B14F-4D97-AF65-F5344CB8AC3E}">
        <p14:creationId xmlns:p14="http://schemas.microsoft.com/office/powerpoint/2010/main" val="293856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8A9B81-A96E-270A-EFEA-1D3AEBCA35FB}"/>
              </a:ext>
            </a:extLst>
          </p:cNvPr>
          <p:cNvSpPr txBox="1"/>
          <p:nvPr/>
        </p:nvSpPr>
        <p:spPr>
          <a:xfrm>
            <a:off x="484909" y="703574"/>
            <a:ext cx="11222182" cy="6281848"/>
          </a:xfrm>
          <a:prstGeom prst="rect">
            <a:avLst/>
          </a:prstGeom>
          <a:noFill/>
        </p:spPr>
        <p:txBody>
          <a:bodyPr wrap="square">
            <a:spAutoFit/>
          </a:bodyPr>
          <a:lstStyle/>
          <a:p>
            <a:pPr marL="685800">
              <a:lnSpc>
                <a:spcPct val="150000"/>
              </a:lnSpc>
            </a:pPr>
            <a:r>
              <a:rPr lang="en-GB" sz="1800" b="1" kern="100" dirty="0">
                <a:effectLst/>
                <a:latin typeface="Calibri" panose="020F0502020204030204" pitchFamily="34" charset="0"/>
                <a:ea typeface="DengXian" panose="02010600030101010101" pitchFamily="2" charset="-122"/>
                <a:cs typeface="Arial" panose="020B0604020202020204" pitchFamily="34" charset="0"/>
              </a:rPr>
              <a:t>John confirmed this in his own vision:</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en-GB" sz="1800" b="1" kern="100" baseline="30000" dirty="0">
                <a:solidFill>
                  <a:srgbClr val="000000"/>
                </a:solidFill>
                <a:effectLst/>
                <a:latin typeface="Segoe UI" panose="020B0502040204020203" pitchFamily="34" charset="0"/>
                <a:ea typeface="DengXian" panose="02010600030101010101" pitchFamily="2" charset="-122"/>
                <a:cs typeface="Arial" panose="020B0604020202020204" pitchFamily="34" charset="0"/>
              </a:rPr>
              <a:t> </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1800" i="1" kern="100" dirty="0">
                <a:effectLst/>
                <a:latin typeface="Calibri" panose="020F0502020204030204" pitchFamily="34" charset="0"/>
                <a:ea typeface="DengXian" panose="02010600030101010101" pitchFamily="2" charset="-122"/>
                <a:cs typeface="Arial" panose="020B0604020202020204" pitchFamily="34" charset="0"/>
              </a:rPr>
              <a:t>11 I saw heaven standing open and there before me was a white horse, whose rider is called Faithful and True. With justice he judges and wages war. 12 His eyes are like blazing fire, and on his head are many crowns. He has a name written on him that no one knows but he himself. 13 He is dressed in a robe dipped in blood, and his name is the Word of God. 14 The armies of heaven were following him, riding on white horses and dressed in fine linen, white and clean. 15 Coming out of his mouth is a sharp sword with which to strike down the nations. “He will rule them with an iron scepter.”[</a:t>
            </a:r>
            <a:r>
              <a:rPr lang="yo-NG" sz="1800" i="1" u="none" strike="noStrike" kern="100" dirty="0">
                <a:effectLst/>
                <a:latin typeface="Calibri" panose="020F0502020204030204" pitchFamily="34" charset="0"/>
                <a:ea typeface="DengXian" panose="02010600030101010101" pitchFamily="2" charset="-122"/>
                <a:cs typeface="Arial" panose="020B0604020202020204" pitchFamily="34" charset="0"/>
                <a:hlinkClick r:id="rId2" tooltip="See footnote a"/>
              </a:rPr>
              <a:t>a</a:t>
            </a:r>
            <a:r>
              <a:rPr lang="yo-NG" sz="1800" i="1" kern="100" dirty="0">
                <a:effectLst/>
                <a:latin typeface="Calibri" panose="020F0502020204030204" pitchFamily="34" charset="0"/>
                <a:ea typeface="DengXian" panose="02010600030101010101" pitchFamily="2" charset="-122"/>
                <a:cs typeface="Arial" panose="020B0604020202020204" pitchFamily="34" charset="0"/>
              </a:rPr>
              <a:t>] He treads the winepress of the fury of the wrath of God Almighty. 16 On his robe and on his thigh he has this name written: </a:t>
            </a:r>
          </a:p>
          <a:p>
            <a:pPr marL="685800" algn="ctr">
              <a:lnSpc>
                <a:spcPct val="150000"/>
              </a:lnSpc>
            </a:pPr>
            <a:r>
              <a:rPr lang="yo-NG" b="1" i="1" kern="100" dirty="0">
                <a:latin typeface="Calibri" panose="020F0502020204030204" pitchFamily="34" charset="0"/>
                <a:ea typeface="DengXian" panose="02010600030101010101" pitchFamily="2" charset="-122"/>
                <a:cs typeface="Arial" panose="020B0604020202020204" pitchFamily="34" charset="0"/>
              </a:rPr>
              <a:t>K</a:t>
            </a:r>
            <a:r>
              <a:rPr lang="yo-NG" sz="1800" b="1" i="1" kern="100" dirty="0">
                <a:effectLst/>
                <a:latin typeface="Calibri" panose="020F0502020204030204" pitchFamily="34" charset="0"/>
                <a:ea typeface="DengXian" panose="02010600030101010101" pitchFamily="2" charset="-122"/>
                <a:cs typeface="Arial" panose="020B0604020202020204" pitchFamily="34" charset="0"/>
              </a:rPr>
              <a:t>ing of Kings and Lord of Lords. (Rev. 19: 11-16)</a:t>
            </a:r>
          </a:p>
          <a:p>
            <a:pPr marL="685800">
              <a:lnSpc>
                <a:spcPct val="150000"/>
              </a:lnSpc>
            </a:pPr>
            <a:endParaRPr lang="yo-NG" i="1" kern="100" dirty="0">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1800" i="1" kern="100" dirty="0">
                <a:effectLst/>
                <a:latin typeface="Calibri" panose="020F0502020204030204" pitchFamily="34" charset="0"/>
                <a:ea typeface="DengXian" panose="02010600030101010101" pitchFamily="2" charset="-122"/>
                <a:cs typeface="Arial" panose="020B0604020202020204" pitchFamily="34" charset="0"/>
              </a:rPr>
              <a:t>12 “Look, I am coming soon! My reward is with me, and I will give to each person according to what they have done. </a:t>
            </a:r>
            <a:r>
              <a:rPr lang="en-GB" sz="1800" i="1" kern="100" dirty="0">
                <a:effectLst/>
                <a:latin typeface="Calibri" panose="020F0502020204030204" pitchFamily="34" charset="0"/>
                <a:ea typeface="DengXian" panose="02010600030101010101" pitchFamily="2" charset="-122"/>
                <a:cs typeface="Arial" panose="020B0604020202020204" pitchFamily="34" charset="0"/>
              </a:rPr>
              <a:t>13 I am the Alpha and the Omega, the First and the Last, the Beginning and the End. (Rev. 22:12)</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r>
              <a:rPr lang="yo-NG" sz="1800" i="1" kern="100" dirty="0">
                <a:effectLst/>
                <a:latin typeface="Calibri" panose="020F0502020204030204" pitchFamily="34" charset="0"/>
                <a:ea typeface="DengXian" panose="02010600030101010101" pitchFamily="2" charset="-122"/>
                <a:cs typeface="Arial" panose="020B0604020202020204" pitchFamily="34" charset="0"/>
              </a:rPr>
              <a:t> </a:t>
            </a:r>
            <a:endParaRPr lang="en-GB" sz="1800" kern="100" dirty="0">
              <a:effectLst/>
              <a:latin typeface="Calibri" panose="020F0502020204030204" pitchFamily="34" charset="0"/>
              <a:ea typeface="DengXian" panose="02010600030101010101" pitchFamily="2" charset="-122"/>
              <a:cs typeface="Arial" panose="020B0604020202020204" pitchFamily="34" charset="0"/>
            </a:endParaRPr>
          </a:p>
          <a:p>
            <a:pPr marL="685800">
              <a:lnSpc>
                <a:spcPct val="150000"/>
              </a:lnSpc>
            </a:pPr>
            <a:endParaRPr lang="yo-NG" sz="1800" i="1" kern="1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48282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1434</Words>
  <Application>Microsoft Macintosh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ADVENT</vt:lpstr>
      <vt:lpstr>PowerPoint Presentation</vt:lpstr>
      <vt:lpstr>PowerPoint Presentation</vt:lpstr>
      <vt:lpstr>PowerPoint Presentation</vt:lpstr>
      <vt:lpstr>PowerPoint Presentation</vt:lpstr>
      <vt:lpstr>PowerPoint Presentation</vt:lpstr>
      <vt:lpstr>QUIZ</vt:lpstr>
      <vt:lpstr>The second coming</vt:lpstr>
      <vt:lpstr>PowerPoint Presentation</vt:lpstr>
      <vt:lpstr>The scoffers</vt:lpstr>
      <vt:lpstr>Jesus Said: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dc:title>
  <dc:creator>Florence Olajide</dc:creator>
  <cp:lastModifiedBy>Florence Olajide</cp:lastModifiedBy>
  <cp:revision>1</cp:revision>
  <dcterms:created xsi:type="dcterms:W3CDTF">2023-12-02T18:04:59Z</dcterms:created>
  <dcterms:modified xsi:type="dcterms:W3CDTF">2023-12-02T18:31:45Z</dcterms:modified>
</cp:coreProperties>
</file>