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58" r:id="rId4"/>
    <p:sldId id="260" r:id="rId5"/>
    <p:sldId id="265" r:id="rId6"/>
    <p:sldId id="263" r:id="rId7"/>
    <p:sldId id="261" r:id="rId8"/>
    <p:sldId id="266" r:id="rId9"/>
    <p:sldId id="267" r:id="rId10"/>
    <p:sldId id="268" r:id="rId11"/>
    <p:sldId id="269" r:id="rId12"/>
    <p:sldId id="270" r:id="rId13"/>
    <p:sldId id="271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E5EFC"/>
    <a:srgbClr val="A56AFC"/>
    <a:srgbClr val="6666FF"/>
    <a:srgbClr val="9933FF"/>
    <a:srgbClr val="FF0066"/>
    <a:srgbClr val="CC6600"/>
    <a:srgbClr val="FFCC99"/>
    <a:srgbClr val="9BBFFF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76" y="-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D75C81-1CE0-4204-B0DA-E1FE4F9C10E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7173DB1A-C08C-4717-BDEF-F637A7D99AD1}">
      <dgm:prSet phldrT="[텍스트]" custT="1"/>
      <dgm:spPr/>
      <dgm:t>
        <a:bodyPr/>
        <a:lstStyle/>
        <a:p>
          <a:pPr latinLnBrk="1"/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사회의 존속 유지 </a:t>
          </a:r>
          <a:endParaRPr lang="en-US" altLang="ko-KR" sz="700" smtClean="0">
            <a:latin typeface="안동엄마까투리" pitchFamily="50" charset="-127"/>
            <a:ea typeface="안동엄마까투리" pitchFamily="50" charset="-127"/>
          </a:endParaRPr>
        </a:p>
        <a:p>
          <a:pPr latinLnBrk="1"/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가장 기본적인 집단</a:t>
          </a:r>
          <a:endParaRPr lang="ko-KR" altLang="en-US" sz="700">
            <a:latin typeface="안동엄마까투리" pitchFamily="50" charset="-127"/>
            <a:ea typeface="안동엄마까투리" pitchFamily="50" charset="-127"/>
          </a:endParaRPr>
        </a:p>
      </dgm:t>
    </dgm:pt>
    <dgm:pt modelId="{7FC8C7E1-C2EB-4BD4-9660-24721DCCDC85}" type="parTrans" cxnId="{D059819F-2F3E-48E2-89FD-537B87CDFEEE}">
      <dgm:prSet/>
      <dgm:spPr/>
      <dgm:t>
        <a:bodyPr/>
        <a:lstStyle/>
        <a:p>
          <a:pPr latinLnBrk="1"/>
          <a:endParaRPr lang="ko-KR" altLang="en-US" sz="700"/>
        </a:p>
      </dgm:t>
    </dgm:pt>
    <dgm:pt modelId="{1E8787E1-D6A2-4A05-B5B7-9AD7EA4653AE}" type="sibTrans" cxnId="{D059819F-2F3E-48E2-89FD-537B87CDFEEE}">
      <dgm:prSet/>
      <dgm:spPr/>
      <dgm:t>
        <a:bodyPr/>
        <a:lstStyle/>
        <a:p>
          <a:pPr latinLnBrk="1"/>
          <a:endParaRPr lang="ko-KR" altLang="en-US" sz="700"/>
        </a:p>
      </dgm:t>
    </dgm:pt>
    <dgm:pt modelId="{8F0D205A-CDB3-4E63-A025-FB28C3DB8F25}">
      <dgm:prSet phldrT="[텍스트]" custT="1"/>
      <dgm:spPr/>
      <dgm:t>
        <a:bodyPr/>
        <a:lstStyle/>
        <a:p>
          <a:pPr latinLnBrk="1"/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폐쇄적인 집단</a:t>
          </a:r>
          <a:endParaRPr lang="ko-KR" altLang="en-US" sz="700">
            <a:latin typeface="안동엄마까투리" pitchFamily="50" charset="-127"/>
            <a:ea typeface="안동엄마까투리" pitchFamily="50" charset="-127"/>
          </a:endParaRPr>
        </a:p>
      </dgm:t>
    </dgm:pt>
    <dgm:pt modelId="{C26BB8E8-4592-4E21-9A4F-77DE8099486A}" type="parTrans" cxnId="{F78A479D-C680-4C0F-B0B6-F406CA70E5FD}">
      <dgm:prSet/>
      <dgm:spPr/>
      <dgm:t>
        <a:bodyPr/>
        <a:lstStyle/>
        <a:p>
          <a:pPr latinLnBrk="1"/>
          <a:endParaRPr lang="ko-KR" altLang="en-US" sz="700"/>
        </a:p>
      </dgm:t>
    </dgm:pt>
    <dgm:pt modelId="{5DFE3ABF-AAFE-4D4C-B9CA-B1279A748A1F}" type="sibTrans" cxnId="{F78A479D-C680-4C0F-B0B6-F406CA70E5FD}">
      <dgm:prSet/>
      <dgm:spPr/>
      <dgm:t>
        <a:bodyPr/>
        <a:lstStyle/>
        <a:p>
          <a:pPr latinLnBrk="1"/>
          <a:endParaRPr lang="ko-KR" altLang="en-US" sz="700"/>
        </a:p>
      </dgm:t>
    </dgm:pt>
    <dgm:pt modelId="{3B683E26-B554-475E-9685-A14FA8717A1E}">
      <dgm:prSet phldrT="[텍스트]" custT="1"/>
      <dgm:spPr/>
      <dgm:t>
        <a:bodyPr/>
        <a:lstStyle/>
        <a:p>
          <a:pPr latinLnBrk="1"/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각 구성원의 지위에 맞는 역할 기대</a:t>
          </a:r>
          <a:endParaRPr lang="ko-KR" altLang="en-US" sz="700">
            <a:latin typeface="안동엄마까투리" pitchFamily="50" charset="-127"/>
            <a:ea typeface="안동엄마까투리" pitchFamily="50" charset="-127"/>
          </a:endParaRPr>
        </a:p>
      </dgm:t>
    </dgm:pt>
    <dgm:pt modelId="{27B3F56C-8C2F-4D5D-80BF-63786E61B44C}" type="parTrans" cxnId="{62D521FC-BAFB-41AF-BD5A-E9AA6F3805B2}">
      <dgm:prSet/>
      <dgm:spPr/>
      <dgm:t>
        <a:bodyPr/>
        <a:lstStyle/>
        <a:p>
          <a:pPr latinLnBrk="1"/>
          <a:endParaRPr lang="ko-KR" altLang="en-US" sz="700"/>
        </a:p>
      </dgm:t>
    </dgm:pt>
    <dgm:pt modelId="{A3DD2794-F367-49CC-84F6-9DE90C6AB270}" type="sibTrans" cxnId="{62D521FC-BAFB-41AF-BD5A-E9AA6F3805B2}">
      <dgm:prSet/>
      <dgm:spPr/>
      <dgm:t>
        <a:bodyPr/>
        <a:lstStyle/>
        <a:p>
          <a:pPr latinLnBrk="1"/>
          <a:endParaRPr lang="ko-KR" altLang="en-US" sz="700"/>
        </a:p>
      </dgm:t>
    </dgm:pt>
    <dgm:pt modelId="{8A58D096-BC56-430E-A84D-61663A25A672}">
      <dgm:prSet custT="1"/>
      <dgm:spPr/>
      <dgm:t>
        <a:bodyPr/>
        <a:lstStyle/>
        <a:p>
          <a:pPr latinLnBrk="1"/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친밀한 관계</a:t>
          </a:r>
          <a:endParaRPr lang="en-US" altLang="ko-KR" sz="700" smtClean="0">
            <a:latin typeface="안동엄마까투리" pitchFamily="50" charset="-127"/>
            <a:ea typeface="안동엄마까투리" pitchFamily="50" charset="-127"/>
          </a:endParaRPr>
        </a:p>
      </dgm:t>
    </dgm:pt>
    <dgm:pt modelId="{5E8126D5-15BF-475A-962C-E4BD648171A8}" type="parTrans" cxnId="{032F864A-B1AD-4B77-BC62-3670B55CB3EB}">
      <dgm:prSet/>
      <dgm:spPr/>
      <dgm:t>
        <a:bodyPr/>
        <a:lstStyle/>
        <a:p>
          <a:pPr latinLnBrk="1"/>
          <a:endParaRPr lang="ko-KR" altLang="en-US" sz="700"/>
        </a:p>
      </dgm:t>
    </dgm:pt>
    <dgm:pt modelId="{CE471DBA-124A-4EDD-BC72-B48B6E460F56}" type="sibTrans" cxnId="{032F864A-B1AD-4B77-BC62-3670B55CB3EB}">
      <dgm:prSet/>
      <dgm:spPr/>
      <dgm:t>
        <a:bodyPr/>
        <a:lstStyle/>
        <a:p>
          <a:pPr latinLnBrk="1"/>
          <a:endParaRPr lang="ko-KR" altLang="en-US" sz="700"/>
        </a:p>
      </dgm:t>
    </dgm:pt>
    <dgm:pt modelId="{CCBD55D7-5C3D-4A9F-AC98-1B5D4F792355}" type="pres">
      <dgm:prSet presAssocID="{1ED75C81-1CE0-4204-B0DA-E1FE4F9C10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5E590C-A6E4-4327-81A3-C7E7F2E19D37}" type="pres">
      <dgm:prSet presAssocID="{7173DB1A-C08C-4717-BDEF-F637A7D99AD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9C0C1-90F2-4CBC-ADC1-03AAF2D6DB86}" type="pres">
      <dgm:prSet presAssocID="{1E8787E1-D6A2-4A05-B5B7-9AD7EA4653AE}" presName="sibTrans" presStyleCnt="0"/>
      <dgm:spPr/>
    </dgm:pt>
    <dgm:pt modelId="{787D3DA3-29DB-40F9-8099-35640B440716}" type="pres">
      <dgm:prSet presAssocID="{8F0D205A-CDB3-4E63-A025-FB28C3DB8F2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7BA551-8F35-48C5-B337-585B6BF751B5}" type="pres">
      <dgm:prSet presAssocID="{5DFE3ABF-AAFE-4D4C-B9CA-B1279A748A1F}" presName="sibTrans" presStyleCnt="0"/>
      <dgm:spPr/>
    </dgm:pt>
    <dgm:pt modelId="{7F9A41E8-AB8F-443F-8ED0-C77196252F3B}" type="pres">
      <dgm:prSet presAssocID="{3B683E26-B554-475E-9685-A14FA8717A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B5FB11-0499-42B7-BBFD-82FD44859B8C}" type="pres">
      <dgm:prSet presAssocID="{A3DD2794-F367-49CC-84F6-9DE90C6AB270}" presName="sibTrans" presStyleCnt="0"/>
      <dgm:spPr/>
    </dgm:pt>
    <dgm:pt modelId="{1189D904-7E8A-4537-B217-EBE6F568EBFB}" type="pres">
      <dgm:prSet presAssocID="{8A58D096-BC56-430E-A84D-61663A25A67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78A479D-C680-4C0F-B0B6-F406CA70E5FD}" srcId="{1ED75C81-1CE0-4204-B0DA-E1FE4F9C10E0}" destId="{8F0D205A-CDB3-4E63-A025-FB28C3DB8F25}" srcOrd="1" destOrd="0" parTransId="{C26BB8E8-4592-4E21-9A4F-77DE8099486A}" sibTransId="{5DFE3ABF-AAFE-4D4C-B9CA-B1279A748A1F}"/>
    <dgm:cxn modelId="{71D33518-B7BA-4808-A86F-CF9A32B70C62}" type="presOf" srcId="{8F0D205A-CDB3-4E63-A025-FB28C3DB8F25}" destId="{787D3DA3-29DB-40F9-8099-35640B440716}" srcOrd="0" destOrd="0" presId="urn:microsoft.com/office/officeart/2005/8/layout/default"/>
    <dgm:cxn modelId="{40845000-66E8-45E4-8C2D-B1BC8DD5DF99}" type="presOf" srcId="{1ED75C81-1CE0-4204-B0DA-E1FE4F9C10E0}" destId="{CCBD55D7-5C3D-4A9F-AC98-1B5D4F792355}" srcOrd="0" destOrd="0" presId="urn:microsoft.com/office/officeart/2005/8/layout/default"/>
    <dgm:cxn modelId="{A1D0A987-8E7F-4BCA-8D68-20AF2B5A9FB6}" type="presOf" srcId="{8A58D096-BC56-430E-A84D-61663A25A672}" destId="{1189D904-7E8A-4537-B217-EBE6F568EBFB}" srcOrd="0" destOrd="0" presId="urn:microsoft.com/office/officeart/2005/8/layout/default"/>
    <dgm:cxn modelId="{2144815F-9545-4682-A908-0B8BD8BCE273}" type="presOf" srcId="{3B683E26-B554-475E-9685-A14FA8717A1E}" destId="{7F9A41E8-AB8F-443F-8ED0-C77196252F3B}" srcOrd="0" destOrd="0" presId="urn:microsoft.com/office/officeart/2005/8/layout/default"/>
    <dgm:cxn modelId="{032F864A-B1AD-4B77-BC62-3670B55CB3EB}" srcId="{1ED75C81-1CE0-4204-B0DA-E1FE4F9C10E0}" destId="{8A58D096-BC56-430E-A84D-61663A25A672}" srcOrd="3" destOrd="0" parTransId="{5E8126D5-15BF-475A-962C-E4BD648171A8}" sibTransId="{CE471DBA-124A-4EDD-BC72-B48B6E460F56}"/>
    <dgm:cxn modelId="{83D019D3-2341-4282-A62E-C8F1BD067172}" type="presOf" srcId="{7173DB1A-C08C-4717-BDEF-F637A7D99AD1}" destId="{E95E590C-A6E4-4327-81A3-C7E7F2E19D37}" srcOrd="0" destOrd="0" presId="urn:microsoft.com/office/officeart/2005/8/layout/default"/>
    <dgm:cxn modelId="{62D521FC-BAFB-41AF-BD5A-E9AA6F3805B2}" srcId="{1ED75C81-1CE0-4204-B0DA-E1FE4F9C10E0}" destId="{3B683E26-B554-475E-9685-A14FA8717A1E}" srcOrd="2" destOrd="0" parTransId="{27B3F56C-8C2F-4D5D-80BF-63786E61B44C}" sibTransId="{A3DD2794-F367-49CC-84F6-9DE90C6AB270}"/>
    <dgm:cxn modelId="{D059819F-2F3E-48E2-89FD-537B87CDFEEE}" srcId="{1ED75C81-1CE0-4204-B0DA-E1FE4F9C10E0}" destId="{7173DB1A-C08C-4717-BDEF-F637A7D99AD1}" srcOrd="0" destOrd="0" parTransId="{7FC8C7E1-C2EB-4BD4-9660-24721DCCDC85}" sibTransId="{1E8787E1-D6A2-4A05-B5B7-9AD7EA4653AE}"/>
    <dgm:cxn modelId="{CC279A4C-14AB-4CB0-8682-1C9DA787968D}" type="presParOf" srcId="{CCBD55D7-5C3D-4A9F-AC98-1B5D4F792355}" destId="{E95E590C-A6E4-4327-81A3-C7E7F2E19D37}" srcOrd="0" destOrd="0" presId="urn:microsoft.com/office/officeart/2005/8/layout/default"/>
    <dgm:cxn modelId="{1CB31616-0CFA-4B64-B49A-C425D0A47792}" type="presParOf" srcId="{CCBD55D7-5C3D-4A9F-AC98-1B5D4F792355}" destId="{0519C0C1-90F2-4CBC-ADC1-03AAF2D6DB86}" srcOrd="1" destOrd="0" presId="urn:microsoft.com/office/officeart/2005/8/layout/default"/>
    <dgm:cxn modelId="{AF57F5E7-DBD1-4EBB-ADE6-4657D29CA64E}" type="presParOf" srcId="{CCBD55D7-5C3D-4A9F-AC98-1B5D4F792355}" destId="{787D3DA3-29DB-40F9-8099-35640B440716}" srcOrd="2" destOrd="0" presId="urn:microsoft.com/office/officeart/2005/8/layout/default"/>
    <dgm:cxn modelId="{5156551A-BD2C-4770-8FAA-B17E7BFAA02F}" type="presParOf" srcId="{CCBD55D7-5C3D-4A9F-AC98-1B5D4F792355}" destId="{417BA551-8F35-48C5-B337-585B6BF751B5}" srcOrd="3" destOrd="0" presId="urn:microsoft.com/office/officeart/2005/8/layout/default"/>
    <dgm:cxn modelId="{C2A43DE2-5B14-4031-B7B5-64922417A6E9}" type="presParOf" srcId="{CCBD55D7-5C3D-4A9F-AC98-1B5D4F792355}" destId="{7F9A41E8-AB8F-443F-8ED0-C77196252F3B}" srcOrd="4" destOrd="0" presId="urn:microsoft.com/office/officeart/2005/8/layout/default"/>
    <dgm:cxn modelId="{3C9EDC9C-DF90-4F91-B956-252DBD790890}" type="presParOf" srcId="{CCBD55D7-5C3D-4A9F-AC98-1B5D4F792355}" destId="{78B5FB11-0499-42B7-BBFD-82FD44859B8C}" srcOrd="5" destOrd="0" presId="urn:microsoft.com/office/officeart/2005/8/layout/default"/>
    <dgm:cxn modelId="{15562CC0-4E66-4C87-A15D-C6C9BB2E56C2}" type="presParOf" srcId="{CCBD55D7-5C3D-4A9F-AC98-1B5D4F792355}" destId="{1189D904-7E8A-4537-B217-EBE6F568EBF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75C81-1CE0-4204-B0DA-E1FE4F9C10E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7173DB1A-C08C-4717-BDEF-F637A7D99AD1}">
      <dgm:prSet phldrT="[텍스트]" custT="1"/>
      <dgm:spPr/>
      <dgm:t>
        <a:bodyPr/>
        <a:lstStyle/>
        <a:p>
          <a:pPr latinLnBrk="1"/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사회의 존속 유지 </a:t>
          </a:r>
          <a:endParaRPr lang="en-US" altLang="ko-KR" sz="700" smtClean="0">
            <a:latin typeface="안동엄마까투리" pitchFamily="50" charset="-127"/>
            <a:ea typeface="안동엄마까투리" pitchFamily="50" charset="-127"/>
          </a:endParaRPr>
        </a:p>
        <a:p>
          <a:pPr latinLnBrk="1"/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가장 </a:t>
          </a:r>
          <a:r>
            <a:rPr lang="en-US" altLang="ko-KR" sz="700" smtClean="0">
              <a:latin typeface="안동엄마까투리" pitchFamily="50" charset="-127"/>
              <a:ea typeface="안동엄마까투리" pitchFamily="50" charset="-127"/>
            </a:rPr>
            <a:t>(         )</a:t>
          </a:r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 집단</a:t>
          </a:r>
          <a:endParaRPr lang="ko-KR" altLang="en-US" sz="700">
            <a:latin typeface="안동엄마까투리" pitchFamily="50" charset="-127"/>
            <a:ea typeface="안동엄마까투리" pitchFamily="50" charset="-127"/>
          </a:endParaRPr>
        </a:p>
      </dgm:t>
    </dgm:pt>
    <dgm:pt modelId="{7FC8C7E1-C2EB-4BD4-9660-24721DCCDC85}" type="parTrans" cxnId="{D059819F-2F3E-48E2-89FD-537B87CDFEEE}">
      <dgm:prSet/>
      <dgm:spPr/>
      <dgm:t>
        <a:bodyPr/>
        <a:lstStyle/>
        <a:p>
          <a:pPr latinLnBrk="1"/>
          <a:endParaRPr lang="ko-KR" altLang="en-US" sz="700"/>
        </a:p>
      </dgm:t>
    </dgm:pt>
    <dgm:pt modelId="{1E8787E1-D6A2-4A05-B5B7-9AD7EA4653AE}" type="sibTrans" cxnId="{D059819F-2F3E-48E2-89FD-537B87CDFEEE}">
      <dgm:prSet/>
      <dgm:spPr/>
      <dgm:t>
        <a:bodyPr/>
        <a:lstStyle/>
        <a:p>
          <a:pPr latinLnBrk="1"/>
          <a:endParaRPr lang="ko-KR" altLang="en-US" sz="700"/>
        </a:p>
      </dgm:t>
    </dgm:pt>
    <dgm:pt modelId="{8F0D205A-CDB3-4E63-A025-FB28C3DB8F25}">
      <dgm:prSet phldrT="[텍스트]" custT="1"/>
      <dgm:spPr/>
      <dgm:t>
        <a:bodyPr/>
        <a:lstStyle/>
        <a:p>
          <a:pPr latinLnBrk="1"/>
          <a:r>
            <a:rPr lang="en-US" altLang="ko-KR" sz="700" smtClean="0">
              <a:latin typeface="안동엄마까투리" pitchFamily="50" charset="-127"/>
              <a:ea typeface="안동엄마까투리" pitchFamily="50" charset="-127"/>
            </a:rPr>
            <a:t>(         )</a:t>
          </a:r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인 집단</a:t>
          </a:r>
          <a:endParaRPr lang="ko-KR" altLang="en-US" sz="700">
            <a:latin typeface="안동엄마까투리" pitchFamily="50" charset="-127"/>
            <a:ea typeface="안동엄마까투리" pitchFamily="50" charset="-127"/>
          </a:endParaRPr>
        </a:p>
      </dgm:t>
    </dgm:pt>
    <dgm:pt modelId="{C26BB8E8-4592-4E21-9A4F-77DE8099486A}" type="parTrans" cxnId="{F78A479D-C680-4C0F-B0B6-F406CA70E5FD}">
      <dgm:prSet/>
      <dgm:spPr/>
      <dgm:t>
        <a:bodyPr/>
        <a:lstStyle/>
        <a:p>
          <a:pPr latinLnBrk="1"/>
          <a:endParaRPr lang="ko-KR" altLang="en-US" sz="700"/>
        </a:p>
      </dgm:t>
    </dgm:pt>
    <dgm:pt modelId="{5DFE3ABF-AAFE-4D4C-B9CA-B1279A748A1F}" type="sibTrans" cxnId="{F78A479D-C680-4C0F-B0B6-F406CA70E5FD}">
      <dgm:prSet/>
      <dgm:spPr/>
      <dgm:t>
        <a:bodyPr/>
        <a:lstStyle/>
        <a:p>
          <a:pPr latinLnBrk="1"/>
          <a:endParaRPr lang="ko-KR" altLang="en-US" sz="700"/>
        </a:p>
      </dgm:t>
    </dgm:pt>
    <dgm:pt modelId="{3B683E26-B554-475E-9685-A14FA8717A1E}">
      <dgm:prSet phldrT="[텍스트]" custT="1"/>
      <dgm:spPr/>
      <dgm:t>
        <a:bodyPr/>
        <a:lstStyle/>
        <a:p>
          <a:pPr latinLnBrk="1"/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각 구성원의 </a:t>
          </a:r>
          <a:r>
            <a:rPr lang="en-US" altLang="ko-KR" sz="700" smtClean="0">
              <a:latin typeface="안동엄마까투리" pitchFamily="50" charset="-127"/>
              <a:ea typeface="안동엄마까투리" pitchFamily="50" charset="-127"/>
            </a:rPr>
            <a:t>(               )</a:t>
          </a:r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기대</a:t>
          </a:r>
          <a:endParaRPr lang="ko-KR" altLang="en-US" sz="700">
            <a:latin typeface="안동엄마까투리" pitchFamily="50" charset="-127"/>
            <a:ea typeface="안동엄마까투리" pitchFamily="50" charset="-127"/>
          </a:endParaRPr>
        </a:p>
      </dgm:t>
    </dgm:pt>
    <dgm:pt modelId="{27B3F56C-8C2F-4D5D-80BF-63786E61B44C}" type="parTrans" cxnId="{62D521FC-BAFB-41AF-BD5A-E9AA6F3805B2}">
      <dgm:prSet/>
      <dgm:spPr/>
      <dgm:t>
        <a:bodyPr/>
        <a:lstStyle/>
        <a:p>
          <a:pPr latinLnBrk="1"/>
          <a:endParaRPr lang="ko-KR" altLang="en-US" sz="700"/>
        </a:p>
      </dgm:t>
    </dgm:pt>
    <dgm:pt modelId="{A3DD2794-F367-49CC-84F6-9DE90C6AB270}" type="sibTrans" cxnId="{62D521FC-BAFB-41AF-BD5A-E9AA6F3805B2}">
      <dgm:prSet/>
      <dgm:spPr/>
      <dgm:t>
        <a:bodyPr/>
        <a:lstStyle/>
        <a:p>
          <a:pPr latinLnBrk="1"/>
          <a:endParaRPr lang="ko-KR" altLang="en-US" sz="700"/>
        </a:p>
      </dgm:t>
    </dgm:pt>
    <dgm:pt modelId="{8A58D096-BC56-430E-A84D-61663A25A672}">
      <dgm:prSet custT="1"/>
      <dgm:spPr/>
      <dgm:t>
        <a:bodyPr/>
        <a:lstStyle/>
        <a:p>
          <a:pPr latinLnBrk="1"/>
          <a:r>
            <a:rPr lang="en-US" altLang="ko-KR" sz="700" smtClean="0">
              <a:latin typeface="안동엄마까투리" pitchFamily="50" charset="-127"/>
              <a:ea typeface="안동엄마까투리" pitchFamily="50" charset="-127"/>
            </a:rPr>
            <a:t>(       )</a:t>
          </a:r>
          <a:r>
            <a:rPr lang="ko-KR" altLang="en-US" sz="700" smtClean="0">
              <a:latin typeface="안동엄마까투리" pitchFamily="50" charset="-127"/>
              <a:ea typeface="안동엄마까투리" pitchFamily="50" charset="-127"/>
            </a:rPr>
            <a:t>한 관계</a:t>
          </a:r>
          <a:endParaRPr lang="en-US" altLang="ko-KR" sz="700" smtClean="0">
            <a:latin typeface="안동엄마까투리" pitchFamily="50" charset="-127"/>
            <a:ea typeface="안동엄마까투리" pitchFamily="50" charset="-127"/>
          </a:endParaRPr>
        </a:p>
      </dgm:t>
    </dgm:pt>
    <dgm:pt modelId="{5E8126D5-15BF-475A-962C-E4BD648171A8}" type="parTrans" cxnId="{032F864A-B1AD-4B77-BC62-3670B55CB3EB}">
      <dgm:prSet/>
      <dgm:spPr/>
      <dgm:t>
        <a:bodyPr/>
        <a:lstStyle/>
        <a:p>
          <a:pPr latinLnBrk="1"/>
          <a:endParaRPr lang="ko-KR" altLang="en-US" sz="700"/>
        </a:p>
      </dgm:t>
    </dgm:pt>
    <dgm:pt modelId="{CE471DBA-124A-4EDD-BC72-B48B6E460F56}" type="sibTrans" cxnId="{032F864A-B1AD-4B77-BC62-3670B55CB3EB}">
      <dgm:prSet/>
      <dgm:spPr/>
      <dgm:t>
        <a:bodyPr/>
        <a:lstStyle/>
        <a:p>
          <a:pPr latinLnBrk="1"/>
          <a:endParaRPr lang="ko-KR" altLang="en-US" sz="700"/>
        </a:p>
      </dgm:t>
    </dgm:pt>
    <dgm:pt modelId="{CCBD55D7-5C3D-4A9F-AC98-1B5D4F792355}" type="pres">
      <dgm:prSet presAssocID="{1ED75C81-1CE0-4204-B0DA-E1FE4F9C10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5E590C-A6E4-4327-81A3-C7E7F2E19D37}" type="pres">
      <dgm:prSet presAssocID="{7173DB1A-C08C-4717-BDEF-F637A7D99AD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9C0C1-90F2-4CBC-ADC1-03AAF2D6DB86}" type="pres">
      <dgm:prSet presAssocID="{1E8787E1-D6A2-4A05-B5B7-9AD7EA4653AE}" presName="sibTrans" presStyleCnt="0"/>
      <dgm:spPr/>
    </dgm:pt>
    <dgm:pt modelId="{787D3DA3-29DB-40F9-8099-35640B440716}" type="pres">
      <dgm:prSet presAssocID="{8F0D205A-CDB3-4E63-A025-FB28C3DB8F2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7BA551-8F35-48C5-B337-585B6BF751B5}" type="pres">
      <dgm:prSet presAssocID="{5DFE3ABF-AAFE-4D4C-B9CA-B1279A748A1F}" presName="sibTrans" presStyleCnt="0"/>
      <dgm:spPr/>
    </dgm:pt>
    <dgm:pt modelId="{7F9A41E8-AB8F-443F-8ED0-C77196252F3B}" type="pres">
      <dgm:prSet presAssocID="{3B683E26-B554-475E-9685-A14FA8717A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B5FB11-0499-42B7-BBFD-82FD44859B8C}" type="pres">
      <dgm:prSet presAssocID="{A3DD2794-F367-49CC-84F6-9DE90C6AB270}" presName="sibTrans" presStyleCnt="0"/>
      <dgm:spPr/>
    </dgm:pt>
    <dgm:pt modelId="{1189D904-7E8A-4537-B217-EBE6F568EBFB}" type="pres">
      <dgm:prSet presAssocID="{8A58D096-BC56-430E-A84D-61663A25A67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78A479D-C680-4C0F-B0B6-F406CA70E5FD}" srcId="{1ED75C81-1CE0-4204-B0DA-E1FE4F9C10E0}" destId="{8F0D205A-CDB3-4E63-A025-FB28C3DB8F25}" srcOrd="1" destOrd="0" parTransId="{C26BB8E8-4592-4E21-9A4F-77DE8099486A}" sibTransId="{5DFE3ABF-AAFE-4D4C-B9CA-B1279A748A1F}"/>
    <dgm:cxn modelId="{6665B8CE-626A-4BB9-B4F7-6DA73BE9CABB}" type="presOf" srcId="{8A58D096-BC56-430E-A84D-61663A25A672}" destId="{1189D904-7E8A-4537-B217-EBE6F568EBFB}" srcOrd="0" destOrd="0" presId="urn:microsoft.com/office/officeart/2005/8/layout/default"/>
    <dgm:cxn modelId="{33C90E44-56F8-49BB-9D23-E4BF345B6594}" type="presOf" srcId="{1ED75C81-1CE0-4204-B0DA-E1FE4F9C10E0}" destId="{CCBD55D7-5C3D-4A9F-AC98-1B5D4F792355}" srcOrd="0" destOrd="0" presId="urn:microsoft.com/office/officeart/2005/8/layout/default"/>
    <dgm:cxn modelId="{04C7E392-A233-43CD-838F-57D74BF70D29}" type="presOf" srcId="{7173DB1A-C08C-4717-BDEF-F637A7D99AD1}" destId="{E95E590C-A6E4-4327-81A3-C7E7F2E19D37}" srcOrd="0" destOrd="0" presId="urn:microsoft.com/office/officeart/2005/8/layout/default"/>
    <dgm:cxn modelId="{032F864A-B1AD-4B77-BC62-3670B55CB3EB}" srcId="{1ED75C81-1CE0-4204-B0DA-E1FE4F9C10E0}" destId="{8A58D096-BC56-430E-A84D-61663A25A672}" srcOrd="3" destOrd="0" parTransId="{5E8126D5-15BF-475A-962C-E4BD648171A8}" sibTransId="{CE471DBA-124A-4EDD-BC72-B48B6E460F56}"/>
    <dgm:cxn modelId="{53ABCB29-CFA0-4DF3-83DF-020BF910702A}" type="presOf" srcId="{3B683E26-B554-475E-9685-A14FA8717A1E}" destId="{7F9A41E8-AB8F-443F-8ED0-C77196252F3B}" srcOrd="0" destOrd="0" presId="urn:microsoft.com/office/officeart/2005/8/layout/default"/>
    <dgm:cxn modelId="{62D521FC-BAFB-41AF-BD5A-E9AA6F3805B2}" srcId="{1ED75C81-1CE0-4204-B0DA-E1FE4F9C10E0}" destId="{3B683E26-B554-475E-9685-A14FA8717A1E}" srcOrd="2" destOrd="0" parTransId="{27B3F56C-8C2F-4D5D-80BF-63786E61B44C}" sibTransId="{A3DD2794-F367-49CC-84F6-9DE90C6AB270}"/>
    <dgm:cxn modelId="{D059819F-2F3E-48E2-89FD-537B87CDFEEE}" srcId="{1ED75C81-1CE0-4204-B0DA-E1FE4F9C10E0}" destId="{7173DB1A-C08C-4717-BDEF-F637A7D99AD1}" srcOrd="0" destOrd="0" parTransId="{7FC8C7E1-C2EB-4BD4-9660-24721DCCDC85}" sibTransId="{1E8787E1-D6A2-4A05-B5B7-9AD7EA4653AE}"/>
    <dgm:cxn modelId="{C4E1C41A-2D4C-40A9-901C-2D0BE51C1F3B}" type="presOf" srcId="{8F0D205A-CDB3-4E63-A025-FB28C3DB8F25}" destId="{787D3DA3-29DB-40F9-8099-35640B440716}" srcOrd="0" destOrd="0" presId="urn:microsoft.com/office/officeart/2005/8/layout/default"/>
    <dgm:cxn modelId="{9D25BD52-59B2-44F3-A143-D9EF02FF7BE0}" type="presParOf" srcId="{CCBD55D7-5C3D-4A9F-AC98-1B5D4F792355}" destId="{E95E590C-A6E4-4327-81A3-C7E7F2E19D37}" srcOrd="0" destOrd="0" presId="urn:microsoft.com/office/officeart/2005/8/layout/default"/>
    <dgm:cxn modelId="{55D3CBE4-CB64-436F-B8B4-D5793579FD1D}" type="presParOf" srcId="{CCBD55D7-5C3D-4A9F-AC98-1B5D4F792355}" destId="{0519C0C1-90F2-4CBC-ADC1-03AAF2D6DB86}" srcOrd="1" destOrd="0" presId="urn:microsoft.com/office/officeart/2005/8/layout/default"/>
    <dgm:cxn modelId="{62AD290D-7C8B-4B71-855D-53ED46308767}" type="presParOf" srcId="{CCBD55D7-5C3D-4A9F-AC98-1B5D4F792355}" destId="{787D3DA3-29DB-40F9-8099-35640B440716}" srcOrd="2" destOrd="0" presId="urn:microsoft.com/office/officeart/2005/8/layout/default"/>
    <dgm:cxn modelId="{33DADBC9-64F8-43EF-B6A3-9981B1E79783}" type="presParOf" srcId="{CCBD55D7-5C3D-4A9F-AC98-1B5D4F792355}" destId="{417BA551-8F35-48C5-B337-585B6BF751B5}" srcOrd="3" destOrd="0" presId="urn:microsoft.com/office/officeart/2005/8/layout/default"/>
    <dgm:cxn modelId="{A95AF84E-D382-436C-88B7-2A0F18B6BDEA}" type="presParOf" srcId="{CCBD55D7-5C3D-4A9F-AC98-1B5D4F792355}" destId="{7F9A41E8-AB8F-443F-8ED0-C77196252F3B}" srcOrd="4" destOrd="0" presId="urn:microsoft.com/office/officeart/2005/8/layout/default"/>
    <dgm:cxn modelId="{18F90845-1B44-41C3-AF16-BF2B47CD72CC}" type="presParOf" srcId="{CCBD55D7-5C3D-4A9F-AC98-1B5D4F792355}" destId="{78B5FB11-0499-42B7-BBFD-82FD44859B8C}" srcOrd="5" destOrd="0" presId="urn:microsoft.com/office/officeart/2005/8/layout/default"/>
    <dgm:cxn modelId="{F35DF4C2-E9EA-4F1E-89A0-5ED447FBB893}" type="presParOf" srcId="{CCBD55D7-5C3D-4A9F-AC98-1B5D4F792355}" destId="{1189D904-7E8A-4537-B217-EBE6F568EBF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D8D6D5-1ED6-4286-9B20-F98E32C6B4A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8DB55019-3ECB-4A50-8240-0CFA02A167F1}">
      <dgm:prSet phldrT="[텍스트]" custT="1"/>
      <dgm:spPr/>
      <dgm:t>
        <a:bodyPr/>
        <a:lstStyle/>
        <a:p>
          <a:pPr latinLnBrk="1"/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삭제</a:t>
          </a:r>
          <a:endParaRPr lang="ko-KR" altLang="en-US" sz="800">
            <a:latin typeface="안동엄마까투리" pitchFamily="50" charset="-127"/>
            <a:ea typeface="안동엄마까투리" pitchFamily="50" charset="-127"/>
          </a:endParaRPr>
        </a:p>
      </dgm:t>
    </dgm:pt>
    <dgm:pt modelId="{8C2A5AAF-6738-4DB0-AB9F-7F9CF47A4319}" type="parTrans" cxnId="{09E6DFFF-87CF-405D-90FA-23A4A47AB058}">
      <dgm:prSet/>
      <dgm:spPr/>
      <dgm:t>
        <a:bodyPr/>
        <a:lstStyle/>
        <a:p>
          <a:pPr latinLnBrk="1"/>
          <a:endParaRPr lang="ko-KR" altLang="en-US" sz="1600"/>
        </a:p>
      </dgm:t>
    </dgm:pt>
    <dgm:pt modelId="{EDD1FEBF-4C32-43BC-BA81-A5FC83C68CBD}" type="sibTrans" cxnId="{09E6DFFF-87CF-405D-90FA-23A4A47AB058}">
      <dgm:prSet/>
      <dgm:spPr/>
      <dgm:t>
        <a:bodyPr/>
        <a:lstStyle/>
        <a:p>
          <a:pPr latinLnBrk="1"/>
          <a:endParaRPr lang="ko-KR" altLang="en-US" sz="1600"/>
        </a:p>
      </dgm:t>
    </dgm:pt>
    <dgm:pt modelId="{6FDFB533-207E-49FF-B790-4ADCFC7DD8D5}">
      <dgm:prSet phldrT="[텍스트]" custT="1"/>
      <dgm:spPr/>
      <dgm:t>
        <a:bodyPr/>
        <a:lstStyle/>
        <a:p>
          <a:pPr latinLnBrk="1"/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글의 주제와 맞지 않거나 관련이 적은 불필요한 내용을 삭제하는 것</a:t>
          </a:r>
          <a:endParaRPr lang="ko-KR" altLang="en-US" sz="800">
            <a:latin typeface="안동엄마까투리" pitchFamily="50" charset="-127"/>
            <a:ea typeface="안동엄마까투리" pitchFamily="50" charset="-127"/>
          </a:endParaRPr>
        </a:p>
      </dgm:t>
    </dgm:pt>
    <dgm:pt modelId="{E49152AC-BF93-4E7B-8488-0B465CD2D80E}" type="parTrans" cxnId="{0CA4C2B1-E98D-4DAF-8E3B-164534C3CFC8}">
      <dgm:prSet/>
      <dgm:spPr/>
      <dgm:t>
        <a:bodyPr/>
        <a:lstStyle/>
        <a:p>
          <a:pPr latinLnBrk="1"/>
          <a:endParaRPr lang="ko-KR" altLang="en-US" sz="1600"/>
        </a:p>
      </dgm:t>
    </dgm:pt>
    <dgm:pt modelId="{84ADA063-AEDC-4B1F-AA3C-1494CB3DEFF1}" type="sibTrans" cxnId="{0CA4C2B1-E98D-4DAF-8E3B-164534C3CFC8}">
      <dgm:prSet/>
      <dgm:spPr/>
      <dgm:t>
        <a:bodyPr/>
        <a:lstStyle/>
        <a:p>
          <a:pPr latinLnBrk="1"/>
          <a:endParaRPr lang="ko-KR" altLang="en-US" sz="1600"/>
        </a:p>
      </dgm:t>
    </dgm:pt>
    <dgm:pt modelId="{B92ED7EE-5C2C-432D-B702-02F8CACB7A1D}">
      <dgm:prSet phldrT="[텍스트]" custT="1"/>
      <dgm:spPr/>
      <dgm:t>
        <a:bodyPr/>
        <a:lstStyle/>
        <a:p>
          <a:pPr latinLnBrk="1"/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대치</a:t>
          </a:r>
          <a:endParaRPr lang="ko-KR" altLang="en-US" sz="800">
            <a:latin typeface="안동엄마까투리" pitchFamily="50" charset="-127"/>
            <a:ea typeface="안동엄마까투리" pitchFamily="50" charset="-127"/>
          </a:endParaRPr>
        </a:p>
      </dgm:t>
    </dgm:pt>
    <dgm:pt modelId="{B6048ACD-5E4F-4D5C-830E-E0F10ECC4270}" type="parTrans" cxnId="{AD8BC079-D189-4611-8074-3801AD9EB020}">
      <dgm:prSet/>
      <dgm:spPr/>
      <dgm:t>
        <a:bodyPr/>
        <a:lstStyle/>
        <a:p>
          <a:pPr latinLnBrk="1"/>
          <a:endParaRPr lang="ko-KR" altLang="en-US" sz="1600"/>
        </a:p>
      </dgm:t>
    </dgm:pt>
    <dgm:pt modelId="{7BE3E80D-5E4F-43CD-8F45-C120B2CA034C}" type="sibTrans" cxnId="{AD8BC079-D189-4611-8074-3801AD9EB020}">
      <dgm:prSet/>
      <dgm:spPr/>
      <dgm:t>
        <a:bodyPr/>
        <a:lstStyle/>
        <a:p>
          <a:pPr latinLnBrk="1"/>
          <a:endParaRPr lang="ko-KR" altLang="en-US" sz="1600"/>
        </a:p>
      </dgm:t>
    </dgm:pt>
    <dgm:pt modelId="{0262287B-F7E9-4238-9DD5-55785269D0A7}">
      <dgm:prSet phldrT="[텍스트]" custT="1"/>
      <dgm:spPr/>
      <dgm:t>
        <a:bodyPr/>
        <a:lstStyle/>
        <a:p>
          <a:pPr latinLnBrk="1"/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글의 주제나 문맥</a:t>
          </a:r>
          <a:r>
            <a:rPr lang="en-US" altLang="ko-KR" sz="800" smtClean="0">
              <a:latin typeface="안동엄마까투리" pitchFamily="50" charset="-127"/>
              <a:ea typeface="안동엄마까투리" pitchFamily="50" charset="-127"/>
            </a:rPr>
            <a:t>, </a:t>
          </a:r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독자의 수준에 맞지 않는 내용이나 표현을 적절한 것으로 바꾸어 쓰는 것</a:t>
          </a:r>
          <a:r>
            <a:rPr lang="en-US" altLang="ko-KR" sz="800" smtClean="0">
              <a:latin typeface="안동엄마까투리" pitchFamily="50" charset="-127"/>
              <a:ea typeface="안동엄마까투리" pitchFamily="50" charset="-127"/>
            </a:rPr>
            <a:t>(</a:t>
          </a:r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그 위치에서 다른 내용으로 바꾸는 것</a:t>
          </a:r>
          <a:r>
            <a:rPr lang="en-US" altLang="ko-KR" sz="800" smtClean="0">
              <a:latin typeface="안동엄마까투리" pitchFamily="50" charset="-127"/>
              <a:ea typeface="안동엄마까투리" pitchFamily="50" charset="-127"/>
            </a:rPr>
            <a:t>)</a:t>
          </a:r>
          <a:endParaRPr lang="ko-KR" altLang="en-US" sz="800">
            <a:latin typeface="안동엄마까투리" pitchFamily="50" charset="-127"/>
            <a:ea typeface="안동엄마까투리" pitchFamily="50" charset="-127"/>
          </a:endParaRPr>
        </a:p>
      </dgm:t>
    </dgm:pt>
    <dgm:pt modelId="{555DA06C-A92C-441E-BF74-BEB726DF11A3}" type="parTrans" cxnId="{0A48304B-FF3A-49BC-88FC-A2D90E5FFE8C}">
      <dgm:prSet/>
      <dgm:spPr/>
      <dgm:t>
        <a:bodyPr/>
        <a:lstStyle/>
        <a:p>
          <a:pPr latinLnBrk="1"/>
          <a:endParaRPr lang="ko-KR" altLang="en-US" sz="1600"/>
        </a:p>
      </dgm:t>
    </dgm:pt>
    <dgm:pt modelId="{F316E286-2003-4D10-A1D6-0166EBE74FA7}" type="sibTrans" cxnId="{0A48304B-FF3A-49BC-88FC-A2D90E5FFE8C}">
      <dgm:prSet/>
      <dgm:spPr/>
      <dgm:t>
        <a:bodyPr/>
        <a:lstStyle/>
        <a:p>
          <a:pPr latinLnBrk="1"/>
          <a:endParaRPr lang="ko-KR" altLang="en-US" sz="1600"/>
        </a:p>
      </dgm:t>
    </dgm:pt>
    <dgm:pt modelId="{5417F09C-8C10-41C8-A356-C8D9CACBC075}">
      <dgm:prSet phldrT="[텍스트]" custT="1"/>
      <dgm:spPr/>
      <dgm:t>
        <a:bodyPr/>
        <a:lstStyle/>
        <a:p>
          <a:pPr latinLnBrk="1"/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재구성</a:t>
          </a:r>
          <a:endParaRPr lang="ko-KR" altLang="en-US" sz="800">
            <a:latin typeface="안동엄마까투리" pitchFamily="50" charset="-127"/>
            <a:ea typeface="안동엄마까투리" pitchFamily="50" charset="-127"/>
          </a:endParaRPr>
        </a:p>
      </dgm:t>
    </dgm:pt>
    <dgm:pt modelId="{97ACCEC4-BA98-4EFE-8534-7470C46A6B64}" type="parTrans" cxnId="{2924E60E-0A60-4475-929B-DB5DA0D553FA}">
      <dgm:prSet/>
      <dgm:spPr/>
      <dgm:t>
        <a:bodyPr/>
        <a:lstStyle/>
        <a:p>
          <a:pPr latinLnBrk="1"/>
          <a:endParaRPr lang="ko-KR" altLang="en-US" sz="1600"/>
        </a:p>
      </dgm:t>
    </dgm:pt>
    <dgm:pt modelId="{C85DD720-9934-46AE-B5EE-D7492247DE99}" type="sibTrans" cxnId="{2924E60E-0A60-4475-929B-DB5DA0D553FA}">
      <dgm:prSet/>
      <dgm:spPr/>
      <dgm:t>
        <a:bodyPr/>
        <a:lstStyle/>
        <a:p>
          <a:pPr latinLnBrk="1"/>
          <a:endParaRPr lang="ko-KR" altLang="en-US" sz="1600"/>
        </a:p>
      </dgm:t>
    </dgm:pt>
    <dgm:pt modelId="{6F23A305-63DF-498A-B05D-E9239585309D}">
      <dgm:prSet phldrT="[텍스트]" custT="1"/>
      <dgm:spPr/>
      <dgm:t>
        <a:bodyPr/>
        <a:lstStyle/>
        <a:p>
          <a:pPr latinLnBrk="1"/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앞뒤 내용의 순서를 바꾸거나 몇 부분을 하나로 줄이거나 늘이면서 내용을 조정하는 것</a:t>
          </a:r>
          <a:r>
            <a:rPr lang="en-US" altLang="ko-KR" sz="800" smtClean="0">
              <a:latin typeface="안동엄마까투리" pitchFamily="50" charset="-127"/>
              <a:ea typeface="안동엄마까투리" pitchFamily="50" charset="-127"/>
            </a:rPr>
            <a:t>(</a:t>
          </a:r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내용의 순서나 구조를 바꾸는 것</a:t>
          </a:r>
          <a:r>
            <a:rPr lang="en-US" altLang="ko-KR" sz="800" smtClean="0">
              <a:latin typeface="안동엄마까투리" pitchFamily="50" charset="-127"/>
              <a:ea typeface="안동엄마까투리" pitchFamily="50" charset="-127"/>
            </a:rPr>
            <a:t>)</a:t>
          </a:r>
          <a:endParaRPr lang="ko-KR" altLang="en-US" sz="800">
            <a:latin typeface="안동엄마까투리" pitchFamily="50" charset="-127"/>
            <a:ea typeface="안동엄마까투리" pitchFamily="50" charset="-127"/>
          </a:endParaRPr>
        </a:p>
      </dgm:t>
    </dgm:pt>
    <dgm:pt modelId="{3531F2AC-387F-49F8-8B4B-CC4EE9465D31}" type="parTrans" cxnId="{136AD67F-BFFF-4DA2-8FEB-B267933C877B}">
      <dgm:prSet/>
      <dgm:spPr/>
      <dgm:t>
        <a:bodyPr/>
        <a:lstStyle/>
        <a:p>
          <a:pPr latinLnBrk="1"/>
          <a:endParaRPr lang="ko-KR" altLang="en-US" sz="1600"/>
        </a:p>
      </dgm:t>
    </dgm:pt>
    <dgm:pt modelId="{C33B8AF9-99EC-4463-A613-E4506E134AC2}" type="sibTrans" cxnId="{136AD67F-BFFF-4DA2-8FEB-B267933C877B}">
      <dgm:prSet/>
      <dgm:spPr/>
      <dgm:t>
        <a:bodyPr/>
        <a:lstStyle/>
        <a:p>
          <a:pPr latinLnBrk="1"/>
          <a:endParaRPr lang="ko-KR" altLang="en-US" sz="1600"/>
        </a:p>
      </dgm:t>
    </dgm:pt>
    <dgm:pt modelId="{31D9C533-E62F-4F6D-822A-5BBC6F0A1F43}">
      <dgm:prSet custT="1"/>
      <dgm:spPr/>
      <dgm:t>
        <a:bodyPr/>
        <a:lstStyle/>
        <a:p>
          <a:pPr latinLnBrk="1"/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추가</a:t>
          </a:r>
          <a:endParaRPr lang="ko-KR" altLang="en-US" sz="800">
            <a:latin typeface="안동엄마까투리" pitchFamily="50" charset="-127"/>
            <a:ea typeface="안동엄마까투리" pitchFamily="50" charset="-127"/>
          </a:endParaRPr>
        </a:p>
      </dgm:t>
    </dgm:pt>
    <dgm:pt modelId="{CF524BC7-D259-4317-8B7D-76A82AB22787}" type="parTrans" cxnId="{5973BBC8-FDDA-47B6-A29A-1847C189A310}">
      <dgm:prSet/>
      <dgm:spPr/>
      <dgm:t>
        <a:bodyPr/>
        <a:lstStyle/>
        <a:p>
          <a:pPr latinLnBrk="1"/>
          <a:endParaRPr lang="ko-KR" altLang="en-US" sz="1600"/>
        </a:p>
      </dgm:t>
    </dgm:pt>
    <dgm:pt modelId="{F9E88C98-60C7-44A1-93A0-56B1A26B6CCC}" type="sibTrans" cxnId="{5973BBC8-FDDA-47B6-A29A-1847C189A310}">
      <dgm:prSet/>
      <dgm:spPr/>
      <dgm:t>
        <a:bodyPr/>
        <a:lstStyle/>
        <a:p>
          <a:pPr latinLnBrk="1"/>
          <a:endParaRPr lang="ko-KR" altLang="en-US" sz="1600"/>
        </a:p>
      </dgm:t>
    </dgm:pt>
    <dgm:pt modelId="{D50A574A-1DDD-4746-9BB7-AE4F05FEE26C}">
      <dgm:prSet custT="1"/>
      <dgm:spPr/>
      <dgm:t>
        <a:bodyPr/>
        <a:lstStyle/>
        <a:p>
          <a:pPr latinLnBrk="1"/>
          <a:r>
            <a:rPr lang="ko-KR" altLang="en-US" sz="800" smtClean="0">
              <a:latin typeface="안동엄마까투리" pitchFamily="50" charset="-127"/>
              <a:ea typeface="안동엄마까투리" pitchFamily="50" charset="-127"/>
            </a:rPr>
            <a:t>글의 주제를 효과적으로 전달하는 데에 필요한 새로운 내용을 보충하는 것</a:t>
          </a:r>
          <a:endParaRPr lang="ko-KR" altLang="en-US" sz="800">
            <a:latin typeface="안동엄마까투리" pitchFamily="50" charset="-127"/>
            <a:ea typeface="안동엄마까투리" pitchFamily="50" charset="-127"/>
          </a:endParaRPr>
        </a:p>
      </dgm:t>
    </dgm:pt>
    <dgm:pt modelId="{558E0A81-8D25-40FD-A3AD-1CB404C2046D}" type="parTrans" cxnId="{D77DBA49-4A6A-4F73-9E9A-7868D4C25330}">
      <dgm:prSet/>
      <dgm:spPr/>
      <dgm:t>
        <a:bodyPr/>
        <a:lstStyle/>
        <a:p>
          <a:pPr latinLnBrk="1"/>
          <a:endParaRPr lang="ko-KR" altLang="en-US" sz="1600"/>
        </a:p>
      </dgm:t>
    </dgm:pt>
    <dgm:pt modelId="{848C1F2D-D90B-4801-A5CD-2E46ED6AC1B3}" type="sibTrans" cxnId="{D77DBA49-4A6A-4F73-9E9A-7868D4C25330}">
      <dgm:prSet/>
      <dgm:spPr/>
      <dgm:t>
        <a:bodyPr/>
        <a:lstStyle/>
        <a:p>
          <a:pPr latinLnBrk="1"/>
          <a:endParaRPr lang="ko-KR" altLang="en-US" sz="1600"/>
        </a:p>
      </dgm:t>
    </dgm:pt>
    <dgm:pt modelId="{5CF90F8B-E6B1-42D9-9793-2E2553F88FA0}" type="pres">
      <dgm:prSet presAssocID="{E1D8D6D5-1ED6-4286-9B20-F98E32C6B4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E276AC-D667-4F6A-AA22-6CF20A2FACA6}" type="pres">
      <dgm:prSet presAssocID="{8DB55019-3ECB-4A50-8240-0CFA02A167F1}" presName="composite" presStyleCnt="0"/>
      <dgm:spPr/>
    </dgm:pt>
    <dgm:pt modelId="{C0C25125-DFEE-42FB-AEAF-D59E0729E0A2}" type="pres">
      <dgm:prSet presAssocID="{8DB55019-3ECB-4A50-8240-0CFA02A167F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FC160C-BDFC-444E-B139-7BA7804DFE38}" type="pres">
      <dgm:prSet presAssocID="{8DB55019-3ECB-4A50-8240-0CFA02A167F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47807D-36F3-439F-B357-2385602D5A68}" type="pres">
      <dgm:prSet presAssocID="{EDD1FEBF-4C32-43BC-BA81-A5FC83C68CBD}" presName="space" presStyleCnt="0"/>
      <dgm:spPr/>
    </dgm:pt>
    <dgm:pt modelId="{5BDEF3F4-90BB-4DFA-9A29-2BEEAF9F541D}" type="pres">
      <dgm:prSet presAssocID="{31D9C533-E62F-4F6D-822A-5BBC6F0A1F43}" presName="composite" presStyleCnt="0"/>
      <dgm:spPr/>
    </dgm:pt>
    <dgm:pt modelId="{D279EF74-4D56-46FF-B20D-6156A3BCC30F}" type="pres">
      <dgm:prSet presAssocID="{31D9C533-E62F-4F6D-822A-5BBC6F0A1F4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46793E-EEAB-48DA-BE7E-701D13941978}" type="pres">
      <dgm:prSet presAssocID="{31D9C533-E62F-4F6D-822A-5BBC6F0A1F4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90084B-0C22-401A-B09F-F7BD1EB832AE}" type="pres">
      <dgm:prSet presAssocID="{F9E88C98-60C7-44A1-93A0-56B1A26B6CCC}" presName="space" presStyleCnt="0"/>
      <dgm:spPr/>
    </dgm:pt>
    <dgm:pt modelId="{246D4D94-F97A-4172-B4A2-4B6F9E984A4B}" type="pres">
      <dgm:prSet presAssocID="{B92ED7EE-5C2C-432D-B702-02F8CACB7A1D}" presName="composite" presStyleCnt="0"/>
      <dgm:spPr/>
    </dgm:pt>
    <dgm:pt modelId="{5F8F1639-06BD-47F4-A38C-FFFDBD3DA01D}" type="pres">
      <dgm:prSet presAssocID="{B92ED7EE-5C2C-432D-B702-02F8CACB7A1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1D55E7-C890-45E3-ADD9-2E3F16A112C9}" type="pres">
      <dgm:prSet presAssocID="{B92ED7EE-5C2C-432D-B702-02F8CACB7A1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5707A4-C8DE-468E-A31E-5FF83556B9DA}" type="pres">
      <dgm:prSet presAssocID="{7BE3E80D-5E4F-43CD-8F45-C120B2CA034C}" presName="space" presStyleCnt="0"/>
      <dgm:spPr/>
    </dgm:pt>
    <dgm:pt modelId="{FCB464AF-4A29-49EA-9924-87C303F7BD7B}" type="pres">
      <dgm:prSet presAssocID="{5417F09C-8C10-41C8-A356-C8D9CACBC075}" presName="composite" presStyleCnt="0"/>
      <dgm:spPr/>
    </dgm:pt>
    <dgm:pt modelId="{3E7F135C-065A-499E-848F-CE312839C4F8}" type="pres">
      <dgm:prSet presAssocID="{5417F09C-8C10-41C8-A356-C8D9CACBC07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ACD77A-85CB-43FE-8553-05FE4C78F683}" type="pres">
      <dgm:prSet presAssocID="{5417F09C-8C10-41C8-A356-C8D9CACBC07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1214B9-1294-494B-A7BC-9ADDF26988C0}" type="presOf" srcId="{D50A574A-1DDD-4746-9BB7-AE4F05FEE26C}" destId="{B946793E-EEAB-48DA-BE7E-701D13941978}" srcOrd="0" destOrd="0" presId="urn:microsoft.com/office/officeart/2005/8/layout/hList1"/>
    <dgm:cxn modelId="{CCED969B-4C57-4775-A9FB-7EC79A6B50D1}" type="presOf" srcId="{31D9C533-E62F-4F6D-822A-5BBC6F0A1F43}" destId="{D279EF74-4D56-46FF-B20D-6156A3BCC30F}" srcOrd="0" destOrd="0" presId="urn:microsoft.com/office/officeart/2005/8/layout/hList1"/>
    <dgm:cxn modelId="{0A48304B-FF3A-49BC-88FC-A2D90E5FFE8C}" srcId="{B92ED7EE-5C2C-432D-B702-02F8CACB7A1D}" destId="{0262287B-F7E9-4238-9DD5-55785269D0A7}" srcOrd="0" destOrd="0" parTransId="{555DA06C-A92C-441E-BF74-BEB726DF11A3}" sibTransId="{F316E286-2003-4D10-A1D6-0166EBE74FA7}"/>
    <dgm:cxn modelId="{09E6DFFF-87CF-405D-90FA-23A4A47AB058}" srcId="{E1D8D6D5-1ED6-4286-9B20-F98E32C6B4AD}" destId="{8DB55019-3ECB-4A50-8240-0CFA02A167F1}" srcOrd="0" destOrd="0" parTransId="{8C2A5AAF-6738-4DB0-AB9F-7F9CF47A4319}" sibTransId="{EDD1FEBF-4C32-43BC-BA81-A5FC83C68CBD}"/>
    <dgm:cxn modelId="{39502A3F-7E9E-4349-89C0-741C7D09AC70}" type="presOf" srcId="{B92ED7EE-5C2C-432D-B702-02F8CACB7A1D}" destId="{5F8F1639-06BD-47F4-A38C-FFFDBD3DA01D}" srcOrd="0" destOrd="0" presId="urn:microsoft.com/office/officeart/2005/8/layout/hList1"/>
    <dgm:cxn modelId="{195AF24D-BF8D-4E79-B94C-38173633B424}" type="presOf" srcId="{6FDFB533-207E-49FF-B790-4ADCFC7DD8D5}" destId="{3AFC160C-BDFC-444E-B139-7BA7804DFE38}" srcOrd="0" destOrd="0" presId="urn:microsoft.com/office/officeart/2005/8/layout/hList1"/>
    <dgm:cxn modelId="{136AD67F-BFFF-4DA2-8FEB-B267933C877B}" srcId="{5417F09C-8C10-41C8-A356-C8D9CACBC075}" destId="{6F23A305-63DF-498A-B05D-E9239585309D}" srcOrd="0" destOrd="0" parTransId="{3531F2AC-387F-49F8-8B4B-CC4EE9465D31}" sibTransId="{C33B8AF9-99EC-4463-A613-E4506E134AC2}"/>
    <dgm:cxn modelId="{2924E60E-0A60-4475-929B-DB5DA0D553FA}" srcId="{E1D8D6D5-1ED6-4286-9B20-F98E32C6B4AD}" destId="{5417F09C-8C10-41C8-A356-C8D9CACBC075}" srcOrd="3" destOrd="0" parTransId="{97ACCEC4-BA98-4EFE-8534-7470C46A6B64}" sibTransId="{C85DD720-9934-46AE-B5EE-D7492247DE99}"/>
    <dgm:cxn modelId="{0CA4C2B1-E98D-4DAF-8E3B-164534C3CFC8}" srcId="{8DB55019-3ECB-4A50-8240-0CFA02A167F1}" destId="{6FDFB533-207E-49FF-B790-4ADCFC7DD8D5}" srcOrd="0" destOrd="0" parTransId="{E49152AC-BF93-4E7B-8488-0B465CD2D80E}" sibTransId="{84ADA063-AEDC-4B1F-AA3C-1494CB3DEFF1}"/>
    <dgm:cxn modelId="{AD8BC079-D189-4611-8074-3801AD9EB020}" srcId="{E1D8D6D5-1ED6-4286-9B20-F98E32C6B4AD}" destId="{B92ED7EE-5C2C-432D-B702-02F8CACB7A1D}" srcOrd="2" destOrd="0" parTransId="{B6048ACD-5E4F-4D5C-830E-E0F10ECC4270}" sibTransId="{7BE3E80D-5E4F-43CD-8F45-C120B2CA034C}"/>
    <dgm:cxn modelId="{628C5AED-C68D-4A15-B57C-2F0A3DDCC12A}" type="presOf" srcId="{6F23A305-63DF-498A-B05D-E9239585309D}" destId="{C3ACD77A-85CB-43FE-8553-05FE4C78F683}" srcOrd="0" destOrd="0" presId="urn:microsoft.com/office/officeart/2005/8/layout/hList1"/>
    <dgm:cxn modelId="{5973BBC8-FDDA-47B6-A29A-1847C189A310}" srcId="{E1D8D6D5-1ED6-4286-9B20-F98E32C6B4AD}" destId="{31D9C533-E62F-4F6D-822A-5BBC6F0A1F43}" srcOrd="1" destOrd="0" parTransId="{CF524BC7-D259-4317-8B7D-76A82AB22787}" sibTransId="{F9E88C98-60C7-44A1-93A0-56B1A26B6CCC}"/>
    <dgm:cxn modelId="{DAC76BD4-D254-4F4A-8CA8-477C51590572}" type="presOf" srcId="{8DB55019-3ECB-4A50-8240-0CFA02A167F1}" destId="{C0C25125-DFEE-42FB-AEAF-D59E0729E0A2}" srcOrd="0" destOrd="0" presId="urn:microsoft.com/office/officeart/2005/8/layout/hList1"/>
    <dgm:cxn modelId="{F17B3147-AADE-48D5-9787-9EFC190A878C}" type="presOf" srcId="{0262287B-F7E9-4238-9DD5-55785269D0A7}" destId="{B21D55E7-C890-45E3-ADD9-2E3F16A112C9}" srcOrd="0" destOrd="0" presId="urn:microsoft.com/office/officeart/2005/8/layout/hList1"/>
    <dgm:cxn modelId="{22608E72-7C0F-4A04-93A9-5D291A5B39D7}" type="presOf" srcId="{5417F09C-8C10-41C8-A356-C8D9CACBC075}" destId="{3E7F135C-065A-499E-848F-CE312839C4F8}" srcOrd="0" destOrd="0" presId="urn:microsoft.com/office/officeart/2005/8/layout/hList1"/>
    <dgm:cxn modelId="{3ECAC007-7718-4AC8-A4F9-D614352B22ED}" type="presOf" srcId="{E1D8D6D5-1ED6-4286-9B20-F98E32C6B4AD}" destId="{5CF90F8B-E6B1-42D9-9793-2E2553F88FA0}" srcOrd="0" destOrd="0" presId="urn:microsoft.com/office/officeart/2005/8/layout/hList1"/>
    <dgm:cxn modelId="{D77DBA49-4A6A-4F73-9E9A-7868D4C25330}" srcId="{31D9C533-E62F-4F6D-822A-5BBC6F0A1F43}" destId="{D50A574A-1DDD-4746-9BB7-AE4F05FEE26C}" srcOrd="0" destOrd="0" parTransId="{558E0A81-8D25-40FD-A3AD-1CB404C2046D}" sibTransId="{848C1F2D-D90B-4801-A5CD-2E46ED6AC1B3}"/>
    <dgm:cxn modelId="{A90A3902-C317-4B7E-B740-016541E7C1F6}" type="presParOf" srcId="{5CF90F8B-E6B1-42D9-9793-2E2553F88FA0}" destId="{B7E276AC-D667-4F6A-AA22-6CF20A2FACA6}" srcOrd="0" destOrd="0" presId="urn:microsoft.com/office/officeart/2005/8/layout/hList1"/>
    <dgm:cxn modelId="{7D1736B8-DB35-4ECA-B60B-2F20BABB8BCA}" type="presParOf" srcId="{B7E276AC-D667-4F6A-AA22-6CF20A2FACA6}" destId="{C0C25125-DFEE-42FB-AEAF-D59E0729E0A2}" srcOrd="0" destOrd="0" presId="urn:microsoft.com/office/officeart/2005/8/layout/hList1"/>
    <dgm:cxn modelId="{B3FE2E2A-7070-4A6D-B1CB-97D8A3C06945}" type="presParOf" srcId="{B7E276AC-D667-4F6A-AA22-6CF20A2FACA6}" destId="{3AFC160C-BDFC-444E-B139-7BA7804DFE38}" srcOrd="1" destOrd="0" presId="urn:microsoft.com/office/officeart/2005/8/layout/hList1"/>
    <dgm:cxn modelId="{2AB35F57-7344-423C-AD13-B4233E03598D}" type="presParOf" srcId="{5CF90F8B-E6B1-42D9-9793-2E2553F88FA0}" destId="{1947807D-36F3-439F-B357-2385602D5A68}" srcOrd="1" destOrd="0" presId="urn:microsoft.com/office/officeart/2005/8/layout/hList1"/>
    <dgm:cxn modelId="{35F02A65-E34E-4BF4-8809-3D7EA066CA24}" type="presParOf" srcId="{5CF90F8B-E6B1-42D9-9793-2E2553F88FA0}" destId="{5BDEF3F4-90BB-4DFA-9A29-2BEEAF9F541D}" srcOrd="2" destOrd="0" presId="urn:microsoft.com/office/officeart/2005/8/layout/hList1"/>
    <dgm:cxn modelId="{DE50CA72-43B6-407D-86EF-E6DC9E27AA59}" type="presParOf" srcId="{5BDEF3F4-90BB-4DFA-9A29-2BEEAF9F541D}" destId="{D279EF74-4D56-46FF-B20D-6156A3BCC30F}" srcOrd="0" destOrd="0" presId="urn:microsoft.com/office/officeart/2005/8/layout/hList1"/>
    <dgm:cxn modelId="{4AD57227-3F70-4EC9-9E46-D64385582E19}" type="presParOf" srcId="{5BDEF3F4-90BB-4DFA-9A29-2BEEAF9F541D}" destId="{B946793E-EEAB-48DA-BE7E-701D13941978}" srcOrd="1" destOrd="0" presId="urn:microsoft.com/office/officeart/2005/8/layout/hList1"/>
    <dgm:cxn modelId="{5620D43D-4B4E-4BCB-AF15-EFD6BCAE3922}" type="presParOf" srcId="{5CF90F8B-E6B1-42D9-9793-2E2553F88FA0}" destId="{7F90084B-0C22-401A-B09F-F7BD1EB832AE}" srcOrd="3" destOrd="0" presId="urn:microsoft.com/office/officeart/2005/8/layout/hList1"/>
    <dgm:cxn modelId="{DAFDA919-2939-4AFD-9BAE-A92610F5CFC7}" type="presParOf" srcId="{5CF90F8B-E6B1-42D9-9793-2E2553F88FA0}" destId="{246D4D94-F97A-4172-B4A2-4B6F9E984A4B}" srcOrd="4" destOrd="0" presId="urn:microsoft.com/office/officeart/2005/8/layout/hList1"/>
    <dgm:cxn modelId="{161EB3E7-4F0C-400F-838F-4A36F951D772}" type="presParOf" srcId="{246D4D94-F97A-4172-B4A2-4B6F9E984A4B}" destId="{5F8F1639-06BD-47F4-A38C-FFFDBD3DA01D}" srcOrd="0" destOrd="0" presId="urn:microsoft.com/office/officeart/2005/8/layout/hList1"/>
    <dgm:cxn modelId="{2402E193-C6CA-49EF-ABAF-82927E776E2F}" type="presParOf" srcId="{246D4D94-F97A-4172-B4A2-4B6F9E984A4B}" destId="{B21D55E7-C890-45E3-ADD9-2E3F16A112C9}" srcOrd="1" destOrd="0" presId="urn:microsoft.com/office/officeart/2005/8/layout/hList1"/>
    <dgm:cxn modelId="{F00FB717-AED7-4CA6-9529-B7C08499719B}" type="presParOf" srcId="{5CF90F8B-E6B1-42D9-9793-2E2553F88FA0}" destId="{9D5707A4-C8DE-468E-A31E-5FF83556B9DA}" srcOrd="5" destOrd="0" presId="urn:microsoft.com/office/officeart/2005/8/layout/hList1"/>
    <dgm:cxn modelId="{9AA0010D-0711-4443-9002-A5103E30DE36}" type="presParOf" srcId="{5CF90F8B-E6B1-42D9-9793-2E2553F88FA0}" destId="{FCB464AF-4A29-49EA-9924-87C303F7BD7B}" srcOrd="6" destOrd="0" presId="urn:microsoft.com/office/officeart/2005/8/layout/hList1"/>
    <dgm:cxn modelId="{A139C797-04ED-47D2-9B6F-E15EBC19B343}" type="presParOf" srcId="{FCB464AF-4A29-49EA-9924-87C303F7BD7B}" destId="{3E7F135C-065A-499E-848F-CE312839C4F8}" srcOrd="0" destOrd="0" presId="urn:microsoft.com/office/officeart/2005/8/layout/hList1"/>
    <dgm:cxn modelId="{770EC181-C79B-4DD6-AB3A-15DD5BD32BE9}" type="presParOf" srcId="{FCB464AF-4A29-49EA-9924-87C303F7BD7B}" destId="{C3ACD77A-85CB-43FE-8553-05FE4C78F6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5E590C-A6E4-4327-81A3-C7E7F2E19D37}">
      <dsp:nvSpPr>
        <dsp:cNvPr id="0" name=""/>
        <dsp:cNvSpPr/>
      </dsp:nvSpPr>
      <dsp:spPr>
        <a:xfrm>
          <a:off x="180624" y="84"/>
          <a:ext cx="719798" cy="4318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사회의 존속 유지 </a:t>
          </a:r>
          <a:endParaRPr lang="en-US" altLang="ko-KR" sz="700" kern="1200" smtClean="0">
            <a:latin typeface="안동엄마까투리" pitchFamily="50" charset="-127"/>
            <a:ea typeface="안동엄마까투리" pitchFamily="50" charset="-127"/>
          </a:endParaRPr>
        </a:p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가장 기본적인 집단</a:t>
          </a:r>
          <a:endParaRPr lang="ko-KR" altLang="en-US" sz="7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180624" y="84"/>
        <a:ext cx="719798" cy="431879"/>
      </dsp:txXfrm>
    </dsp:sp>
    <dsp:sp modelId="{787D3DA3-29DB-40F9-8099-35640B440716}">
      <dsp:nvSpPr>
        <dsp:cNvPr id="0" name=""/>
        <dsp:cNvSpPr/>
      </dsp:nvSpPr>
      <dsp:spPr>
        <a:xfrm>
          <a:off x="972403" y="84"/>
          <a:ext cx="719798" cy="431879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폐쇄적인 집단</a:t>
          </a:r>
          <a:endParaRPr lang="ko-KR" altLang="en-US" sz="7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972403" y="84"/>
        <a:ext cx="719798" cy="431879"/>
      </dsp:txXfrm>
    </dsp:sp>
    <dsp:sp modelId="{7F9A41E8-AB8F-443F-8ED0-C77196252F3B}">
      <dsp:nvSpPr>
        <dsp:cNvPr id="0" name=""/>
        <dsp:cNvSpPr/>
      </dsp:nvSpPr>
      <dsp:spPr>
        <a:xfrm>
          <a:off x="1764181" y="84"/>
          <a:ext cx="719798" cy="431879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각 구성원의 지위에 맞는 역할 기대</a:t>
          </a:r>
          <a:endParaRPr lang="ko-KR" altLang="en-US" sz="7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1764181" y="84"/>
        <a:ext cx="719798" cy="431879"/>
      </dsp:txXfrm>
    </dsp:sp>
    <dsp:sp modelId="{1189D904-7E8A-4537-B217-EBE6F568EBFB}">
      <dsp:nvSpPr>
        <dsp:cNvPr id="0" name=""/>
        <dsp:cNvSpPr/>
      </dsp:nvSpPr>
      <dsp:spPr>
        <a:xfrm>
          <a:off x="2555960" y="84"/>
          <a:ext cx="719798" cy="43187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친밀한 관계</a:t>
          </a:r>
          <a:endParaRPr lang="en-US" altLang="ko-KR" sz="700" kern="1200" smtClean="0">
            <a:latin typeface="안동엄마까투리" pitchFamily="50" charset="-127"/>
            <a:ea typeface="안동엄마까투리" pitchFamily="50" charset="-127"/>
          </a:endParaRPr>
        </a:p>
      </dsp:txBody>
      <dsp:txXfrm>
        <a:off x="2555960" y="84"/>
        <a:ext cx="719798" cy="43187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5E590C-A6E4-4327-81A3-C7E7F2E19D37}">
      <dsp:nvSpPr>
        <dsp:cNvPr id="0" name=""/>
        <dsp:cNvSpPr/>
      </dsp:nvSpPr>
      <dsp:spPr>
        <a:xfrm>
          <a:off x="180624" y="84"/>
          <a:ext cx="719798" cy="4318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사회의 존속 유지 </a:t>
          </a:r>
          <a:endParaRPr lang="en-US" altLang="ko-KR" sz="700" kern="1200" smtClean="0">
            <a:latin typeface="안동엄마까투리" pitchFamily="50" charset="-127"/>
            <a:ea typeface="안동엄마까투리" pitchFamily="50" charset="-127"/>
          </a:endParaRPr>
        </a:p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가장 </a:t>
          </a:r>
          <a:r>
            <a:rPr lang="en-US" altLang="ko-KR" sz="700" kern="1200" smtClean="0">
              <a:latin typeface="안동엄마까투리" pitchFamily="50" charset="-127"/>
              <a:ea typeface="안동엄마까투리" pitchFamily="50" charset="-127"/>
            </a:rPr>
            <a:t>(         )</a:t>
          </a: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 집단</a:t>
          </a:r>
          <a:endParaRPr lang="ko-KR" altLang="en-US" sz="7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180624" y="84"/>
        <a:ext cx="719798" cy="431879"/>
      </dsp:txXfrm>
    </dsp:sp>
    <dsp:sp modelId="{787D3DA3-29DB-40F9-8099-35640B440716}">
      <dsp:nvSpPr>
        <dsp:cNvPr id="0" name=""/>
        <dsp:cNvSpPr/>
      </dsp:nvSpPr>
      <dsp:spPr>
        <a:xfrm>
          <a:off x="972403" y="84"/>
          <a:ext cx="719798" cy="431879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smtClean="0">
              <a:latin typeface="안동엄마까투리" pitchFamily="50" charset="-127"/>
              <a:ea typeface="안동엄마까투리" pitchFamily="50" charset="-127"/>
            </a:rPr>
            <a:t>(         )</a:t>
          </a: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인 집단</a:t>
          </a:r>
          <a:endParaRPr lang="ko-KR" altLang="en-US" sz="7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972403" y="84"/>
        <a:ext cx="719798" cy="431879"/>
      </dsp:txXfrm>
    </dsp:sp>
    <dsp:sp modelId="{7F9A41E8-AB8F-443F-8ED0-C77196252F3B}">
      <dsp:nvSpPr>
        <dsp:cNvPr id="0" name=""/>
        <dsp:cNvSpPr/>
      </dsp:nvSpPr>
      <dsp:spPr>
        <a:xfrm>
          <a:off x="1764181" y="84"/>
          <a:ext cx="719798" cy="431879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각 구성원의 </a:t>
          </a:r>
          <a:r>
            <a:rPr lang="en-US" altLang="ko-KR" sz="700" kern="1200" smtClean="0">
              <a:latin typeface="안동엄마까투리" pitchFamily="50" charset="-127"/>
              <a:ea typeface="안동엄마까투리" pitchFamily="50" charset="-127"/>
            </a:rPr>
            <a:t>(               )</a:t>
          </a: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기대</a:t>
          </a:r>
          <a:endParaRPr lang="ko-KR" altLang="en-US" sz="7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1764181" y="84"/>
        <a:ext cx="719798" cy="431879"/>
      </dsp:txXfrm>
    </dsp:sp>
    <dsp:sp modelId="{1189D904-7E8A-4537-B217-EBE6F568EBFB}">
      <dsp:nvSpPr>
        <dsp:cNvPr id="0" name=""/>
        <dsp:cNvSpPr/>
      </dsp:nvSpPr>
      <dsp:spPr>
        <a:xfrm>
          <a:off x="2555960" y="84"/>
          <a:ext cx="719798" cy="43187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700" kern="1200" smtClean="0">
              <a:latin typeface="안동엄마까투리" pitchFamily="50" charset="-127"/>
              <a:ea typeface="안동엄마까투리" pitchFamily="50" charset="-127"/>
            </a:rPr>
            <a:t>(       )</a:t>
          </a:r>
          <a:r>
            <a:rPr lang="ko-KR" altLang="en-US" sz="700" kern="1200" smtClean="0">
              <a:latin typeface="안동엄마까투리" pitchFamily="50" charset="-127"/>
              <a:ea typeface="안동엄마까투리" pitchFamily="50" charset="-127"/>
            </a:rPr>
            <a:t>한 관계</a:t>
          </a:r>
          <a:endParaRPr lang="en-US" altLang="ko-KR" sz="700" kern="1200" smtClean="0">
            <a:latin typeface="안동엄마까투리" pitchFamily="50" charset="-127"/>
            <a:ea typeface="안동엄마까투리" pitchFamily="50" charset="-127"/>
          </a:endParaRPr>
        </a:p>
      </dsp:txBody>
      <dsp:txXfrm>
        <a:off x="2555960" y="84"/>
        <a:ext cx="719798" cy="43187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C25125-DFEE-42FB-AEAF-D59E0729E0A2}">
      <dsp:nvSpPr>
        <dsp:cNvPr id="0" name=""/>
        <dsp:cNvSpPr/>
      </dsp:nvSpPr>
      <dsp:spPr>
        <a:xfrm>
          <a:off x="1786" y="15781"/>
          <a:ext cx="1074424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삭제</a:t>
          </a:r>
          <a:endParaRPr lang="ko-KR" altLang="en-US" sz="8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1786" y="15781"/>
        <a:ext cx="1074424" cy="316800"/>
      </dsp:txXfrm>
    </dsp:sp>
    <dsp:sp modelId="{3AFC160C-BDFC-444E-B139-7BA7804DFE38}">
      <dsp:nvSpPr>
        <dsp:cNvPr id="0" name=""/>
        <dsp:cNvSpPr/>
      </dsp:nvSpPr>
      <dsp:spPr>
        <a:xfrm>
          <a:off x="1786" y="332581"/>
          <a:ext cx="1074424" cy="8757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글의 주제와 맞지 않거나 관련이 적은 불필요한 내용을 삭제하는 것</a:t>
          </a:r>
          <a:endParaRPr lang="ko-KR" altLang="en-US" sz="8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1786" y="332581"/>
        <a:ext cx="1074424" cy="875772"/>
      </dsp:txXfrm>
    </dsp:sp>
    <dsp:sp modelId="{D279EF74-4D56-46FF-B20D-6156A3BCC30F}">
      <dsp:nvSpPr>
        <dsp:cNvPr id="0" name=""/>
        <dsp:cNvSpPr/>
      </dsp:nvSpPr>
      <dsp:spPr>
        <a:xfrm>
          <a:off x="1226630" y="15781"/>
          <a:ext cx="1074424" cy="316800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추가</a:t>
          </a:r>
          <a:endParaRPr lang="ko-KR" altLang="en-US" sz="8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1226630" y="15781"/>
        <a:ext cx="1074424" cy="316800"/>
      </dsp:txXfrm>
    </dsp:sp>
    <dsp:sp modelId="{B946793E-EEAB-48DA-BE7E-701D13941978}">
      <dsp:nvSpPr>
        <dsp:cNvPr id="0" name=""/>
        <dsp:cNvSpPr/>
      </dsp:nvSpPr>
      <dsp:spPr>
        <a:xfrm>
          <a:off x="1226630" y="332581"/>
          <a:ext cx="1074424" cy="875772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글의 주제를 효과적으로 전달하는 데에 필요한 새로운 내용을 보충하는 것</a:t>
          </a:r>
          <a:endParaRPr lang="ko-KR" altLang="en-US" sz="8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1226630" y="332581"/>
        <a:ext cx="1074424" cy="875772"/>
      </dsp:txXfrm>
    </dsp:sp>
    <dsp:sp modelId="{5F8F1639-06BD-47F4-A38C-FFFDBD3DA01D}">
      <dsp:nvSpPr>
        <dsp:cNvPr id="0" name=""/>
        <dsp:cNvSpPr/>
      </dsp:nvSpPr>
      <dsp:spPr>
        <a:xfrm>
          <a:off x="2451473" y="15781"/>
          <a:ext cx="1074424" cy="316800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대치</a:t>
          </a:r>
          <a:endParaRPr lang="ko-KR" altLang="en-US" sz="8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2451473" y="15781"/>
        <a:ext cx="1074424" cy="316800"/>
      </dsp:txXfrm>
    </dsp:sp>
    <dsp:sp modelId="{B21D55E7-C890-45E3-ADD9-2E3F16A112C9}">
      <dsp:nvSpPr>
        <dsp:cNvPr id="0" name=""/>
        <dsp:cNvSpPr/>
      </dsp:nvSpPr>
      <dsp:spPr>
        <a:xfrm>
          <a:off x="2451473" y="332581"/>
          <a:ext cx="1074424" cy="875772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글의 주제나 문맥</a:t>
          </a:r>
          <a:r>
            <a:rPr lang="en-US" altLang="ko-KR" sz="800" kern="1200" smtClean="0">
              <a:latin typeface="안동엄마까투리" pitchFamily="50" charset="-127"/>
              <a:ea typeface="안동엄마까투리" pitchFamily="50" charset="-127"/>
            </a:rPr>
            <a:t>, </a:t>
          </a: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독자의 수준에 맞지 않는 내용이나 표현을 적절한 것으로 바꾸어 쓰는 것</a:t>
          </a:r>
          <a:r>
            <a:rPr lang="en-US" altLang="ko-KR" sz="800" kern="1200" smtClean="0">
              <a:latin typeface="안동엄마까투리" pitchFamily="50" charset="-127"/>
              <a:ea typeface="안동엄마까투리" pitchFamily="50" charset="-127"/>
            </a:rPr>
            <a:t>(</a:t>
          </a: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그 위치에서 다른 내용으로 바꾸는 것</a:t>
          </a:r>
          <a:r>
            <a:rPr lang="en-US" altLang="ko-KR" sz="800" kern="1200" smtClean="0">
              <a:latin typeface="안동엄마까투리" pitchFamily="50" charset="-127"/>
              <a:ea typeface="안동엄마까투리" pitchFamily="50" charset="-127"/>
            </a:rPr>
            <a:t>)</a:t>
          </a:r>
          <a:endParaRPr lang="ko-KR" altLang="en-US" sz="8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2451473" y="332581"/>
        <a:ext cx="1074424" cy="875772"/>
      </dsp:txXfrm>
    </dsp:sp>
    <dsp:sp modelId="{3E7F135C-065A-499E-848F-CE312839C4F8}">
      <dsp:nvSpPr>
        <dsp:cNvPr id="0" name=""/>
        <dsp:cNvSpPr/>
      </dsp:nvSpPr>
      <dsp:spPr>
        <a:xfrm>
          <a:off x="3676317" y="15781"/>
          <a:ext cx="1074424" cy="3168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재구성</a:t>
          </a:r>
          <a:endParaRPr lang="ko-KR" altLang="en-US" sz="8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3676317" y="15781"/>
        <a:ext cx="1074424" cy="316800"/>
      </dsp:txXfrm>
    </dsp:sp>
    <dsp:sp modelId="{C3ACD77A-85CB-43FE-8553-05FE4C78F683}">
      <dsp:nvSpPr>
        <dsp:cNvPr id="0" name=""/>
        <dsp:cNvSpPr/>
      </dsp:nvSpPr>
      <dsp:spPr>
        <a:xfrm>
          <a:off x="3676317" y="332581"/>
          <a:ext cx="1074424" cy="875772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앞뒤 내용의 순서를 바꾸거나 몇 부분을 하나로 줄이거나 늘이면서 내용을 조정하는 것</a:t>
          </a:r>
          <a:r>
            <a:rPr lang="en-US" altLang="ko-KR" sz="800" kern="1200" smtClean="0">
              <a:latin typeface="안동엄마까투리" pitchFamily="50" charset="-127"/>
              <a:ea typeface="안동엄마까투리" pitchFamily="50" charset="-127"/>
            </a:rPr>
            <a:t>(</a:t>
          </a:r>
          <a:r>
            <a:rPr lang="ko-KR" altLang="en-US" sz="800" kern="1200" smtClean="0">
              <a:latin typeface="안동엄마까투리" pitchFamily="50" charset="-127"/>
              <a:ea typeface="안동엄마까투리" pitchFamily="50" charset="-127"/>
            </a:rPr>
            <a:t>내용의 순서나 구조를 바꾸는 것</a:t>
          </a:r>
          <a:r>
            <a:rPr lang="en-US" altLang="ko-KR" sz="800" kern="1200" smtClean="0">
              <a:latin typeface="안동엄마까투리" pitchFamily="50" charset="-127"/>
              <a:ea typeface="안동엄마까투리" pitchFamily="50" charset="-127"/>
            </a:rPr>
            <a:t>)</a:t>
          </a:r>
          <a:endParaRPr lang="ko-KR" altLang="en-US" sz="800" kern="1200">
            <a:latin typeface="안동엄마까투리" pitchFamily="50" charset="-127"/>
            <a:ea typeface="안동엄마까투리" pitchFamily="50" charset="-127"/>
          </a:endParaRPr>
        </a:p>
      </dsp:txBody>
      <dsp:txXfrm>
        <a:off x="3676317" y="332581"/>
        <a:ext cx="1074424" cy="87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EF586-DAB9-4F8D-BEF6-4808DFE4714E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6E16F-4F35-4108-91BC-307AB9F8A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6E16F-4F35-4108-91BC-307AB9F8A29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F817-86A4-48E4-938D-1DF4CE91BB49}" type="datetimeFigureOut">
              <a:rPr lang="ko-KR" altLang="en-US" smtClean="0"/>
              <a:pPr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3BFC-0301-49C5-8D6B-961D1929D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138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기술</a:t>
            </a:r>
            <a:r>
              <a:rPr lang="en-US" altLang="ko-KR" sz="138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&amp;</a:t>
            </a:r>
            <a:r>
              <a:rPr lang="ko-KR" altLang="en-US" sz="138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가정</a:t>
            </a:r>
            <a:endParaRPr lang="ko-KR" altLang="en-US" sz="138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66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496616" cy="692696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과학</a:t>
            </a:r>
            <a:endParaRPr lang="ko-KR" altLang="en-US" sz="32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548680"/>
            <a:ext cx="4953000" cy="6309319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VI.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물질의 특성 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물질의 특성이란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?</a:t>
            </a: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순물질과 혼합물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순물질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다른 물질이 섞이지 않고 한 가지 물질로만 이루어진 물질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ex)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물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금 등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순물질은 홑원소 물질과 화합물로 나뉘어진다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FontTx/>
              <a:buChar char="-"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홑원소 물질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한 종류의 원소로만 이루어진 물질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FontTx/>
              <a:buChar char="-"/>
            </a:pP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화합물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두 종류 이상의 물질이 일정한 비율로 결합하여 이루어진 물질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성분 원소워는 다른 새로운 성질을 가짐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혼합물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두 종류 이상의 물질이 섞여 있는 물질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ex)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간장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14K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금 등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물질의 특성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정의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물질이 다른 물질과 구분되는 본래의 성질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예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끓는점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녹는점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어는점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밀도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용해도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끓는점과 녹는점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어는점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끓는점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액체가 끓어 기체가 되는 동안 일정하게 유지되는 온도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*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외부 압력이 높아질수록 끓는점도 높아짐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녹는점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고체가 녹아 액체로 되는 동안 일정하게 유지되는 온도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어는점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액체가 얼어 고체가 되는 동안 일정하게 유지되는 온도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*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물질이 어는점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녹는점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끓는점에 도달했을 때는 열에너지를 상태 변화에 사용하기 때문에 가열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/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냉각해도 온도가 일정함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*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순수한 물질의 어는점과 녹는점은 같음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*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끓는점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녹는점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어는점은 물질의 종류에 따라 다르고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물질의 양과 관계없이 일정함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문제출제유형 </a:t>
            </a:r>
            <a:r>
              <a:rPr lang="en-US" altLang="ko-KR" sz="8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중요</a:t>
            </a:r>
            <a:r>
              <a:rPr lang="en-US" altLang="ko-KR" sz="8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!)</a:t>
            </a: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끓는점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&lt;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실온 일 때 물질은 기체 상태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ex)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질소의 끓는점은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-198.5 ℃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이므로 실온에서 기체 상태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녹는점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&lt;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실온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&lt;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끓는점 일 때 물질은 액체 상태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ex)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물은 어는점이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0 ℃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이므로 실온에서 액체 상태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실온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&lt;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녹는점 에서 물질은 고체 상태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ex)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납은 녹는점이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327.5 ℃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이므로 실온에서 고체 상태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밀도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단위 부피에 해당하는 물질의 질량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밀도 구하는 공식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(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질량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)g ÷ (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부피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)cm³,mL</a:t>
            </a: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밀도의 단위는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? g/cm³, g/mL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등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같은 부피 속에 같은 수의 분자가 있어도 분자의 질량이 다르기 때문에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밀도는 물질의 종류에 따라 다르다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용해와 용액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용해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한 물질이 다른 물질에 고르게 섞이는 현상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용액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용질과 용매가 고르게 섞이는 현상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FontTx/>
              <a:buChar char="-"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용질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다른 물질에 녹는 물질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FontTx/>
              <a:buChar char="-"/>
            </a:pP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용매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다른 물질을 녹이는 물질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ex)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설탕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용질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) +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물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용매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) =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설탕물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용액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용액의 구분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포화 용액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어떤 온도에서 일정한 양의 용매에 용질이 최대로 녹아 있는 용액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불포화 용액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포화 용액보다 적은 양의 용질이 녹아 있는 용액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용해도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어떤 온도에서 용매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100g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에 최대로 녹을 수 있는 용질의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g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수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용해도는 물질의 종류에 따라 다르므로 물질을 구별할 수 있는 물질의 특성으로 볼 수 있다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고체와 기체의 용해도 </a:t>
            </a:r>
            <a:r>
              <a:rPr lang="en-US" altLang="ko-KR" sz="8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중요</a:t>
            </a:r>
            <a:r>
              <a:rPr lang="en-US" altLang="ko-KR" sz="8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!)</a:t>
            </a: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고체의 용해도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대체로 온도가 높아질수록 증가하며 용매의 종류에 따라 다름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기체의 용해도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대체로 온도가 높아질수록 감소하며 압력이 커질수록 용해도가 증가함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3000" y="620688"/>
            <a:ext cx="4953000" cy="55399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buNone/>
            </a:pP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V.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물질의 특성 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물질의 특성을 이용해 혼합물 분리하기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끓는점 차를 이용한 분리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증류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액체 상태의 혼합물을 가열할 때 기화한 액체를 다시 냉각하여 순수한 액체 물질을 얻는 방법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액체 혼합물의 분리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혼합물을 가열하면 끓는점이 낮은 액체가 먼저 기화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ex)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물과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에탄올의 혼합물을 가열하면 온도가 일정한 구간이 두번 나타난다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indent="-228600">
              <a:buNone/>
            </a:pP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혼합 용액의 온도 증가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에탄올의 끓는점보다 약간 높은 온도에서 에탄올이 주로 끓어나옴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.(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약간의 수증기 포함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indent="-228600">
              <a:buNone/>
            </a:pP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물의 온도 증가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끓는점이 낮은 물질이 모두 끓어 나오면 다시 온도가 빠르게 증가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) -&gt; 100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도에서 물이 끓어나옴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indent="-228600"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밀도 차를 이용한 분리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–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액체 혼합물의 분리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서로 섞이지 않는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액체 혼합물에서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밀도가 작은 액체는 위로 뜨고 밀도가 큰 물체는 아래로 가라앉아 층을 이룬다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밀도 차를 이용한 분리 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고체 혼합물의 분리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고체 혼합물을 녹이지 않으면서 밀도가 큰 두 고체의 중간인 액체 속에 넣으면 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용해도를 이용한 분리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–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재결정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재결정이란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?</a:t>
            </a: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두 물질의 용도에 따른 용해도 차를 이용하여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불순물을 제거하고 순수한 결정을 얻는 방법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질산칼륨의 불순물 제거 실험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&lt;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실험 과정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&gt;</a:t>
            </a:r>
          </a:p>
          <a:p>
            <a:pPr marL="228600" indent="-228600"/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1. 100ml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비커에 질산 칼륨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35g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과 황산구리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(II) 1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을 섞어 만든 혼합물을 물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40ml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를 넣고 모두 녹을 때까지 가열한다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indent="-228600"/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2.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과정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1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의 비커를 얼음물이 들어있는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500ml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비커 안에 넣고 결정이 생길 때까지 식힌다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indent="-228600"/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3.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결정이 더 이상 생기지 않으면 거름 장치를 사용하여 용액을 거른 후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거름종이 위의 고체 물질과 비커 속 용액을 관찰한다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indent="-228600"/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&lt;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결과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&gt;</a:t>
            </a:r>
          </a:p>
          <a:p>
            <a:pPr marL="228600" indent="-228600"/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거름종이 위에 흰색 물질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질산 칼륨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)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 걸러진다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indent="-228600"/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문제출제유형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질산칼륨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140g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과 염화나트륨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20g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 섞여 있는 혼합물을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80℃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의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물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100g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에 녹인다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 용액을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20℃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로 냉각했을 때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석출되는 물질과 그 물질의 질량은 얼마인가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?</a:t>
            </a:r>
          </a:p>
          <a:p>
            <a:pPr marL="228600" indent="-228600"/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[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답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]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질산 칼륨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120g</a:t>
            </a:r>
          </a:p>
          <a:p>
            <a:pPr marL="228600" indent="-228600"/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[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풀이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]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염화 나트륨은 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20℃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에서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38g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최대로 녹아 있을 수 있으므로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10℃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로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냉각시키면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20g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 녹아 있고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질산 칼륨은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10℃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에서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20g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 녹을 수 있으므로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120g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 석출된다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indent="-228600"/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크로마토그래피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 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혼합물을 이루는 각 물질이 용매를 따라 이동하는 속도 차를 이용해 분리하는 방법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크로마토그래피의 특징</a:t>
            </a:r>
            <a:endParaRPr lang="en-US" altLang="ko-KR" sz="8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다른 분리 방법에 비해 간편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여러 가지 성분 한꺼번에 분리가능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양이 적거나 특성이 비슷하여 다른 방법으로는 분리가 어려운 혼합물도 분리가능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8121352" y="1628800"/>
            <a:ext cx="1440160" cy="1152128"/>
            <a:chOff x="8121352" y="1628800"/>
            <a:chExt cx="1440160" cy="1152128"/>
          </a:xfrm>
        </p:grpSpPr>
        <p:grpSp>
          <p:nvGrpSpPr>
            <p:cNvPr id="167" name="그룹 166"/>
            <p:cNvGrpSpPr/>
            <p:nvPr/>
          </p:nvGrpSpPr>
          <p:grpSpPr>
            <a:xfrm>
              <a:off x="8121352" y="1628800"/>
              <a:ext cx="1440160" cy="1152128"/>
              <a:chOff x="6681192" y="1916832"/>
              <a:chExt cx="1440160" cy="1152128"/>
            </a:xfrm>
          </p:grpSpPr>
          <p:grpSp>
            <p:nvGrpSpPr>
              <p:cNvPr id="159" name="그룹 158"/>
              <p:cNvGrpSpPr/>
              <p:nvPr/>
            </p:nvGrpSpPr>
            <p:grpSpPr>
              <a:xfrm>
                <a:off x="6681192" y="1916832"/>
                <a:ext cx="1440160" cy="1152128"/>
                <a:chOff x="6321152" y="1628800"/>
                <a:chExt cx="1440160" cy="1152128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6393160" y="2708920"/>
                  <a:ext cx="1368152" cy="72008"/>
                </a:xfrm>
                <a:prstGeom prst="roundRect">
                  <a:avLst>
                    <a:gd name="adj" fmla="val 3126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7473280" y="1628800"/>
                  <a:ext cx="80392" cy="1080120"/>
                </a:xfrm>
                <a:prstGeom prst="roundRect">
                  <a:avLst>
                    <a:gd name="adj" fmla="val 3126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7" name="직선 연결선 156"/>
                <p:cNvCxnSpPr/>
                <p:nvPr/>
              </p:nvCxnSpPr>
              <p:spPr>
                <a:xfrm>
                  <a:off x="6321152" y="1844824"/>
                  <a:ext cx="144016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그룹 163"/>
              <p:cNvGrpSpPr/>
              <p:nvPr/>
            </p:nvGrpSpPr>
            <p:grpSpPr>
              <a:xfrm>
                <a:off x="6753200" y="1988840"/>
                <a:ext cx="720080" cy="648072"/>
                <a:chOff x="6753200" y="1988840"/>
                <a:chExt cx="720080" cy="648072"/>
              </a:xfrm>
            </p:grpSpPr>
            <p:sp>
              <p:nvSpPr>
                <p:cNvPr id="160" name="이등변 삼각형 159"/>
                <p:cNvSpPr/>
                <p:nvPr/>
              </p:nvSpPr>
              <p:spPr>
                <a:xfrm flipV="1">
                  <a:off x="6753200" y="1988840"/>
                  <a:ext cx="720080" cy="504056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7074000" y="2492896"/>
                  <a:ext cx="80392" cy="144016"/>
                </a:xfrm>
                <a:prstGeom prst="roundRect">
                  <a:avLst>
                    <a:gd name="adj" fmla="val 3126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모서리가 둥근 직사각형 161"/>
              <p:cNvSpPr/>
              <p:nvPr/>
            </p:nvSpPr>
            <p:spPr>
              <a:xfrm>
                <a:off x="6969224" y="2447177"/>
                <a:ext cx="288032" cy="45719"/>
              </a:xfrm>
              <a:prstGeom prst="roundRect">
                <a:avLst>
                  <a:gd name="adj" fmla="val 3126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7185248" y="2348880"/>
                <a:ext cx="648072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buNone/>
                </a:pPr>
                <a:r>
                  <a:rPr lang="ko-KR" altLang="en-US" sz="1050" smtClean="0">
                    <a:latin typeface="안동엄마까투리" pitchFamily="50" charset="-127"/>
                    <a:ea typeface="안동엄마까투리" pitchFamily="50" charset="-127"/>
                  </a:rPr>
                  <a:t>잠금장치</a:t>
                </a:r>
                <a:endParaRPr lang="ko-KR" altLang="en-US" sz="1050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6753200" y="2094964"/>
                <a:ext cx="800472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buNone/>
                </a:pPr>
                <a:r>
                  <a:rPr lang="ko-KR" altLang="en-US" sz="1050" smtClean="0">
                    <a:latin typeface="안동엄마까투리" pitchFamily="50" charset="-127"/>
                    <a:ea typeface="안동엄마까투리" pitchFamily="50" charset="-127"/>
                  </a:rPr>
                  <a:t>분별깔대기</a:t>
                </a:r>
                <a:endParaRPr lang="ko-KR" altLang="en-US" sz="1050"/>
              </a:p>
            </p:txBody>
          </p:sp>
        </p:grpSp>
        <p:sp>
          <p:nvSpPr>
            <p:cNvPr id="168" name="양쪽 모서리가 둥근 사각형 167"/>
            <p:cNvSpPr/>
            <p:nvPr/>
          </p:nvSpPr>
          <p:spPr>
            <a:xfrm flipH="1" flipV="1">
              <a:off x="8265368" y="2420888"/>
              <a:ext cx="576064" cy="288032"/>
            </a:xfrm>
            <a:prstGeom prst="round2Same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0" name="표 169"/>
          <p:cNvGraphicFramePr>
            <a:graphicFrameLocks noGrp="1"/>
          </p:cNvGraphicFramePr>
          <p:nvPr/>
        </p:nvGraphicFramePr>
        <p:xfrm>
          <a:off x="6753200" y="4437112"/>
          <a:ext cx="296672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561662"/>
                <a:gridCol w="561662"/>
                <a:gridCol w="561662"/>
                <a:gridCol w="561662"/>
              </a:tblGrid>
              <a:tr h="120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용해도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온도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20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40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60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80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</a:tr>
              <a:tr h="120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염화 나트륨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38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38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39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39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</a:tr>
              <a:tr h="120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질산 칼륨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20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60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110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180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138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국어</a:t>
            </a:r>
            <a:endParaRPr lang="ko-KR" altLang="en-US" sz="138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66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496616" cy="692696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국어</a:t>
            </a:r>
            <a:endParaRPr lang="ko-KR" altLang="en-US" sz="32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548680"/>
            <a:ext cx="4953000" cy="6309319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2-1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창조적 재구성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단어 정리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꿍얼대다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남이 잘 알아듣지 못하게 혼잣소리로 불만스럽게 자꾸 말하다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핀잔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맞대어 놓고 언짢게 꾸짖거나 비꼬아 꾸짖는 일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송출되다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물품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전기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전파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정보 따위가 기계적으로 전달되다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끔벅이다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큰 눈이 갑자기 잠깐 감겼다 뜨였다 하다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또는 그렇게 되게 하다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웅장하다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규모 따위가 거대하고 성대하다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낭창하다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성걱 따위가 밝고 명량하여 구김살이 없다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훅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권투에서 팔을 구부린 채 허리의 회전을 이용하여 상대편에게 가하는 타격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엠아르아이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(MPI) 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자기 공명 영상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자기장을 활용하여 인체의 내부를 컴퓨터를 통해 영상화하는 기술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황반 변성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눈 안쪽 망막 중심부에 있는 황반부에 변화가 생겨 시력 장애가 생기는 질환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겸연쩍다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쑥스럽거나 미안하여 어색하다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학습 목표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재구성된 작품을 원작과 비교하고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변화 양상을 파악하고 감상하기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시나리오 용어</a:t>
            </a:r>
            <a:endParaRPr lang="en-US" altLang="ko-KR" sz="9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buNone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엔딩 크레디트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영화나 드라마 등의 마지막 장면에 제작에 참여한 사람들을 소개하는 자막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lvl="0" indent="0">
              <a:buNone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컷 투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장면 전환 기법으로 주로 같은 장소에서 시간 경과를 나타내는 데 사용한다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lvl="0" indent="0">
              <a:buNone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인서트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장면의 이음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강조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정리 등 영화의 여러 효과 위해 삽입하는 화면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주로 대사가 없는 인물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사물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배경 등을 삽입한다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lvl="0" indent="0">
              <a:buNone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소설과 시나리오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희곡의 갈래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소설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현실에 있음 직한 일을 작가가 상상하여 꾸며낸 산문 문학으로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작가의 허구적 대리인인 서술자를 내세워 사건을 전달하는 형식의 문학이다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lvl="0" indent="0">
              <a:buNone/>
              <a:defRPr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소설의 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3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요소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buNone/>
              <a:defRPr/>
            </a:pPr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주제</a:t>
            </a:r>
            <a:r>
              <a:rPr lang="ko-KR" altLang="en-US" sz="105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작가가 작품을 통해 하고 싶은 말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buNone/>
              <a:defRPr/>
            </a:pPr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구성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작품의 짜임새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buFontTx/>
              <a:buChar char="-"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인물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작품 속에 등장하는 사람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defRPr/>
            </a:pP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*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인물의 성격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 /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감정 제시 방법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defRPr/>
            </a:pP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직접적 제시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(telling) :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분석적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해설적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설명적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논평적으로 제시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서술자가 인물의 특성을 직접적으로 설명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defRPr/>
            </a:pP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간접적 제시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(showing) :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인물의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말과 행동을 통해 인물의 성격을 간접적으로 드러내는 방식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buFontTx/>
              <a:buChar char="-"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사건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인물들이 벌이는 갈등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buFontTx/>
              <a:buChar char="-"/>
              <a:defRPr/>
            </a:pP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배경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인물들의 행위 및 사건이 일어나는 시공간 및 사회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문화적 공간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defRPr/>
            </a:pPr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문체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작가가 소설 속에서 언어를 사용하는 독특한 방식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문장의 개성적인 특성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buFontTx/>
              <a:buChar char="-"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문체의 구성 요소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서술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묘사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대화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lvl="0" indent="0">
              <a:buFontTx/>
              <a:buChar char="-"/>
              <a:defRPr/>
            </a:pP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어조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인물에 대한 작가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서술자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의 태도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  <a:defRPr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소설의 특징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149" name="내용 개체 틀 4"/>
          <p:cNvSpPr txBox="1">
            <a:spLocks/>
          </p:cNvSpPr>
          <p:nvPr/>
        </p:nvSpPr>
        <p:spPr>
          <a:xfrm>
            <a:off x="4968552" y="620688"/>
            <a:ext cx="4953000" cy="6237311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극 문학 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시나리오 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희곡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2-2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고쳐쓰기의 원리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학습 목표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고쳐쓰기의 일반 원리를 고려하여 글을 고쳐 쓴다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고쳐쓰기의 의미와 목적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의미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글쓰기의 과정에서 자신이 나타내고자 하는 생각 느낌 등이 잘 드러나도록 글을 고쳐 나가는 과정</a:t>
            </a:r>
            <a:endParaRPr lang="en-US" altLang="ko-KR" sz="8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목적 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주제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내용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구성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표현을 모두 고려한 좋은 글을 써서 정확하고 효과적으로 자기 생각을 나타내기 위함을 목적으로 함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고쳐쓰기의 필요성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고쳐쓰기를 통해서 자신이 의도한 대로 글을 완성할 수 있다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글을 통해 말하고자 한 중심 생각을 더욱 분명하고 정확하게 나타낼 수 있다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틀린 점이나 부족한 점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불필요한 점을 찾아 고쳐서 보다 완전한 글을 쓸 수 있다</a:t>
            </a:r>
            <a:r>
              <a:rPr lang="en-US" altLang="ko-KR" sz="8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고쳐쓰기의 일반 원리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154" name="표 153"/>
          <p:cNvGraphicFramePr>
            <a:graphicFrameLocks noGrp="1"/>
          </p:cNvGraphicFramePr>
          <p:nvPr/>
        </p:nvGraphicFramePr>
        <p:xfrm>
          <a:off x="56456" y="5805264"/>
          <a:ext cx="4032448" cy="9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3096344"/>
              </a:tblGrid>
              <a:tr h="137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허구성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현실에 있음 직한 일을 상상력으로 꾸며냄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(&lt;-&gt;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사실성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산문성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운율에 구애받이 않고 줄글로 표현함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37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진실성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현실에 있음 직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한 사건을 바탕으로 삶의 진솔한 이야기를 닮음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37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서사성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인물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사건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배경 바탕으로 하나의 줄거리를 만들어냄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37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예술성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문체와 구성 등을 통해 예술적인 아름다움을 드러냄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/>
        </p:nvGraphicFramePr>
        <p:xfrm>
          <a:off x="5025008" y="908720"/>
          <a:ext cx="4464496" cy="265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200"/>
                <a:gridCol w="1973148"/>
                <a:gridCol w="1973148"/>
              </a:tblGrid>
              <a:tr h="25917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희곡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시나리오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259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뜻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무대에서 상연하기 위해 쓴 연극의 대본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영화나 드라마를 상영하기 위해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 쓴 대본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398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기본 단위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막과 장</a:t>
                      </a:r>
                      <a:endParaRPr lang="en-US" altLang="ko-KR" sz="700" smtClean="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막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: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장막을 올리고 다시 내릴 때까지의 한 장면</a:t>
                      </a:r>
                      <a:endParaRPr lang="en-US" altLang="ko-KR" sz="700" smtClean="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장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: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막을 다시 나눈 단락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인물의 등장과 퇴장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/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조명의 암전으로 구분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장면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(S#,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장면의 변화가 자유로움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259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제약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시간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공간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등장인물 수에 제약이 있음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많음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시간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공간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등장인물 수에 제약이 거의 없음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적음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398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구성 요소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해설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대사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대화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독백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방백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지시문</a:t>
                      </a:r>
                      <a:endParaRPr lang="en-US" altLang="ko-KR" sz="700" smtClean="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해설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 /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대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사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/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지시문</a:t>
                      </a:r>
                      <a:endParaRPr lang="en-US" altLang="ko-KR" sz="700" smtClean="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장면표시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(S#) –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장면의 위치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 장면의 극 중 순서를</a:t>
                      </a:r>
                      <a:endParaRPr lang="en-US" altLang="ko-KR" sz="700" smtClean="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나타내는 것으로 장면번호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(Scene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 Number)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로 표시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259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공통점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28600" indent="-228600" algn="l" latinLnBrk="1">
                        <a:buNone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1.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허구의 문학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–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작가가 상상력을 바탕으로 꾸며 쓴 글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소설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희곡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시나리오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None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2.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대립과 갈등의 문학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–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갈등의 전개와 해소 과정을 중심으로 이야기가 전개됨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 (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소설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희곡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시나리오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3.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현재 진행형의 문학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–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갈등의 전개와 해소 과정을 중심으로 이야기가 전개됨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소설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희곡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시나리오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4.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대사와 행동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지시문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으로 진행됨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 (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희곡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시나리오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 &lt;-&gt;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묘사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서술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대사로 진행됨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소설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None/>
                      </a:pP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5.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구성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: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발단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전개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절정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하강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대단원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 (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희곡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시나리오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 &lt;-&gt;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발단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전개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위기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절정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결말 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소설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Font typeface="Arial" charset="0"/>
                        <a:buNone/>
                      </a:pPr>
                      <a:r>
                        <a:rPr lang="en-US" altLang="ko-KR" sz="700" baseline="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* </a:t>
                      </a:r>
                      <a:r>
                        <a:rPr lang="ko-KR" altLang="en-US" sz="700" baseline="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극 문학에서 장면을 효과적으로 살리기 위한 방법</a:t>
                      </a:r>
                      <a:endParaRPr lang="en-US" altLang="ko-KR" sz="700" baseline="0" smtClean="0">
                        <a:solidFill>
                          <a:srgbClr val="CC66FF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marL="228600" indent="-228600" algn="l" latinLnBrk="1">
                        <a:buFontTx/>
                        <a:buNone/>
                      </a:pPr>
                      <a:r>
                        <a:rPr lang="en-US" altLang="ko-KR" sz="70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- </a:t>
                      </a:r>
                      <a:r>
                        <a:rPr lang="ko-KR" altLang="en-US" sz="70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등장인물의 대사와 행동에 인물의 심리</a:t>
                      </a:r>
                      <a:r>
                        <a:rPr lang="en-US" altLang="ko-KR" sz="70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성걱</a:t>
                      </a:r>
                      <a:r>
                        <a:rPr lang="en-US" altLang="ko-KR" sz="70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태도가 잘 드러나도록 해야 한다</a:t>
                      </a:r>
                      <a:r>
                        <a:rPr lang="en-US" altLang="ko-KR" sz="70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None/>
                      </a:pPr>
                      <a:r>
                        <a:rPr lang="en-US" altLang="ko-KR" sz="70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- </a:t>
                      </a:r>
                      <a:r>
                        <a:rPr lang="ko-KR" altLang="en-US" sz="70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소설과 달리 극에서는 소품이나 배경으로 그 설명을 대신한다</a:t>
                      </a:r>
                      <a:r>
                        <a:rPr lang="en-US" altLang="ko-KR" sz="700" smtClean="0">
                          <a:solidFill>
                            <a:srgbClr val="CC66FF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6" name="다이어그램 155"/>
          <p:cNvGraphicFramePr/>
          <p:nvPr/>
        </p:nvGraphicFramePr>
        <p:xfrm>
          <a:off x="5097016" y="5517232"/>
          <a:ext cx="4752528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496616" cy="692696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국어</a:t>
            </a:r>
            <a:endParaRPr lang="ko-KR" altLang="en-US" sz="32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548680"/>
            <a:ext cx="4953000" cy="6309319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3-1 </a:t>
            </a:r>
            <a:r>
              <a:rPr lang="ko-KR" altLang="en-US" sz="14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한글의 창제원리</a:t>
            </a:r>
            <a:r>
              <a:rPr lang="en-US" altLang="ko-KR" sz="14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14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자음</a:t>
            </a:r>
            <a:r>
              <a:rPr lang="en-US" altLang="ko-KR" sz="14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</p:txBody>
      </p:sp>
      <p:sp>
        <p:nvSpPr>
          <p:cNvPr id="149" name="내용 개체 틀 4"/>
          <p:cNvSpPr txBox="1">
            <a:spLocks/>
          </p:cNvSpPr>
          <p:nvPr/>
        </p:nvSpPr>
        <p:spPr>
          <a:xfrm>
            <a:off x="4968552" y="0"/>
            <a:ext cx="4953000" cy="6857999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시 외우기 </a:t>
            </a:r>
            <a:r>
              <a:rPr lang="en-US" altLang="ko-KR" sz="11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자화상</a:t>
            </a:r>
            <a:r>
              <a:rPr lang="en-US" altLang="ko-KR" sz="11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자화상 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윤동주</a:t>
            </a: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산모퉁이를 돌아 논가 외딴 우물에 홀로 찾아가선 가만히 들여다봅니다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우물 속에는 달이 밝고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구름이 흐르고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하늘이 펼치고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파아란 바람이 불고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가을이 있습니다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그리고 한 사나이가 있습니다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어쩐지 그 사나이가 미워져 돌아갑니다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돌아가다 생각하니 그 사나이가 가엾어집니다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도로 가 들여다보니 사나이는 그대로 있습니다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다시 그 사나이가 미워져 돌아갑니다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돌아가다 생각하니 그 사나이가 그리워집니다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우물 속에는 달이 밝고 구름이 흐르고 하늘이 펼치고 파아란 바람이 불고 가을이 있고 추억처럼 한 사나이가 있습니다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주제 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자아 성찰과 자신에 대한 애증</a:t>
            </a: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(*</a:t>
            </a:r>
            <a:r>
              <a:rPr lang="ko-KR" altLang="en-US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애증이란</a:t>
            </a:r>
            <a:r>
              <a:rPr lang="en-US" altLang="ko-KR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? </a:t>
            </a:r>
            <a:r>
              <a:rPr lang="ko-KR" altLang="en-US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어떠한 대상에 애정과 증오를 동시에 가지는 상태</a:t>
            </a:r>
            <a:r>
              <a:rPr lang="en-US" altLang="ko-KR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특징</a:t>
            </a: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1.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반복을 통해 시상을 전개함 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(-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ㅂ니다</a:t>
            </a: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2.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구체적인 행동 묘사를 통해 내적 갈등을 형상화함</a:t>
            </a: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3.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자기 자신에게 애착을 보이는 나르시시즘적 경향을 보임</a:t>
            </a: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(* </a:t>
            </a:r>
            <a:r>
              <a:rPr lang="ko-KR" altLang="en-US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나르시시즘이란</a:t>
            </a:r>
            <a:r>
              <a:rPr lang="en-US" altLang="ko-KR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? </a:t>
            </a:r>
            <a:r>
              <a:rPr lang="ko-KR" altLang="en-US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그리스 로마 신화에서 나르시스가 우물에 비친 자신의 모습에 반해</a:t>
            </a:r>
            <a:endParaRPr lang="en-US" altLang="ko-KR" sz="11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빠져 죽은 후 수선화가 된 것을 일컫는 말</a:t>
            </a:r>
            <a:r>
              <a:rPr lang="en-US" altLang="ko-KR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자기 자신을 사랑하는 일</a:t>
            </a:r>
            <a:r>
              <a:rPr lang="en-US" altLang="ko-KR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또는 자기 자신이 훌륭하다고 여기는 일을 뜻함</a:t>
            </a:r>
            <a:r>
              <a:rPr lang="en-US" altLang="ko-KR" sz="11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우물의 역할</a:t>
            </a: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자아 성찰의 매개체</a:t>
            </a: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11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현재의 자신을 비추어 주는 거울의 역할</a:t>
            </a: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8464" y="1034733"/>
            <a:ext cx="4536504" cy="3093442"/>
            <a:chOff x="128464" y="1034733"/>
            <a:chExt cx="4536504" cy="3093442"/>
          </a:xfrm>
        </p:grpSpPr>
        <p:sp>
          <p:nvSpPr>
            <p:cNvPr id="8" name="직사각형 7"/>
            <p:cNvSpPr/>
            <p:nvPr/>
          </p:nvSpPr>
          <p:spPr>
            <a:xfrm>
              <a:off x="200472" y="1322765"/>
              <a:ext cx="446449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ㄱ</a:t>
              </a:r>
              <a:r>
                <a:rPr lang="en-US" altLang="ko-KR" sz="10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ㄴ</a:t>
              </a:r>
              <a:r>
                <a:rPr lang="en-US" altLang="ko-KR" sz="10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ㅁ</a:t>
              </a:r>
              <a:r>
                <a:rPr lang="en-US" altLang="ko-KR" sz="10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ㅅ</a:t>
              </a:r>
              <a:r>
                <a:rPr lang="en-US" altLang="ko-KR" sz="10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ㅇ  </a:t>
              </a:r>
              <a:r>
                <a:rPr lang="en-US" altLang="ko-KR" sz="1000" smtClean="0">
                  <a:latin typeface="안동엄마까투리" pitchFamily="50" charset="-127"/>
                  <a:ea typeface="안동엄마까투리" pitchFamily="50" charset="-127"/>
                </a:rPr>
                <a:t>+ </a:t>
              </a:r>
              <a:r>
                <a:rPr lang="ko-KR" altLang="en-US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ㅋ</a:t>
              </a:r>
              <a:r>
                <a:rPr lang="en-US" altLang="ko-KR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ㄷ</a:t>
              </a:r>
              <a:r>
                <a:rPr lang="en-US" altLang="ko-KR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ㅌ</a:t>
              </a:r>
              <a:r>
                <a:rPr lang="en-US" altLang="ko-KR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ㅂ</a:t>
              </a:r>
              <a:r>
                <a:rPr lang="en-US" altLang="ko-KR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ㅍ</a:t>
              </a:r>
              <a:r>
                <a:rPr lang="en-US" altLang="ko-KR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ㅈ</a:t>
              </a:r>
              <a:r>
                <a:rPr lang="en-US" altLang="ko-KR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ㅊ</a:t>
              </a:r>
              <a:r>
                <a:rPr lang="en-US" altLang="ko-KR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ㆆ</a:t>
              </a:r>
              <a:r>
                <a:rPr lang="en-US" altLang="ko-KR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ㅎ </a:t>
              </a:r>
              <a:r>
                <a:rPr lang="en-US" altLang="ko-KR" sz="1000" smtClean="0">
                  <a:latin typeface="안동엄마까투리" pitchFamily="50" charset="-127"/>
                  <a:ea typeface="안동엄마까투리" pitchFamily="50" charset="-127"/>
                </a:rPr>
                <a:t>+ </a:t>
              </a:r>
              <a:r>
                <a:rPr lang="ko-KR" altLang="en-US" sz="1000" smtClean="0">
                  <a:solidFill>
                    <a:srgbClr val="00B0F0"/>
                  </a:solidFill>
                  <a:latin typeface="안동엄마까투리" pitchFamily="50" charset="-127"/>
                  <a:ea typeface="안동엄마까투리" pitchFamily="50" charset="-127"/>
                </a:rPr>
                <a:t>ㆁ</a:t>
              </a:r>
              <a:r>
                <a:rPr lang="en-US" altLang="ko-KR" sz="1000" smtClean="0">
                  <a:solidFill>
                    <a:srgbClr val="00B0F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00B0F0"/>
                  </a:solidFill>
                  <a:latin typeface="안동엄마까투리" pitchFamily="50" charset="-127"/>
                  <a:ea typeface="안동엄마까투리" pitchFamily="50" charset="-127"/>
                </a:rPr>
                <a:t>ㄹ</a:t>
              </a:r>
              <a:r>
                <a:rPr lang="en-US" altLang="ko-KR" sz="1000" smtClean="0">
                  <a:solidFill>
                    <a:srgbClr val="00B0F0"/>
                  </a:solidFill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000" smtClean="0">
                  <a:solidFill>
                    <a:srgbClr val="00B0F0"/>
                  </a:solidFill>
                  <a:latin typeface="안동엄마까투리" pitchFamily="50" charset="-127"/>
                  <a:ea typeface="안동엄마까투리" pitchFamily="50" charset="-127"/>
                </a:rPr>
                <a:t> ㅿ  </a:t>
              </a:r>
              <a:r>
                <a:rPr lang="en-US" altLang="ko-KR" sz="1000" smtClean="0">
                  <a:latin typeface="안동엄마까투리" pitchFamily="50" charset="-127"/>
                  <a:ea typeface="안동엄마까투리" pitchFamily="50" charset="-127"/>
                </a:rPr>
                <a:t>(</a:t>
              </a:r>
              <a:r>
                <a:rPr lang="ko-KR" altLang="en-US" sz="1000" smtClean="0">
                  <a:latin typeface="안동엄마까투리" pitchFamily="50" charset="-127"/>
                  <a:ea typeface="안동엄마까투리" pitchFamily="50" charset="-127"/>
                </a:rPr>
                <a:t>창제당시 자음자 수</a:t>
              </a:r>
              <a:r>
                <a:rPr lang="en-US" altLang="ko-KR" sz="1000" smtClean="0">
                  <a:latin typeface="안동엄마까투리" pitchFamily="50" charset="-127"/>
                  <a:ea typeface="안동엄마까투리" pitchFamily="50" charset="-127"/>
                </a:rPr>
                <a:t>)</a:t>
              </a:r>
              <a:endParaRPr lang="ko-KR" altLang="en-US" sz="1000" smtClean="0">
                <a:latin typeface="안동엄마까투리" pitchFamily="50" charset="-127"/>
                <a:ea typeface="안동엄마까투리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8464" y="1034733"/>
              <a:ext cx="3943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5(</a:t>
              </a:r>
              <a:r>
                <a:rPr lang="ko-KR" altLang="en-US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기본자</a:t>
              </a:r>
              <a:r>
                <a:rPr lang="en-US" altLang="ko-KR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) </a:t>
              </a:r>
              <a:r>
                <a:rPr lang="en-US" altLang="ko-KR" smtClean="0">
                  <a:latin typeface="안동엄마까투리" pitchFamily="50" charset="-127"/>
                  <a:ea typeface="안동엄마까투리" pitchFamily="50" charset="-127"/>
                </a:rPr>
                <a:t>+ </a:t>
              </a:r>
              <a:r>
                <a:rPr lang="en-US" altLang="ko-KR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9(</a:t>
              </a:r>
              <a:r>
                <a:rPr lang="ko-KR" altLang="en-US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가획자</a:t>
              </a:r>
              <a:r>
                <a:rPr lang="en-US" altLang="ko-KR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) </a:t>
              </a:r>
              <a:r>
                <a:rPr lang="en-US" altLang="ko-KR" smtClean="0">
                  <a:latin typeface="안동엄마까투리" pitchFamily="50" charset="-127"/>
                  <a:ea typeface="안동엄마까투리" pitchFamily="50" charset="-127"/>
                </a:rPr>
                <a:t>+ </a:t>
              </a:r>
              <a:r>
                <a:rPr lang="en-US" altLang="ko-KR" smtClean="0">
                  <a:solidFill>
                    <a:srgbClr val="00B0F0"/>
                  </a:solidFill>
                  <a:latin typeface="안동엄마까투리" pitchFamily="50" charset="-127"/>
                  <a:ea typeface="안동엄마까투리" pitchFamily="50" charset="-127"/>
                </a:rPr>
                <a:t>3(</a:t>
              </a:r>
              <a:r>
                <a:rPr lang="ko-KR" altLang="en-US" smtClean="0">
                  <a:solidFill>
                    <a:srgbClr val="00B0F0"/>
                  </a:solidFill>
                  <a:latin typeface="안동엄마까투리" pitchFamily="50" charset="-127"/>
                  <a:ea typeface="안동엄마까투리" pitchFamily="50" charset="-127"/>
                </a:rPr>
                <a:t>이체자</a:t>
              </a:r>
              <a:r>
                <a:rPr lang="en-US" altLang="ko-KR" smtClean="0">
                  <a:solidFill>
                    <a:srgbClr val="00B0F0"/>
                  </a:solidFill>
                  <a:latin typeface="안동엄마까투리" pitchFamily="50" charset="-127"/>
                  <a:ea typeface="안동엄마까투리" pitchFamily="50" charset="-127"/>
                </a:rPr>
                <a:t>) </a:t>
              </a:r>
              <a:r>
                <a:rPr lang="en-US" altLang="ko-KR" smtClean="0">
                  <a:latin typeface="안동엄마까투리" pitchFamily="50" charset="-127"/>
                  <a:ea typeface="안동엄마까투리" pitchFamily="50" charset="-127"/>
                </a:rPr>
                <a:t>= 17</a:t>
              </a: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9239" y="1466781"/>
              <a:ext cx="34131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상형의 원리</a:t>
              </a:r>
              <a:r>
                <a:rPr lang="en-US" altLang="ko-KR" sz="1400" smtClean="0">
                  <a:solidFill>
                    <a:srgbClr val="FFC000"/>
                  </a:solidFill>
                  <a:latin typeface="안동엄마까투리" pitchFamily="50" charset="-127"/>
                  <a:ea typeface="안동엄마까투리" pitchFamily="50" charset="-127"/>
                </a:rPr>
                <a:t>   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       </a:t>
              </a:r>
              <a:r>
                <a:rPr lang="ko-KR" altLang="en-US" sz="14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가획의 원리</a:t>
              </a:r>
              <a:r>
                <a:rPr lang="en-US" altLang="ko-KR" sz="1400" smtClean="0">
                  <a:solidFill>
                    <a:srgbClr val="92D050"/>
                  </a:solidFill>
                  <a:latin typeface="안동엄마까투리" pitchFamily="50" charset="-127"/>
                  <a:ea typeface="안동엄마까투리" pitchFamily="50" charset="-127"/>
                </a:rPr>
                <a:t>      </a:t>
              </a:r>
              <a:r>
                <a:rPr lang="ko-KR" altLang="en-US" sz="1400" smtClean="0">
                  <a:solidFill>
                    <a:srgbClr val="00B0F0"/>
                  </a:solidFill>
                  <a:latin typeface="안동엄마까투리" pitchFamily="50" charset="-127"/>
                  <a:ea typeface="안동엄마까투리" pitchFamily="50" charset="-127"/>
                </a:rPr>
                <a:t>가획의 원리</a:t>
              </a:r>
              <a:endParaRPr lang="ko-KR" altLang="en-US" sz="1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2480" y="1754813"/>
              <a:ext cx="3498073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사라진 글자 ㆆ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ㆁ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ㅿ 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(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발음이 사라졌다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)</a:t>
              </a:r>
            </a:p>
            <a:p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따라서 현재는 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17-3=14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개의 자음자를 사용한다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.</a:t>
              </a:r>
            </a:p>
            <a:p>
              <a:endParaRPr lang="en-US" altLang="ko-KR" sz="1400" smtClean="0">
                <a:latin typeface="안동엄마까투리" pitchFamily="50" charset="-127"/>
                <a:ea typeface="안동엄마까투리" pitchFamily="50" charset="-127"/>
              </a:endParaRPr>
            </a:p>
            <a:p>
              <a:r>
                <a:rPr lang="ko-KR" altLang="en-US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ㆆ </a:t>
              </a:r>
              <a:r>
                <a:rPr lang="en-US" altLang="ko-KR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: </a:t>
              </a:r>
              <a:r>
                <a:rPr lang="ko-KR" altLang="en-US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ㅇ과 ㅎ의 중간소리</a:t>
              </a:r>
              <a:endParaRPr lang="en-US" altLang="ko-KR" sz="14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endParaRPr>
            </a:p>
            <a:p>
              <a:r>
                <a:rPr lang="ko-KR" altLang="en-US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ㆁ </a:t>
              </a:r>
              <a:r>
                <a:rPr lang="en-US" altLang="ko-KR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: </a:t>
              </a:r>
              <a:r>
                <a:rPr lang="ko-KR" altLang="en-US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ㅇ이 받침으로 갈 때 나는 </a:t>
              </a:r>
              <a:r>
                <a:rPr lang="en-US" altLang="ko-KR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[ŋ] </a:t>
              </a:r>
              <a:r>
                <a:rPr lang="ko-KR" altLang="en-US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소리</a:t>
              </a:r>
              <a:endParaRPr lang="en-US" altLang="ko-KR" sz="14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endParaRPr>
            </a:p>
            <a:p>
              <a:r>
                <a:rPr lang="ko-KR" altLang="en-US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ㅿ </a:t>
              </a:r>
              <a:r>
                <a:rPr lang="en-US" altLang="ko-KR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:  </a:t>
              </a:r>
              <a:r>
                <a:rPr lang="ko-KR" altLang="en-US" sz="1400" smtClean="0">
                  <a:solidFill>
                    <a:srgbClr val="CC66FF"/>
                  </a:solidFill>
                  <a:latin typeface="안동엄마까투리" pitchFamily="50" charset="-127"/>
                  <a:ea typeface="안동엄마까투리" pitchFamily="50" charset="-127"/>
                </a:rPr>
                <a:t>ㅇ과 ㅅ의 중간소리</a:t>
              </a:r>
              <a:endParaRPr lang="en-US" altLang="ko-KR" sz="14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8464" y="3050957"/>
              <a:ext cx="302198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0070C0"/>
                  </a:solidFill>
                  <a:latin typeface="안동엄마까투리" pitchFamily="50" charset="-127"/>
                  <a:ea typeface="안동엄마까투리" pitchFamily="50" charset="-127"/>
                </a:rPr>
                <a:t>병서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 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: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가로로 자음 나열</a:t>
              </a:r>
              <a:endParaRPr lang="en-US" altLang="ko-KR" sz="1400" smtClean="0">
                <a:latin typeface="안동엄마까투리" pitchFamily="50" charset="-127"/>
                <a:ea typeface="안동엄마까투리" pitchFamily="50" charset="-127"/>
              </a:endParaRPr>
            </a:p>
            <a:p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ㄲ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ㄸ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ㅃ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ㅆ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ㅉ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ㆅ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 /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ㄳ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ㅀ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ㅄㄷ 등</a:t>
              </a:r>
              <a:endParaRPr lang="en-US" altLang="ko-KR" sz="1400" smtClean="0">
                <a:latin typeface="안동엄마까투리" pitchFamily="50" charset="-127"/>
                <a:ea typeface="안동엄마까투리" pitchFamily="50" charset="-127"/>
              </a:endParaRPr>
            </a:p>
            <a:p>
              <a:r>
                <a:rPr lang="ko-KR" altLang="en-US" smtClean="0">
                  <a:solidFill>
                    <a:srgbClr val="0070C0"/>
                  </a:solidFill>
                  <a:latin typeface="안동엄마까투리" pitchFamily="50" charset="-127"/>
                  <a:ea typeface="안동엄마까투리" pitchFamily="50" charset="-127"/>
                </a:rPr>
                <a:t>연서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 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: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세로로 자음 나열 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–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현재 사용 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X</a:t>
              </a:r>
            </a:p>
            <a:p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ㅱ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ㅸ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ㆄ</a:t>
              </a:r>
              <a:r>
                <a:rPr lang="en-US" altLang="ko-KR" sz="1400" smtClean="0">
                  <a:latin typeface="안동엄마까투리" pitchFamily="50" charset="-127"/>
                  <a:ea typeface="안동엄마까투리" pitchFamily="50" charset="-127"/>
                </a:rPr>
                <a:t>, </a:t>
              </a:r>
              <a:r>
                <a:rPr lang="ko-KR" altLang="en-US" sz="1400" smtClean="0">
                  <a:latin typeface="안동엄마까투리" pitchFamily="50" charset="-127"/>
                  <a:ea typeface="안동엄마까투리" pitchFamily="50" charset="-127"/>
                </a:rPr>
                <a:t>ㅹ 등</a:t>
              </a:r>
              <a:endParaRPr lang="en-US" altLang="ko-KR" sz="1400" smtClean="0">
                <a:latin typeface="안동엄마까투리" pitchFamily="50" charset="-127"/>
                <a:ea typeface="안동엄마까투리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496616" cy="692696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가정</a:t>
            </a:r>
            <a:endParaRPr lang="ko-KR" altLang="en-US" sz="32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548680"/>
            <a:ext cx="4953000" cy="6309319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단어정리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가족의 의미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과거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혼인과 혈연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으로 이루어진 집단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현대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혼인과 혈연 뿐만 아니라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구성원 간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애정과 친밀감 강조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다양한 가족 구성원과 생활양식 포함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가족의 특성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AutoNum type="arabicPeriod"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AutoNum type="arabicPeriod"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가족의 기능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경제적 기능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생산과 소비의 기능 중 소비의 기능 강화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애정 및 정서적 안정의 기능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구성원은 서로 사랑을 주고 받으며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이를 통해 정서적 안정을 얻음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교육 및 사회화의 기능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가족과의 생활을 통해 사회생활의 기본 지식과 기술을 익힘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자녀 출산 및 양육의 기능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사회 구성원을 출산하고 양육함으로서 사회가 유지되도록 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여가와 휴식의 기능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가정에서 여가 생활과 휴식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긴장을 풀고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에너지 재충전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사회가 유지됨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돌봄의 기능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어린 자녀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노인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아픈 가족원을 돌봐 건강한 사회인으로 생활하게 함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8464" y="764704"/>
          <a:ext cx="367240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279"/>
                <a:gridCol w="276812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존속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어떤 대상이 그대로 있거나 어떤 현상이 계속됨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폐쇄적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외부와 통하거나 교류하지 않는 것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공동체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생활이나 행동 또는 목적 따위를 같이하는 집단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친밀감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지내는 사이가 매우 친하고 가까운 느낌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사회화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자신이 속한 사회 행동양식</a:t>
                      </a:r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규범</a:t>
                      </a:r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가치관을 습득하는 과정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유대감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서로 밀접하게 연결되어 있는 공통된 느낌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편견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공정하지 못하고 한쪽으로 치우친 생각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456" y="3870216"/>
            <a:ext cx="3240360" cy="792088"/>
          </a:xfrm>
          <a:prstGeom prst="rect">
            <a:avLst/>
          </a:prstGeom>
          <a:noFill/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None/>
            </a:pP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P)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가족 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결혼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혈연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입양 등으로 이루어지는 사회 집단 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구성원</a:t>
            </a:r>
            <a:endParaRPr lang="en-US" altLang="ko-KR" sz="9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가정 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가족이 생활을 함께하는 생활공동체</a:t>
            </a:r>
            <a:endParaRPr lang="en-US" altLang="ko-KR" sz="9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가구 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공간적인 측면에서 동거하는 집단</a:t>
            </a:r>
            <a:endParaRPr lang="en-US" altLang="ko-KR" sz="9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세대 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같은 시기에 살면서 공통의 의식을 가지는</a:t>
            </a:r>
            <a:endParaRPr lang="en-US" altLang="ko-KR" sz="9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비슷한 연령층의 사람들</a:t>
            </a:r>
            <a:endParaRPr lang="en-US" altLang="ko-KR" sz="9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8" name="다이어그램 7"/>
          <p:cNvGraphicFramePr/>
          <p:nvPr/>
        </p:nvGraphicFramePr>
        <p:xfrm>
          <a:off x="-15552" y="3294152"/>
          <a:ext cx="3456384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직사각형 8"/>
          <p:cNvSpPr/>
          <p:nvPr/>
        </p:nvSpPr>
        <p:spPr>
          <a:xfrm>
            <a:off x="4953000" y="-27384"/>
            <a:ext cx="4953000" cy="68788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 구조의 변화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규모의 축소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독신 가구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무자녀 가족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,/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노인 단독 가구의 증가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세대 구성의 단순화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(3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세대 가구 감소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1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세대 가구 증가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 기능의 변화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중요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!)</a:t>
            </a: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 형태의 다양화</a:t>
            </a:r>
            <a:r>
              <a:rPr lang="en-US" altLang="ko-KR" sz="90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원인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여성의 활발한 사회 활동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개인적인 삶을 중시하는 가치관 확대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이혼과 재혼</a:t>
            </a:r>
            <a:r>
              <a:rPr lang="en-US" altLang="ko-KR" sz="9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국제결혼 증가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평균수명 연장 등</a:t>
            </a:r>
            <a:endParaRPr lang="en-US" altLang="ko-KR" sz="9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형태는 다양하지만 모든 가족은 애정과 유대감을 가진 집단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!</a:t>
            </a:r>
          </a:p>
          <a:p>
            <a:pPr marL="228600" indent="-228600"/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다양한 가족의 형태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 가치관의 변화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가치관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결혼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자녀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성 역할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노부모 부양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과 같은 가족의 생활 양식에 관해 가족 구성원이 바람직하다고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판단하는 기준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가부장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가족의 가장 어른이 되는 사람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건강 가정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건강 가정의 특성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역할의 공유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일과 가정의 조화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민주적이고 평등한 가족관계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합리적인 자원 관리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원활한 의사소통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안정적인 의식주 생활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건강한 가정의 중요성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구성원에게 심리적 만족감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정서적 안정감을 주고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사회의 일원으로서 역할을 건강하게 수행하도록 도움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.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건강 가정이 되려면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?</a:t>
            </a:r>
          </a:p>
          <a:p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열린 마음으로 대화하기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서로 터놓고 자주 이야기하며 감정을 공유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가족이 함께 자원봉사하기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가족이 함께 자원봉사를 함으로써 건전한 시민의식 도모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집안일에 협동적으로 참여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남녀 구분 없이 역할 분담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책임감을 가지고 수행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지지하기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어려운 일이 있을 때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서로 의지하고 보살피며 배려하기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시간을 같이 보내기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함께 여가를 즐기거나 식사를 하는 등 시간을 같이 보내기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097015" y="620688"/>
          <a:ext cx="4176465" cy="9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155"/>
                <a:gridCol w="1392155"/>
                <a:gridCol w="139215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가족 고유의 기능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사회화로 이전된 기능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더욱 강화되는 기능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17662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 출산의 기능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교육의 기능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-&gt;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학교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학원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애정 및 정서적 안정의 기능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76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돌봄의 기능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-&gt;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의료시설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여가 및 휴식의 기능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76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생산의 기능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-&gt;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기업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경제적 기능 중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소비의 기능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가족은 여전히 사회적으로 중요한 기능을 담당하고 있다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.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025008" y="2276872"/>
          <a:ext cx="4536504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512168"/>
                <a:gridCol w="1512168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확대가족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조부모 부모 자녀로 구성된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핵가족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부부와 그들의 미혼 자녀로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구성된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분거가족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직업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학업 등으로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서로 떨어져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사는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무자녀 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부부로만 이루어진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입양가족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부부와 혈연관계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법적인 자녀로 받아들임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재혼가족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사별이나 이혼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후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새 배우자와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결혼하여 이룬 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다문화가족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서로 다른 국적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인종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문화를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가진 남녀가 이룬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한부모 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사별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이혼 등 배우자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자녀와 함께 사는 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독신 가구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미혼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이혼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사별 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배우자 없이 혼자 생활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조손가족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조부모와 손자녀만으로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이루어진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공동체 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혈연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결혼</a:t>
                      </a:r>
                      <a:r>
                        <a:rPr lang="ko-KR" altLang="en-US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등 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함께 생활하는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통크 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자녀에게 의지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부부끼리 독립적 노년의 삶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753200" y="4293096"/>
          <a:ext cx="3024336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  <a:gridCol w="10081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solidFill>
                            <a:srgbClr val="0070C0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다양한 가족 가치관의 변화</a:t>
                      </a:r>
                      <a:endParaRPr lang="en-US" altLang="ko-KR" sz="600" smtClean="0">
                        <a:solidFill>
                          <a:srgbClr val="0070C0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과거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현재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결혼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무조건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해야함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!</a:t>
                      </a:r>
                    </a:p>
                    <a:p>
                      <a:pPr algn="ctr" latinLnBrk="1"/>
                      <a:r>
                        <a:rPr lang="ko-KR" altLang="en-US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가문간 결합 의미 중요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!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개인이 선택하는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하나의 생활방식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아들 중시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자녀가 많은 것 선호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 성별 구분 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출산 선택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성 역할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가계 부양은 남성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 양육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가사 노동은 여성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.</a:t>
                      </a:r>
                      <a:endParaRPr lang="en-US" altLang="ko-KR" sz="500" baseline="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남성 지위 높음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가계 부양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 양육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가사 노동을 부부가 함께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노부모 부양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장남과 아들의 의무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가족과 사회가 함께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!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과거에는 유교적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가부장적 가치관 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-&gt;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화목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결속 강조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가부장 중심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현재에는 평등하고 민주적인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양성 평등한 가치관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496616" cy="692696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기술</a:t>
            </a:r>
            <a:endParaRPr lang="ko-KR" altLang="en-US" sz="32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548680"/>
            <a:ext cx="4953000" cy="6309319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생산 기술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다양한 자원을 활용하여 생활에 필요한 물건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구조물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식품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의약품 등 산출물을 만드는 데 사용되는 기술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인류의 삶에 유용한 산출물을 개발해서 이용할 수 있게 해 줌으로써 생활을 편리하고 유용하게 변화시킴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생산 기술의 종류</a:t>
            </a:r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제조 기술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이동할 수 있는 산출물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 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재료를 가공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변환하여 생활에 필요한 물건을 만드는 기술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건설 기술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암반에 고정된 산출물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 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편리하고 안락한 생활을 위해 자연환경을 변화시키고 구조물을 만드는 기술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생명 기술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생명체를 이용한 산출물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 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생명체를 이용하거나 생명체의 특성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기능을 이용해 식량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의약품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발효 식품 등을 만드는 기술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생산 기술의 유용성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 기술은 다양한 산출물을 통해 우리 생활을 편리하고 유용하게 변화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생산 기술의 주요 요소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제품을 만드는 데 필요한 물질인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재료</a:t>
            </a:r>
            <a:endParaRPr lang="en-US" altLang="ko-KR" sz="90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제품을 만들기 위한 계획을 세워 도면을 만드는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설계</a:t>
            </a:r>
            <a:endParaRPr lang="en-US" altLang="ko-KR" sz="90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제품이 만들어지기까지 마지막 작업 단계인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공정</a:t>
            </a:r>
            <a:endParaRPr lang="en-US" altLang="ko-KR" sz="9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제조 기술의 개념</a:t>
            </a:r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제조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다양한 재료를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가공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처리하여 생활에 필요한 제품을 만드는 활동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제조 기술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제조 과정에서 사용되는 기술적인 수단과 방법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혁신적 활동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제조 기술의 특징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모든 기술의 바탕이 됨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다른 산업과 밀접한 연관성이 있음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다양한 분야의 일자리 창출과 삶의 질 향상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재료를 가공하고 제품을 공급하며 경제적 이익 창출함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제조 기술 시스템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투입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제조에 필요한 다양한 요소를 투입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과정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투입된 요소를 활용하여 재료를 가공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조립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산출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제품으로 완성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완성된 제품을 포장과 보관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운송 과정을 거친 후 시장으로 내보냄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되먹임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자체 평가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알파 테스트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소비자 평가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베타 테스트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효율적 생산위한 시스템 구성 개선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제품의 개발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생산 과정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제품의 개발은 기획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설계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시제품 제작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평가와 개선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기획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소비자 요구 파악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 콘셉트 결정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설계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기획 내용에 따라 제품 설계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 아이디어를 만드는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개념 설계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와 아이디어 구체화하는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제품 설계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시제품 제작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대량 생산 전 문제파악 위해 시제품 제작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평가와 개선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평가를 통해 문제점 확인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개선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3000" y="620688"/>
            <a:ext cx="4953000" cy="60478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제품의 생산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생산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제품의 종류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형태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특성에 따라 다양한 가공 과정을 거쳐 제품을 대량 생산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FontTx/>
              <a:buChar char="-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부품 제작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다양한 재료를 가공해 부품 제작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FontTx/>
              <a:buChar char="-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조립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가공이 끝난 여러 부품을 볼트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나사 등으로 결합 또는 용접하여 조립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FontTx/>
              <a:buChar char="-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도장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제품에 색을 칠하고 부식 방지 처리를 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검사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생산된 제품에 이상이 없는지 최종 검사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판매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제품의 특징을 홍보하여 소비자에게 판매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평가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&amp;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피드백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제품에 대한 시장 반응을 확인해 다음 제품의 개발과 생산에 반영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제조 기술의 발달 과정</a:t>
            </a:r>
            <a:r>
              <a:rPr lang="en-US" altLang="ko-KR" sz="90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산업 혁명 이전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가내 수공업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개별 생산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) -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도구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공구 이용해 필요한 물건 직접 만듦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소규모 생산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.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생산시간 길고 효율이 낮음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공장제 수공업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협업과 분업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) -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특정 제품을 공장에서 대량 생산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분업화를 통해 생산 속도 향상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제조 기술의 발달 과정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산업 혁명 이후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공장제 기계공업</a:t>
            </a:r>
            <a:endParaRPr lang="en-US" altLang="ko-KR" sz="9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증기 기관 발명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여러 대의 생산 기계를 작동할 수 있는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큰 동력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을 이용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자연에너지 불규칙성 극복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내연기관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전동기 등 발명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효율성 향상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일관 생산 방식</a:t>
            </a:r>
            <a:r>
              <a:rPr lang="en-US" altLang="ko-KR" sz="9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컨베이어 벨트를 이용한 효율적인 조립 설비를 만들어 생산 효율을 높이고 생산량 증가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자동화 시대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현재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의 제조 기술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다품종 소량 생산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 로봇의 등장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공장 자동화로 인해 소품종 대량 생산 체제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다품종 소량 생산 체제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공장 자동화</a:t>
            </a:r>
            <a:r>
              <a:rPr lang="en-US" altLang="ko-KR" sz="9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제품의 설계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제조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출하까지 모두 컴퓨터와 생산로봇에 의해 자동화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!</a:t>
            </a: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장점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신속하고 정교한 생산 가능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품질과 안정성 향상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유연 생산 시스템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제품을 다양하게 생산할 수 있는 생산 방식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.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빠르게 변하는 시장 요구 신속 반영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 생산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미래 제조 기술의 전망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스마트 공장의 등장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스마트 공장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제조 과정을 정보 통신 기술로 통합하여 생산 시스템을 최적화하는 맞춤형 공장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장점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 기획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설계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유통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판매 등 모든 과정에 정보 통신 기술을 접목 비용 절감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시장 변화에 유연 대처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적용되는 기술</a:t>
            </a:r>
            <a:endParaRPr lang="en-US" altLang="ko-KR" sz="900" strike="sngStrike" smtClean="0">
              <a:solidFill>
                <a:srgbClr val="0070C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사전 서비스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소비자 구매 패턴 분석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기기에 부착된 센서 등을 이용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</a:t>
            </a: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미리 고객 취향 파악 및 제품 추천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교체 시기 통보 등 사전 서비스 가능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고객 맞춤형 생산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빅데이터를 활용해 신속하게 고객 필요를 반영한 제품 생산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</a:t>
            </a: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고객의 요구나 시작 변화에 따라 실시간으로 생산 시스템 변경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사물 인터넷을 이용한 지능형 생산</a:t>
            </a:r>
            <a:r>
              <a:rPr lang="en-US" altLang="ko-KR" sz="9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공장의 모든 설비 네트워크 연결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서로 통신하며 효율적인 방법으로 생산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가상 제조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컴퓨터 시뮬레이션으로 사전에 문제점을 파악한 후 최적의 방식으로 제품 생산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친환경 제조 시스템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생산량을 정확히 관리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오염물질 배출 관리 시스템을 갗추어 친환경적인 생산 가능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새로운 재료의 개발과 이용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나노 기술의 발달로 초경량화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고강도화된 새로운 재료의 개발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Font typeface="Arial" charset="0"/>
              <a:buChar char="•"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나노 기술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10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억분의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1m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수준에서 물질을 가공하여 제품을 만드는 기술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Font typeface="Arial" charset="0"/>
              <a:buChar char="•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기존에는 만들지 못했던 새로운 특성을 갖춘 제품을 개발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 가능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제품의 디자인과 창의성을 중시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차별화된 기능과 디자인을 갖춘 제품의 연구 개발이 중요해짐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 algn="ctr"/>
            <a:r>
              <a:rPr lang="ko-KR" altLang="en-US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재료의 특성은 따로 정리되어 있습니다</a:t>
            </a:r>
            <a:r>
              <a:rPr lang="en-US" altLang="ko-KR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44488" y="4013056"/>
          <a:ext cx="381642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  <a:gridCol w="63607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인력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자본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시간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도구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기계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에너지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정보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재료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제품 개발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생산에 참여하는 사람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제조 기술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시스템 운용에 필요한 돈과 시간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재료를 가공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조립하는 데 필요한 공구와 기계 설비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생산 시설 작동에 쓰이는 전기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연료 등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제품 개발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생산에 필요 지식과 정보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생산에 쓰이는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목재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금속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플라스틱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신소재 등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44490" y="4869160"/>
          <a:ext cx="318035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기획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셜계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가공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조립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검사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관리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시장 요구 분석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제품 기획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그에 따른 설계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재료 성질 변화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자르고 다듬어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부품 제작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부품을 조립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제품 완성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제품이 제대로 만들어졌는지 검사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과정이</a:t>
                      </a:r>
                      <a:r>
                        <a:rPr lang="en-US" altLang="ko-KR" sz="6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효율적인지 관리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모서리가 둥근 사각형 설명선 14"/>
          <p:cNvSpPr/>
          <p:nvPr/>
        </p:nvSpPr>
        <p:spPr>
          <a:xfrm>
            <a:off x="3584850" y="4869160"/>
            <a:ext cx="720080" cy="432048"/>
          </a:xfrm>
          <a:prstGeom prst="wedgeRoundRectCallout">
            <a:avLst>
              <a:gd name="adj1" fmla="val -61574"/>
              <a:gd name="adj2" fmla="val -3562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재료 관리</a:t>
            </a:r>
            <a:endParaRPr lang="en-US" altLang="ko-KR" sz="7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일정 관리</a:t>
            </a:r>
            <a:endParaRPr lang="en-US" altLang="ko-KR" sz="7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품질 관리 등</a:t>
            </a:r>
            <a:endParaRPr lang="ko-KR" altLang="en-US" sz="70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144688" y="6525344"/>
          <a:ext cx="57606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216024"/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648744" y="6433591"/>
            <a:ext cx="24368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자체 평가 </a:t>
            </a:r>
            <a:r>
              <a:rPr lang="en-US" altLang="ko-KR" sz="7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시제품 동작 시험으로 성능과 신뢰성 평가</a:t>
            </a:r>
            <a:r>
              <a:rPr lang="en-US" altLang="ko-KR" sz="7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문제점 확인</a:t>
            </a:r>
            <a:endParaRPr lang="ko-KR" altLang="en-US" sz="700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8744" y="6577607"/>
            <a:ext cx="1818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소비자 평가 </a:t>
            </a:r>
            <a:r>
              <a:rPr lang="en-US" altLang="ko-KR" sz="7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일부 소비자에게 제품을 일정 기간</a:t>
            </a:r>
            <a:endParaRPr lang="en-US" altLang="ko-KR" sz="7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사용해 보게 하여 문제점 파악 또는 의견 반영</a:t>
            </a:r>
            <a:endParaRPr lang="ko-KR" altLang="en-US" sz="700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80792" y="764704"/>
            <a:ext cx="1368152" cy="14401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8504" y="1268760"/>
            <a:ext cx="1008112" cy="144016"/>
          </a:xfrm>
          <a:prstGeom prst="roundRect">
            <a:avLst/>
          </a:prstGeom>
          <a:solidFill>
            <a:srgbClr val="CC66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8504" y="1421160"/>
            <a:ext cx="1008112" cy="144016"/>
          </a:xfrm>
          <a:prstGeom prst="roundRect">
            <a:avLst/>
          </a:prstGeom>
          <a:solidFill>
            <a:srgbClr val="CC66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8504" y="1556792"/>
            <a:ext cx="1080120" cy="144016"/>
          </a:xfrm>
          <a:prstGeom prst="roundRect">
            <a:avLst/>
          </a:prstGeom>
          <a:solidFill>
            <a:srgbClr val="CC66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44888" y="1556792"/>
            <a:ext cx="864096" cy="14401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8464" y="1700808"/>
            <a:ext cx="864096" cy="14401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64768" y="1412776"/>
            <a:ext cx="1944216" cy="14401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76736" y="1268760"/>
            <a:ext cx="1440160" cy="14401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64768" y="908720"/>
            <a:ext cx="1584176" cy="144016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40632" y="2852936"/>
            <a:ext cx="1584176" cy="14401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0632" y="3034800"/>
            <a:ext cx="1584176" cy="14401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4528" y="6021288"/>
            <a:ext cx="2088232" cy="144016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4648" y="5517232"/>
            <a:ext cx="2160240" cy="144016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128464" y="3861048"/>
            <a:ext cx="144016" cy="1872208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640632" y="6309320"/>
            <a:ext cx="1008112" cy="144016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24808" y="6309320"/>
            <a:ext cx="864096" cy="144016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2792760" cy="692696"/>
          </a:xfrm>
        </p:spPr>
        <p:txBody>
          <a:bodyPr>
            <a:normAutofit fontScale="90000"/>
          </a:bodyPr>
          <a:lstStyle/>
          <a:p>
            <a:r>
              <a:rPr lang="ko-KR" altLang="en-US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기술 </a:t>
            </a:r>
            <a:r>
              <a:rPr lang="en-US" altLang="ko-KR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재료의 특성</a:t>
            </a:r>
            <a:endParaRPr lang="ko-KR" altLang="en-US" sz="32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548680"/>
            <a:ext cx="4953000" cy="6309319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ko-KR" altLang="en-US" sz="12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재료의 특성</a:t>
            </a:r>
            <a:endParaRPr lang="en-US" altLang="ko-KR" sz="12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목재의 특징과 이용</a:t>
            </a:r>
            <a:endParaRPr lang="en-US" altLang="ko-KR" sz="12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2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목재 </a:t>
            </a:r>
            <a:r>
              <a:rPr lang="en-US" altLang="ko-KR" sz="12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자연 상태의 나무를 잘라 가공해서 만든 재료</a:t>
            </a:r>
            <a:endParaRPr lang="en-US" altLang="ko-KR" sz="12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열과 전기를 잘 전달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X -&gt;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조리 기구나 용기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전자제품 케이스 재료로 이용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무늬가 아름답고 따뜻한 느낌을 줌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가구에 이용</a:t>
            </a:r>
            <a:endParaRPr lang="en-US" altLang="ko-KR" sz="12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목재의 종류</a:t>
            </a:r>
            <a:endParaRPr lang="en-US" altLang="ko-KR" sz="12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연목재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재질이 무른 목재로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탄성이 있어 주로 건설 구조물을 만드는 데 이용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경목재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무늬가 아름답고 표면이 단단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,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 강도가 큰 목재로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주로 가구나 실내 장식용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플라스틱의 특징과 이용</a:t>
            </a:r>
            <a:endParaRPr lang="en-US" altLang="ko-KR" sz="12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플라스틱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석유를 가공해서 만든 합성 고분자 물질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전기 절연성이 좋음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-&gt;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 전선 피복 재료로 이용</a:t>
            </a:r>
            <a:endParaRPr lang="en-US" altLang="ko-KR" sz="12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가벼우면서 금속처럼</a:t>
            </a:r>
            <a:r>
              <a:rPr lang="en-US" altLang="ko-KR" sz="12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강도가 큰 것도 있음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기계 부품에 이용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탄성과 충격 흠수성이 있음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완충재나 보호구 등에 이용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단열성이 좋음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아이스박스 등에 이용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금속의 특징과 이용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금속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금속 광물을 가공해서 만든 재료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강도와 경도 우수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기계 몸체 등에 이용</a:t>
            </a:r>
            <a:endParaRPr lang="en-US" altLang="ko-KR" sz="12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주조성이 뛰어남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모양이 복잡한 제품 제작 등에 이용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전성과 연성 우수 </a:t>
            </a:r>
            <a:r>
              <a:rPr lang="en-US" altLang="ko-KR" sz="12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1200" smtClean="0">
                <a:latin typeface="안동엄마까투리" pitchFamily="50" charset="-127"/>
                <a:ea typeface="안동엄마까투리" pitchFamily="50" charset="-127"/>
              </a:rPr>
              <a:t>누르거나 잡아당겨 필요한 형태로 제작</a:t>
            </a: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12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금속의 종류</a:t>
            </a:r>
            <a:endParaRPr lang="en-US" altLang="ko-KR" sz="12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12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12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1200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3000" y="0"/>
            <a:ext cx="4953000" cy="66479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재료의 개선</a:t>
            </a:r>
            <a:r>
              <a:rPr lang="en-US" altLang="ko-KR" sz="100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목재의 개선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목재의 단점</a:t>
            </a:r>
            <a:endParaRPr lang="en-US" altLang="ko-KR" sz="10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흠이 있어 재질이 고르지 않으며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건조 과정에서 변형이나 갈라짐 발생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나뭇결에 따라 강도가 다르며 대부분 폭이 좁음</a:t>
            </a:r>
            <a:endParaRPr lang="en-US" altLang="ko-KR" sz="100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가공재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목재의 단점 보완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00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합판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원목을 얇게 벗긴 단판을 나뭇결이 직각이 되도록 홀수 겹으로 압착해 만듦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수축에 의한 변형이 작고 넓은 판과 곡면 제작 가능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00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집성재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판재나 각재에 접착제를 발라 나뭇결 방향으로 나란히 붙여 만듦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무늬가 아름답고 뒤틀림과 갈라짐이 적음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00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파티클보드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잘개 부순 나뭇조각에 접착제를 뿌리고 열과 압력을 가해 뭉쳐 만듦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강도가 균일하고 소리를 잘 흡수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방음효과 뛰어남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00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중밀도 </a:t>
            </a:r>
            <a:r>
              <a:rPr lang="ko-KR" altLang="en-US" sz="10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섬유판</a:t>
            </a:r>
            <a:r>
              <a:rPr lang="en-US" altLang="ko-KR" sz="10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(MDF)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목재 가루 접착제와 섞고 열과 압력을 가해 편평하게 만듦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재질이 강하고 가공하기 쉬움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00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플로어링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길게 가공한 목재에 홈과 촉을 만들어 끼워 맞출 수 있게 만듦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단단하고 무늬가 아름다움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재료의 개선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-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금속의 개선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합금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한 가지 이상의 철 금속이나 비철 금속을 섞는 것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각 금속의 단점을 개선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원하는 성질을 얻을 수 있음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합금의 종류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  <a:buFontTx/>
              <a:buChar char="-"/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0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스테인리스강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탄소강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크로뮴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니켈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철이 녹스는 단점 보완해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조리기구 사용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  <a:buFontTx/>
              <a:buChar char="-"/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0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고속도강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탄소강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크로뮴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텅스텐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철보다 강도 높아 금속 절삭 공구에 이용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altLang="ko-KR" sz="10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0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철크롬선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탄소강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크로뮴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전기 저항과 녹는점 높아 전열기의 발열체로 이용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altLang="ko-KR" sz="10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0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두랄루민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알루미늄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구리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망가니즈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마그네슘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가볍고 강도 우수해</a:t>
            </a:r>
            <a:r>
              <a:rPr lang="en-US" altLang="ko-KR" sz="10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                                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항공기나 휴대용 전자기기 몸체 재료로 이용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0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황동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구리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아연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색이 아름답고 가공성이 좋아 악기나 파이프 등으로 이용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altLang="ko-KR" sz="10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청동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구리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주석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강도를 개선하여 동상이나 동전 등의 재료로 이용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재료의 개선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-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신소재의 개발과 이용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그래핀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탄소 원자로 이루어진 벌집 구조를 가진 소재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얇고 투명도가 높고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신축성이 좋음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열 및 전기 전도성과 강도 우수해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휘는 디스플레이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투명 디스플레이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웨어러블 컴퓨터 등의 재료로 이용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탄소나노관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탄소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6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개로 이루어진 육각형들이  연결되어 관 형태를 이루는 신소재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전파가 잘 통하며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인장 강도가 매우 뛰어남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열 및 전기 전도성 우수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고성능 반도체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평판 디스플레이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연료 전지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초강력 섬유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생체 센서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오염정화 필터 등에 이용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리퀴드 메탈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지르코늄 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티타늄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/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니켈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/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구리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철보다 가볍고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강도와 탄성이 매우 뛰어나며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부식되지 않는다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자유롭게 성형 가능하고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전파를 잘 통과시켜 산업용 코팅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의료 용품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스포츠 용품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자동사 부품</a:t>
            </a:r>
            <a:r>
              <a:rPr lang="en-US" altLang="ko-KR" sz="10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전자 제품 케이스 등의 재료로 이용</a:t>
            </a:r>
            <a:endParaRPr lang="en-US" altLang="ko-KR" sz="1000" smtClean="0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1048" name="AutoShape 24" descr="마인크래프트/화로 - 리브레 위키"/>
          <p:cNvSpPr>
            <a:spLocks noChangeAspect="1" noChangeArrowheads="1"/>
          </p:cNvSpPr>
          <p:nvPr/>
        </p:nvSpPr>
        <p:spPr bwMode="auto">
          <a:xfrm>
            <a:off x="1682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28464" y="5013177"/>
          <a:ext cx="4824536" cy="172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792088"/>
                <a:gridCol w="2178242"/>
                <a:gridCol w="1206134"/>
              </a:tblGrid>
              <a:tr h="1247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종류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특징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이용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267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철 금속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순철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철 성분 외 다른 원소</a:t>
                      </a:r>
                      <a:r>
                        <a:rPr lang="ko-KR" altLang="en-US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거의 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알루미늄보다 강도가 약함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실험용 재료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전자기기 재료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711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탄소강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탄소 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1~2%.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강도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경도</a:t>
                      </a:r>
                      <a:r>
                        <a:rPr lang="ko-KR" altLang="en-US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우수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전성과 연성↑ 가공성↑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열처리로 성질 변화 가능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기계부품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공구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건설 재료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철근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711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주철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탄소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3~6%.</a:t>
                      </a:r>
                      <a:endParaRPr lang="en-US" altLang="ko-KR" sz="700" baseline="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압축 강하나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충격 약함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주조성↑ 복잡한 모양 제작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O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자동차 엔진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맨홀 뚜껑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수도관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711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비철 금속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구리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열 및 전기 전도성 우수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녹이 잘 슬지 않음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전성과 연성↑ 가공성 우수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전선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동전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보일러 관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711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알루미늄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다른 금속에 비해 가벼움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열 및 전기 전도성 우수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공기 중에서 녹이 잘 슬지 않음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캔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창틀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대부분 합금해서 이용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138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기술</a:t>
            </a:r>
            <a:r>
              <a:rPr lang="en-US" altLang="ko-KR" sz="138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&amp;</a:t>
            </a:r>
            <a:r>
              <a:rPr lang="ko-KR" altLang="en-US" sz="138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가정</a:t>
            </a:r>
            <a:endParaRPr lang="ko-KR" altLang="en-US" sz="138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6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빈칸 채우기</a:t>
            </a:r>
            <a:endParaRPr lang="ko-KR" altLang="en-US" sz="66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496616" cy="692696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가정</a:t>
            </a:r>
            <a:endParaRPr lang="ko-KR" altLang="en-US" sz="32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548680"/>
            <a:ext cx="4953000" cy="6309319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단어정리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가족의 의미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과거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과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으로 이루어진 집단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현대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혼인과 혈연 뿐만 아니라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구성원 간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과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강조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다양한 가족 구성원과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포함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가족의 특성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AutoNum type="arabicPeriod"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AutoNum type="arabicPeriod"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가족의 기능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경제적 기능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생산과 소비의 기능 중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의 기능 강화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     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의 기능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구성원은 서로 사랑을 주고 받으며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이를 통해 정서적 안정을 얻음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교육 및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의 기능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가족과의 생활을 통해 사회생활의 기본 지식과 기술을 익힘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자녀 출산 및 양육의 기능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사회 구성원을 출산하고 양육함으로서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        )</a:t>
            </a:r>
          </a:p>
          <a:p>
            <a:pPr marL="228600" indent="-228600">
              <a:buNone/>
            </a:pP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기능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가정에서 여가 생활과 휴식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긴장을 풀고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에너지 재충전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사회가 유지됨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의 기능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어린 자녀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노인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아픈 가족원을 돌봐 건강한 사회인으로 생활하게 함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8464" y="764704"/>
          <a:ext cx="367240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279"/>
                <a:gridCol w="276812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)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어떤 대상이 그대로 있거나 어떤 현상이 계속됨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폐쇄적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en-US" altLang="ko-KR" sz="9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         )</a:t>
                      </a:r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와 통하거나 </a:t>
                      </a:r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)</a:t>
                      </a:r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하지 않는 것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)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생활이나 행동 또는 목적 따위를 같이하는 집단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친밀감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지내는 사이가 매우 </a:t>
                      </a:r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      )</a:t>
                      </a:r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느낌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사회화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자신이 속한 사회 </a:t>
                      </a:r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), (       ),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</a:t>
                      </a:r>
                      <a:r>
                        <a:rPr lang="en-US" altLang="ko-KR" sz="9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           )</a:t>
                      </a:r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을 </a:t>
                      </a:r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</a:t>
                      </a:r>
                      <a:r>
                        <a:rPr lang="en-US" altLang="ko-KR" sz="9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하는 과정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)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서로 밀접하게 연결되어 있는 공통된 느낌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)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공정하지 못하고 한쪽으로 치우친 생각</a:t>
                      </a:r>
                      <a:endParaRPr lang="ko-KR" altLang="en-US" sz="9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456" y="3870216"/>
            <a:ext cx="3240360" cy="792088"/>
          </a:xfrm>
          <a:prstGeom prst="rect">
            <a:avLst/>
          </a:prstGeom>
          <a:noFill/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None/>
            </a:pP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P)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가족 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– (        ,      ,        )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등으로 이루어지는 사회 집단 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구성원</a:t>
            </a:r>
            <a:endParaRPr lang="en-US" altLang="ko-KR" sz="9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가정 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가족이 생활을 함께하는 생활공동체</a:t>
            </a:r>
            <a:endParaRPr lang="en-US" altLang="ko-KR" sz="9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가구 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– (                      )</a:t>
            </a:r>
            <a:r>
              <a:rPr lang="ko-KR" altLang="en-US" sz="90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동거하는 집단</a:t>
            </a:r>
            <a:endParaRPr lang="en-US" altLang="ko-KR" sz="9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(         )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같은 시기에 살면서 공통의 의식을 가지는</a:t>
            </a:r>
            <a:endParaRPr lang="en-US" altLang="ko-KR" sz="9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비슷한 연령층의 사람들</a:t>
            </a:r>
            <a:endParaRPr lang="en-US" altLang="ko-KR" sz="9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8" name="다이어그램 7"/>
          <p:cNvGraphicFramePr/>
          <p:nvPr/>
        </p:nvGraphicFramePr>
        <p:xfrm>
          <a:off x="-15552" y="3294152"/>
          <a:ext cx="3456384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직사각형 8"/>
          <p:cNvSpPr/>
          <p:nvPr/>
        </p:nvSpPr>
        <p:spPr>
          <a:xfrm>
            <a:off x="4953000" y="-27384"/>
            <a:ext cx="4953000" cy="68788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 구조의 변화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규모의 축소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 /                        /                 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의 증가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세대 구성의 단순화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((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세대 가구 감소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(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세대 가구 증가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 기능의 변화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중요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!)</a:t>
            </a: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 형태의 다양화</a:t>
            </a:r>
            <a:r>
              <a:rPr lang="en-US" altLang="ko-KR" sz="90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원인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의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)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사회 활동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, (                       )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가치관 확대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, (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과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)/(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결혼 증가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평균수명 연장 등</a:t>
            </a:r>
            <a:endParaRPr lang="en-US" altLang="ko-KR" sz="9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형태는 다양하지만 모든 가족은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과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을 가진 집단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!</a:t>
            </a:r>
          </a:p>
          <a:p>
            <a:pPr marL="228600" indent="-228600"/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다양한 가족의 형태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가족 가치관의 변화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가치관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,              ,             ,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과 같은 가족의 생활 양식에 관해 가족 구성원이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바람직하다고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판단하는 기준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가부장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가족의 가장 어른이 되는 사람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건강 가정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건강 가정의 특성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역할의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)</a:t>
            </a:r>
          </a:p>
          <a:p>
            <a:pPr>
              <a:buFontTx/>
              <a:buChar char="-"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일과 가정의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)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 (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이고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가족관계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합리적인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)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(                     )</a:t>
            </a:r>
          </a:p>
          <a:p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안정적인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     )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건강한 가정의 중요성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 구성원에게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만족감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( 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을 주고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사회의 일원으로서 역할을 건강하게 수행하도록 도움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.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건강 가정이 되려면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?</a:t>
            </a:r>
          </a:p>
          <a:p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열린 마음으로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하기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서로 터놓고 자주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하며 감정을 공유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가족이 함께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하기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가족이 함께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)</a:t>
            </a:r>
            <a:r>
              <a:rPr lang="ko-KR" altLang="en-US" sz="900">
                <a:latin typeface="안동엄마까투리" pitchFamily="50" charset="-127"/>
                <a:ea typeface="안동엄마까투리" pitchFamily="50" charset="-127"/>
              </a:rPr>
              <a:t>를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함으로써 건전한 시민의식 도모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집안일에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참여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남녀 구분 없이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),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책임감을 가지고 수행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하기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어려운 일이 있을 때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서로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하고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)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배려하기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  )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보내기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함께 여가를 즐기거나 식사를 하는 등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    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097015" y="620688"/>
          <a:ext cx="4176465" cy="9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155"/>
                <a:gridCol w="1392155"/>
                <a:gridCol w="139215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가족 고유의 기능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사회화로 이전된 기능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더욱 강화되는 기능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17662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 출산의 기능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교육의 기능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-&gt; (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        ,       )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애정 및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 )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의 기능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76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)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의 기능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-&gt;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의료시설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      )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의 기능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76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생산의 기능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-&gt;(         )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((         )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기능 중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)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의 기능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가족은 여전히 사회적으로 중요한 기능을 담당하고 있다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.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025008" y="2276872"/>
          <a:ext cx="4536504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512168"/>
                <a:gridCol w="1512168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조부모 부모 자녀로 구성된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부부와 그들의 미혼 자녀로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구성된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직업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학업 등으로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서로 떨어져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사는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부부로만 이루어진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부부와 혈연관계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법적인 자녀로 받아들임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사별이나 이혼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후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새 배우자와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결혼하여 이룬 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서로 다른 국적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인종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문화를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가진 남녀가 이룬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사별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이혼 등 배우자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자녀와 함께 사는 가족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미혼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이혼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사별 등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배우자 없이 혼자 생활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조부모와 손자녀만으로</a:t>
                      </a:r>
                      <a:endParaRPr lang="en-US" altLang="ko-KR" sz="7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이루어진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혈연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결혼</a:t>
                      </a:r>
                      <a:r>
                        <a:rPr lang="ko-KR" altLang="en-US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등 </a:t>
                      </a:r>
                      <a:r>
                        <a:rPr lang="en-US" altLang="ko-KR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7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함께 생활하는 가족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자녀에게 의지 </a:t>
                      </a:r>
                      <a:r>
                        <a:rPr lang="en-US" altLang="ko-KR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7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부부끼리 독립적 노년의 삶</a:t>
                      </a:r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753200" y="4293096"/>
          <a:ext cx="3024336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  <a:gridCol w="10081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solidFill>
                            <a:srgbClr val="0070C0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다양한 가족 가치관의 변화</a:t>
                      </a:r>
                      <a:endParaRPr lang="en-US" altLang="ko-KR" sz="600" smtClean="0">
                        <a:solidFill>
                          <a:srgbClr val="0070C0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과거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현재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결혼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)!</a:t>
                      </a:r>
                    </a:p>
                    <a:p>
                      <a:pPr algn="ctr" latinLnBrk="1"/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   )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중요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개인이 선택하는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하나의 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 )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) </a:t>
                      </a:r>
                      <a:r>
                        <a:rPr lang="ko-KR" altLang="en-US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중시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자녀가 많은 것 선호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 성별 구분 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)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성 역할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남성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,           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여성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.</a:t>
                      </a:r>
                      <a:endParaRPr lang="en-US" altLang="ko-KR" sz="500" baseline="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남성 지위 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)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가계 부양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자녀 양육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가사 노동을 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   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노부모 부양</a:t>
                      </a:r>
                      <a:endParaRPr lang="en-US" altLang="ko-KR" sz="5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장남과 아들의 의무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가족과 사회가 함께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!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과거에는 유교적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가부장적 가치관 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-&gt;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화목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결속 강조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가부장 중심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현재에는 평등하고 민주적인</a:t>
                      </a:r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양성 평등한 가치관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496616" cy="692696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기술</a:t>
            </a:r>
            <a:endParaRPr lang="ko-KR" altLang="en-US" sz="32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548680"/>
            <a:ext cx="4953000" cy="6309319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생산 기술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다양한 자원을 활용하여 생활에 필요한 물건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구조물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식품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의약품 등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을 만드는 데 사용되는 기술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인류의 삶에 유용한 산출물을 개발해서 이용할 수 있게 해 줌으로써 생활을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      )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변화시킴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생산 기술의 종류</a:t>
            </a:r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제조 기술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                      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 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재료를 가공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변환하여 생활에 필요한 물건을 만드는 기술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건설 기술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                      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 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편리하고 안락한 생활을 위해 자연환경을 변화시키고 구조물을 만드는 기술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생명 기술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                      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 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생명체를 이용하거나 생명체의 특성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기능을 이용해 식량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의약품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발효 식품 등을 만드는 기술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생산 기술의 유용성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 기술은 다양한 산출물을 통해 우리 생활을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변화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생산 기술의 주요 요소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제품을 만드는 데 필요한 물질인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)</a:t>
            </a:r>
            <a:endParaRPr lang="en-US" altLang="ko-KR" sz="90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제품을 만들기 위한 계획을 세워 도면을 만드는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)</a:t>
            </a:r>
            <a:endParaRPr lang="en-US" altLang="ko-KR" sz="90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제품이 만들어지기까지 마지막 작업 단계인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)</a:t>
            </a: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제조 기술의 개념</a:t>
            </a:r>
            <a:endParaRPr lang="en-US" altLang="ko-KR" sz="9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en-US" altLang="ko-KR" sz="9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(         )</a:t>
            </a:r>
            <a:r>
              <a:rPr lang="ko-KR" altLang="en-US" sz="9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다양한 재료를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가공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처리하여 생활에 필요한 제품을 만드는 활동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en-US" altLang="ko-KR" sz="9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(   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제조 과정에서 사용되는 기술적인 수단과 방법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혁신적 활동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제조 기술의 특징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모든 기술의 바탕이 됨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다른 산업과 밀접한 연관성이 있음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다양한 분야의 일자리 창출과 삶의 질 향상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재료를 가공하고 제품을 공급하며 경제적 이익 창출함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0" indent="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제조 기술 시스템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) 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제조에 필요한 다양한 요소를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)</a:t>
            </a: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투입된 요소를 활용하여 재료를 가공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조립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산출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제품으로 완성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완성된 제품을 포장과 보관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운송 과정을 거친 후 시장으로 내보냄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되먹임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자체 평가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알파 테스트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소비자 평가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베타 테스트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효율적 생산위한 시스템 구성 개선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제품의 개발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생산 과정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제품의 개발은 기획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설계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시제품 제작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평가와 개선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기획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소비자 요구 파악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 콘셉트 결정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설계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기획 내용에 따라 제품 설계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 아이디어를 만드는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와 아이디어 구체화하는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)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indent="-228600">
              <a:buNone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):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대량 생산 전 문제파악 위해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)</a:t>
            </a:r>
          </a:p>
          <a:p>
            <a:pPr marL="228600" indent="-228600">
              <a:buNone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평가와 개선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평가를 통해 문제점 확인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개선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3000" y="620688"/>
            <a:ext cx="4953000" cy="5909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buNone/>
            </a:pP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제품의 생산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제품의 종류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형태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특성에 따라 다양한 가공 과정을 거쳐 제품을 대량 생산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FontTx/>
              <a:buChar char="-"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제작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다양한 재료를 가공해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제작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FontTx/>
              <a:buChar char="-"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가공이 끝난 여러 부품을 볼트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나사 등으로 결합 또는 용접하여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)</a:t>
            </a:r>
          </a:p>
          <a:p>
            <a:pPr marL="228600" indent="-228600">
              <a:buFontTx/>
              <a:buChar char="-"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제품에 색을 칠하고 부식 방지 처리를 함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생산된 제품에 이상이 없는지 최종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)</a:t>
            </a:r>
          </a:p>
          <a:p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제품의 특징을 홍보하여 소비자에게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)</a:t>
            </a: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평가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&amp; 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피드백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제품에 대한 시장 반응을 확인해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)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개발과 생산에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)</a:t>
            </a: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제조 기술의 발달 과정</a:t>
            </a:r>
            <a:r>
              <a:rPr lang="en-US" altLang="ko-KR" sz="90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산업 혁명 이전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가내 수공업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개별 생산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) -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도구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공구 이용해 필요한 물건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소규모 생산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.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생산시간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)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효율이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공장제 수공업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협업과 분업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) -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특정 제품을 공장에서 대량 생산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분업화를 통해 생산 속도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)</a:t>
            </a:r>
          </a:p>
          <a:p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제조 기술의 발달 과정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산업 혁명 이후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공장제 기계공업</a:t>
            </a:r>
            <a:endParaRPr lang="en-US" altLang="ko-KR" sz="9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증기 기관 발명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여러 대의 생산 기계를 작동할 수 있는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을 이용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((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                         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극복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,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등 발명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효율성 향상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일관 생산 방식</a:t>
            </a:r>
            <a:r>
              <a:rPr lang="en-US" altLang="ko-KR" sz="90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–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를 이용한 효율적인 조립 설비를 만들어 생산 효율을 높이고 생산량 증가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자동화 시대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현재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의 제조 기술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다품종 소량 생산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</a:p>
          <a:p>
            <a:pPr marL="228600" indent="-228600"/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의 등장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공장 자동화로 인해 소품종 대량 생산 체제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(            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체제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   ) -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제품의 설계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제조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출하까지 모두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와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에 의해 자동화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!</a:t>
            </a: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장점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신속하고 정교한 생산 가능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품질과 안정성 향상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   ) </a:t>
            </a: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제품을 다양하게 생산할 수 있는 생산 방식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.</a:t>
            </a:r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  )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시장 요구 신속 반영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(             )</a:t>
            </a: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미래 제조 기술의 전망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((          )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공장의 등장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)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공장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제조 과정을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로 통합하여 생산 시스템을 최적화하는 맞춤형 공장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장점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제품 기획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설계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유통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판매 등 모든 과정에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을 접목 비용 절감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시장 변화에 유연 대처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적용되는 기술</a:t>
            </a:r>
            <a:endParaRPr lang="en-US" altLang="ko-KR" sz="900" strike="sngStrike" smtClean="0">
              <a:solidFill>
                <a:srgbClr val="0070C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28600" indent="-228600"/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소비자 구매 패턴 분석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기기에 부착된 센서 등을 이용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</a:t>
            </a: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미리 고객 취향 파악 및 제품 추천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교체 시기 통보 등 사전 서비스 가능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          )</a:t>
            </a:r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빅데이터를 활용해 신속하게 고객 필요를 반영한 제품 생산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</a:t>
            </a: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고객의 요구나 시작 변화에 따라 실시간으로 생산 시스템 변경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             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공장의 모든 설비 네트워크 연결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서로 통신하며 효율적인 방법으로 생산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컴퓨터 시뮬레이션으로 사전에 문제점을 파악한 후 최적의 방식으로 제품 생산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(             )</a:t>
            </a:r>
            <a:r>
              <a:rPr lang="ko-KR" altLang="en-US" sz="9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생산량을 정확히 관리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오염물질 배출 관리 시스템을 갗추어 친환경적인 생산 가능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endParaRPr lang="en-US" altLang="ko-KR" sz="90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사유지 가친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!</a:t>
            </a: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새로운 재료의 개발과 이용</a:t>
            </a:r>
            <a:endParaRPr lang="en-US" altLang="ko-KR" sz="9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기술의 발달로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)</a:t>
            </a:r>
            <a:r>
              <a:rPr lang="ko-KR" altLang="en-US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고강도화된 새로운 재료의 개발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Font typeface="Arial" charset="0"/>
              <a:buChar char="•"/>
            </a:pP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기술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: 10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억분의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1m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수준에서 물질을 가공하여 제품을 만드는 기술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Font typeface="Arial" charset="0"/>
              <a:buChar char="•"/>
            </a:pP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기존에는 만들지 못했던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을 갖춘 제품을 개발</a:t>
            </a:r>
            <a:r>
              <a:rPr lang="en-US" altLang="ko-KR" sz="90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/ 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생산 가능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/>
            <a:r>
              <a:rPr lang="ko-KR" altLang="en-US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제품의 디자인과 창의성을 중시 </a:t>
            </a:r>
            <a:r>
              <a:rPr lang="en-US" altLang="ko-KR" sz="9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en-US" altLang="ko-KR" sz="900" smtClean="0">
                <a:latin typeface="안동엄마까투리" pitchFamily="50" charset="-127"/>
                <a:ea typeface="안동엄마까투리" pitchFamily="50" charset="-127"/>
              </a:rPr>
              <a:t>(                           )</a:t>
            </a:r>
            <a:r>
              <a:rPr lang="ko-KR" altLang="en-US" sz="900" smtClean="0">
                <a:latin typeface="안동엄마까투리" pitchFamily="50" charset="-127"/>
                <a:ea typeface="안동엄마까투리" pitchFamily="50" charset="-127"/>
              </a:rPr>
              <a:t> 을 갖춘 제품의 연구 개발이 중요해짐</a:t>
            </a:r>
            <a:endParaRPr lang="en-US" altLang="ko-KR" sz="900" smtClean="0"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44488" y="4013056"/>
          <a:ext cx="381642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  <a:gridCol w="63607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제품 개발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생산에 참여하는 사람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제조 기술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시스템 운용에 필요한 돈과 시간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재료를 가공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조립하는 데 필요한 공구와 기계 설비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생산 시설 작동에 쓰이는 전기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연료 등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제품 개발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생산에 필요 지식과 정보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생산에 쓰이는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목재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금속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플라스틱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신소재 등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44490" y="4869160"/>
          <a:ext cx="318035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              )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시장 요구 분석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제품 기획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그에 따른 설계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재료 성질 변화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자르고 다듬어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부품 제작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부품을 조립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제품 완성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제품이 제대로 만들어졌는지 검사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과정이</a:t>
                      </a:r>
                      <a:r>
                        <a:rPr lang="en-US" altLang="ko-KR" sz="6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효율적인지 관리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모서리가 둥근 사각형 설명선 14"/>
          <p:cNvSpPr/>
          <p:nvPr/>
        </p:nvSpPr>
        <p:spPr>
          <a:xfrm>
            <a:off x="3584850" y="4869160"/>
            <a:ext cx="720080" cy="432048"/>
          </a:xfrm>
          <a:prstGeom prst="wedgeRoundRectCallout">
            <a:avLst>
              <a:gd name="adj1" fmla="val -61574"/>
              <a:gd name="adj2" fmla="val -3562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재료 관리</a:t>
            </a:r>
            <a:endParaRPr lang="en-US" altLang="ko-KR" sz="7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일정 관리</a:t>
            </a:r>
            <a:endParaRPr lang="en-US" altLang="ko-KR" sz="7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품질 관리 등</a:t>
            </a:r>
            <a:endParaRPr lang="ko-KR" altLang="en-US" sz="70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144688" y="6525344"/>
          <a:ext cx="57606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216024"/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648744" y="6433591"/>
            <a:ext cx="24368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자체 평가 </a:t>
            </a:r>
            <a:r>
              <a:rPr lang="en-US" altLang="ko-KR" sz="7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시제품 동작 시험으로 성능과 신뢰성 평가</a:t>
            </a:r>
            <a:r>
              <a:rPr lang="en-US" altLang="ko-KR" sz="7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문제점 확인</a:t>
            </a:r>
            <a:endParaRPr lang="ko-KR" altLang="en-US" sz="700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8744" y="6577607"/>
            <a:ext cx="1818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소비자 평가 </a:t>
            </a:r>
            <a:r>
              <a:rPr lang="en-US" altLang="ko-KR" sz="7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일부 소비자에게 제품을 일정 기간</a:t>
            </a:r>
            <a:endParaRPr lang="en-US" altLang="ko-KR" sz="7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사용해 보게 하여 문제점 파악 또는 의견 반영</a:t>
            </a:r>
            <a:endParaRPr lang="ko-KR" altLang="en-US" sz="700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128464" y="3861048"/>
            <a:ext cx="144016" cy="1872208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138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과학</a:t>
            </a:r>
            <a:endParaRPr lang="ko-KR" altLang="en-US" sz="138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660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1496616" cy="692696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rgbClr val="92D050"/>
                </a:solidFill>
                <a:latin typeface="안동엄마까투리" pitchFamily="50" charset="-127"/>
                <a:ea typeface="안동엄마까투리" pitchFamily="50" charset="-127"/>
              </a:rPr>
              <a:t>과학</a:t>
            </a:r>
            <a:endParaRPr lang="ko-KR" altLang="en-US" sz="3200">
              <a:solidFill>
                <a:srgbClr val="92D050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548680"/>
            <a:ext cx="4953000" cy="6309319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V.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동물과 에너지 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소화계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동물의 유기적 구성 단계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세포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조직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기관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기관계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개체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영양소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생물체의 몸을 구성하고 에너지원이나 생리 기능을 조절하는 물질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3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대 영양소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생물의 주요 에너지원이며 몸을 구성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탄수화물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대부분 에너지원으로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남으면 지방으로 저장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단백질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에너지원으로 사용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몸을 구성하는 주성분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지방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에너지원으로 사용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세포막 구성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영양소 검출 반응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소화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 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음식물 속의 영양소를 체내로 흡수할 수 있는 작은 크기로 분해하는 과정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소화계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입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식도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위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소장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대장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항문으로 이어지는 소화관과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침샘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위샘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간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이자와 같은 소화샘으로 구성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소화효소</a:t>
            </a:r>
            <a:r>
              <a:rPr lang="ko-KR" altLang="en-US" sz="10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큰 영양소룰 화학적으로 작은 크기의 영양소로 분해시켜주는 물질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입에서의 소화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이에 의해 음식물이 잘개 쪼개진다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혀에 의해 침과 음식물이 잘 섞인다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위에서의 소화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위벽의 운동으로 위액과 음식물이 잘 섞인다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소장에서의 소화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소장의 운동으로 음식물과 소화액이 잘 섞인다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이자액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쓸개즙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소장 상피세포에 존재하는 소화 효소에 의해 소화가 일어난다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endParaRPr lang="en-US" altLang="ko-KR" sz="1000" smtClean="0">
              <a:solidFill>
                <a:srgbClr val="FF000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융털</a:t>
            </a:r>
            <a:r>
              <a:rPr lang="ko-KR" altLang="en-US" sz="10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소장 내부 주름에 나 있는 작은 돌기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소장 내벽의 포면적을 늘려주어 분해된 영양소를 잘 흡수할 수 있다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내벽에는 탄수화물 소화 효소와 단백질 소화 효소가 존재한다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모세혈관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수용성 영양소 흡수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포도당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아미노산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무기염류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물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바이타민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B/C)</a:t>
            </a: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모세혈관을 통해 흡수한 영양소는 관을 거쳐 심장으로 이동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암죽관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지용성 영양소 흡수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지방산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모노글리세리드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바이타민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A/D/E/K)</a:t>
            </a: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암죽관을 통해 흡수하는 영양소는 림프관을 따라 심장으로 이동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대장의 작용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소화효소 분비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X -&gt;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소화가 일어나지 않음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음식물 속의 수분흡수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53000" y="620688"/>
            <a:ext cx="4953000" cy="33239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buNone/>
            </a:pP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V.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동물과 에너지 </a:t>
            </a:r>
            <a:r>
              <a:rPr lang="en-US" altLang="ko-KR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순환계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 marL="228600" indent="-228600">
              <a:buNone/>
            </a:pPr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혈액의 구성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액체 성분인 혈장과 세포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(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고체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)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성분인 혈구로 이루어져 있다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혈장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 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대부분 물로 이루어져 있다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영양소와 노폐물을 운반하고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체온을 조절한다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 marL="228600" indent="-228600"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혈구</a:t>
            </a:r>
            <a:endParaRPr lang="en-US" altLang="ko-KR" sz="1000" smtClean="0">
              <a:solidFill>
                <a:srgbClr val="0070C0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FontTx/>
              <a:buChar char="-"/>
            </a:pP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적혈구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핵이 없어 가운데가 오목한 원반 모양의 혈구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헤모글로빈이란 색소가 있어 붉게 보인다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산소를 운반한다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백혈구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핵이 있고 모양이 불규칙적이다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세균을 잡아먹는 식균작용을 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혈소판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핵이 없고 모양이 불규칙적이다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상처가 났을 때 혈액이 응고되도록 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심장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 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수축과 이완을 반복하며 혈액을 온몸으로 순환시키는 기관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근육이 발달되어 있으며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4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개의 방으로 이루어져 있다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우심방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온몸을 돌고 온 혈액이 들어오는 곳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우심실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폐로 혈액을 내보내는 곳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좌심방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폐를 돌고 온 혈액이 들어오는 곳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좌심실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온몸으로 혈액을 내보내는 곳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혈관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혈액이 흐르는 길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동맥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심장에서 나가는 혈액이 흐르는 혈관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튼튼하고 신축성이 강한 혈관 벽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정맥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심장으로 들어가는 혈액이 흐르는 혈관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얇고 신축성이 약한 벽을 가지고 있다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판막이 있다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*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판막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혈액이 역류하지 않도록 막아주는 장치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정맥과 우심방과 우심실 사이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좌심방과 좌심실 사이에 위치하고 있다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모세혈관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동맥과 정맥을 연결하는 혈관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동맥과 정맥을 연결하는 혈관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온몸에 광범위하게 분포하고 있으며 통로가 좁고 벽이 얇아서 </a:t>
            </a:r>
            <a:r>
              <a:rPr lang="ko-KR" altLang="en-US" sz="8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물질교환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 일어남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혈액의 순환 경로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폐순환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온몸을 돌고 돌아온 혈액이 우심실에서 나와 폐를 거쳐 좌심방으로 들어오는 경로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폐에서는 이산화탄소를 내보내고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산소를 공급받는 물질교환이 일어난다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.</a:t>
            </a:r>
          </a:p>
          <a:p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*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경로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우심실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폐동맥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폐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폐정맥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좌심방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온몸순환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폐에서는 산소를 공급받은 혈액이 좌심실에서 나와 온몸을 거쳐 우심방으로 들어오는 경로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*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경로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좌심실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대동맥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온몸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대정맥 </a:t>
            </a:r>
            <a:r>
              <a:rPr lang="en-US" altLang="ko-KR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-&gt; </a:t>
            </a:r>
            <a:r>
              <a:rPr lang="ko-KR" altLang="en-US" sz="800" smtClean="0">
                <a:solidFill>
                  <a:srgbClr val="CC66FF"/>
                </a:solidFill>
                <a:latin typeface="안동엄마까투리" pitchFamily="50" charset="-127"/>
                <a:ea typeface="안동엄마까투리" pitchFamily="50" charset="-127"/>
              </a:rPr>
              <a:t>우심방</a:t>
            </a:r>
            <a:endParaRPr lang="en-US" altLang="ko-KR" sz="800" smtClean="0">
              <a:solidFill>
                <a:srgbClr val="CC66FF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6456" y="1844824"/>
          <a:ext cx="3888432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16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영양소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검출 반응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검출 시약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반응색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257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녹말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아이오딘 반응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아이오딘 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–</a:t>
                      </a:r>
                      <a:r>
                        <a:rPr lang="en-US" altLang="ko-KR" sz="6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아이오딘화 칼륨 용액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solidFill>
                            <a:srgbClr val="002060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청람색</a:t>
                      </a:r>
                      <a:endParaRPr lang="ko-KR" altLang="en-US" sz="600">
                        <a:solidFill>
                          <a:srgbClr val="002060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6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포도당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베네딕트 반응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베네딕트 용액 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+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가열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확적색</a:t>
                      </a:r>
                      <a:endParaRPr lang="ko-KR" altLang="en-US" sz="600">
                        <a:solidFill>
                          <a:schemeClr val="accent6">
                            <a:lumMod val="75000"/>
                          </a:schemeClr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321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단백질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뷰렛 반응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뷰렛 용액</a:t>
                      </a:r>
                      <a:endParaRPr lang="en-US" altLang="ko-KR" sz="60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en-US" altLang="ko-KR" sz="5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(5%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 </a:t>
                      </a:r>
                      <a:r>
                        <a:rPr lang="ko-KR" altLang="en-US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수산화 나트륨 </a:t>
                      </a:r>
                      <a:endParaRPr lang="en-US" altLang="ko-KR" sz="500" baseline="0" smtClean="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  <a:p>
                      <a:pPr algn="ctr" latinLnBrk="1"/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+ 1% </a:t>
                      </a:r>
                      <a:r>
                        <a:rPr lang="ko-KR" altLang="en-US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황산구리</a:t>
                      </a:r>
                      <a:r>
                        <a:rPr lang="en-US" altLang="ko-KR" sz="500" baseline="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)</a:t>
                      </a:r>
                      <a:endParaRPr lang="ko-KR" altLang="en-US" sz="5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solidFill>
                            <a:srgbClr val="7030A0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보라색</a:t>
                      </a:r>
                      <a:endParaRPr lang="ko-KR" altLang="en-US" sz="600">
                        <a:solidFill>
                          <a:srgbClr val="7030A0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  <a:tr h="16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지방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수단 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III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반응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수단 </a:t>
                      </a:r>
                      <a:r>
                        <a:rPr lang="en-US" altLang="ko-KR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III </a:t>
                      </a:r>
                      <a:r>
                        <a:rPr lang="ko-KR" altLang="en-US" sz="600" smtClean="0">
                          <a:latin typeface="안동엄마까투리" pitchFamily="50" charset="-127"/>
                          <a:ea typeface="안동엄마까투리" pitchFamily="50" charset="-127"/>
                        </a:rPr>
                        <a:t>용액</a:t>
                      </a:r>
                      <a:endParaRPr lang="ko-KR" altLang="en-US" sz="600"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>
                          <a:solidFill>
                            <a:srgbClr val="FF0066"/>
                          </a:solidFill>
                          <a:latin typeface="안동엄마까투리" pitchFamily="50" charset="-127"/>
                          <a:ea typeface="안동엄마까투리" pitchFamily="50" charset="-127"/>
                        </a:rPr>
                        <a:t>선홍색</a:t>
                      </a:r>
                      <a:endParaRPr lang="ko-KR" altLang="en-US" sz="600">
                        <a:solidFill>
                          <a:srgbClr val="FF0066"/>
                        </a:solidFill>
                        <a:latin typeface="안동엄마까투리" pitchFamily="50" charset="-127"/>
                        <a:ea typeface="안동엄마까투리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28464" y="4293096"/>
            <a:ext cx="3528392" cy="1008112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소화효소 분비</a:t>
            </a:r>
            <a:endParaRPr lang="en-US" altLang="ko-KR" sz="7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침샘에서 분비되는 </a:t>
            </a:r>
            <a:r>
              <a:rPr lang="ko-KR" altLang="en-US" sz="7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아밀레이스</a:t>
            </a:r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녹말을 엿당으로</a:t>
            </a:r>
            <a:endParaRPr lang="en-US" altLang="ko-KR" sz="7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위샘에서 분비되는 </a:t>
            </a:r>
            <a:r>
              <a:rPr lang="ko-KR" altLang="en-US" sz="7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펩신</a:t>
            </a:r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단백질을 작은 단백질로</a:t>
            </a:r>
            <a:endParaRPr lang="en-US" altLang="ko-KR" sz="7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+ </a:t>
            </a:r>
            <a:r>
              <a:rPr lang="ko-KR" altLang="en-US" sz="7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염산</a:t>
            </a:r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 분비 </a:t>
            </a:r>
            <a:r>
              <a:rPr lang="en-US" altLang="ko-KR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세균을 죽이고 펩신의 작용 도움</a:t>
            </a:r>
            <a:endParaRPr lang="en-US" altLang="ko-KR" sz="7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ko-KR" altLang="en-US" sz="700" smtClean="0">
                <a:solidFill>
                  <a:schemeClr val="tx1"/>
                </a:solidFill>
                <a:latin typeface="안동엄마까투리" pitchFamily="50" charset="-127"/>
                <a:ea typeface="안동엄마까투리" pitchFamily="50" charset="-127"/>
              </a:rPr>
              <a:t>소장에서 분비되는</a:t>
            </a:r>
            <a:endParaRPr lang="en-US" altLang="ko-KR" sz="700" smtClean="0">
              <a:solidFill>
                <a:schemeClr val="tx1"/>
              </a:solidFill>
              <a:latin typeface="안동엄마까투리" pitchFamily="50" charset="-127"/>
              <a:ea typeface="안동엄마까투리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48544" y="4797152"/>
          <a:ext cx="41656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208584" y="4725144"/>
            <a:ext cx="1287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아밀레이스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7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녹말을 엿당으로</a:t>
            </a:r>
            <a:endParaRPr lang="en-US" altLang="ko-KR" sz="7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7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트립신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7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단백질을 작은 단백질로</a:t>
            </a:r>
            <a:endParaRPr lang="en-US" altLang="ko-KR" sz="7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700" smtClean="0">
                <a:solidFill>
                  <a:srgbClr val="FF0000"/>
                </a:solidFill>
                <a:latin typeface="안동엄마까투리" pitchFamily="50" charset="-127"/>
                <a:ea typeface="안동엄마까투리" pitchFamily="50" charset="-127"/>
              </a:rPr>
              <a:t>라이페이스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7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지방을 지방산과</a:t>
            </a:r>
            <a:endParaRPr lang="en-US" altLang="ko-KR" sz="700" smtClean="0">
              <a:latin typeface="안동엄마까투리" pitchFamily="50" charset="-127"/>
              <a:ea typeface="안동엄마까투리" pitchFamily="50" charset="-127"/>
            </a:endParaRPr>
          </a:p>
          <a:p>
            <a:r>
              <a:rPr lang="ko-KR" altLang="en-US" sz="700" smtClean="0">
                <a:latin typeface="안동엄마까투리" pitchFamily="50" charset="-127"/>
                <a:ea typeface="안동엄마까투리" pitchFamily="50" charset="-127"/>
              </a:rPr>
              <a:t>모노글리세리드로</a:t>
            </a:r>
            <a:endParaRPr lang="ko-KR" altLang="en-US" sz="700"/>
          </a:p>
        </p:txBody>
      </p:sp>
      <p:sp>
        <p:nvSpPr>
          <p:cNvPr id="21" name="직사각형 20"/>
          <p:cNvSpPr/>
          <p:nvPr/>
        </p:nvSpPr>
        <p:spPr>
          <a:xfrm>
            <a:off x="2216696" y="980728"/>
            <a:ext cx="259228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000" smtClean="0">
                <a:solidFill>
                  <a:srgbClr val="0070C0"/>
                </a:solidFill>
                <a:latin typeface="안동엄마까투리" pitchFamily="50" charset="-127"/>
                <a:ea typeface="안동엄마까투리" pitchFamily="50" charset="-127"/>
              </a:rPr>
              <a:t>부영양소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에너지원으로 쓰이지는 않지만 몸의 기능을 조절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바이타민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적은 양으로 생명 활동을 조절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무기염류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뼈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이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혈액을 구성하며 몸의 기능을 조절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  <a:p>
            <a:pPr>
              <a:buNone/>
            </a:pP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-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물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: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몸의 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6~70%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를 구성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체온 조절</a:t>
            </a:r>
            <a:r>
              <a:rPr lang="en-US" altLang="ko-KR" sz="800" smtClean="0">
                <a:latin typeface="안동엄마까투리" pitchFamily="50" charset="-127"/>
                <a:ea typeface="안동엄마까투리" pitchFamily="50" charset="-127"/>
              </a:rPr>
              <a:t>, </a:t>
            </a:r>
            <a:r>
              <a:rPr lang="ko-KR" altLang="en-US" sz="800" smtClean="0">
                <a:latin typeface="안동엄마까투리" pitchFamily="50" charset="-127"/>
                <a:ea typeface="안동엄마까투리" pitchFamily="50" charset="-127"/>
              </a:rPr>
              <a:t>영양소 및 노폐물 운반</a:t>
            </a:r>
            <a:endParaRPr lang="en-US" altLang="ko-KR" sz="800" smtClean="0">
              <a:latin typeface="안동엄마까투리" pitchFamily="50" charset="-127"/>
              <a:ea typeface="안동엄마까투리" pitchFamily="50" charset="-127"/>
            </a:endParaRPr>
          </a:p>
        </p:txBody>
      </p:sp>
      <p:grpSp>
        <p:nvGrpSpPr>
          <p:cNvPr id="60" name="그룹 59"/>
          <p:cNvGrpSpPr>
            <a:grpSpLocks noChangeAspect="1"/>
          </p:cNvGrpSpPr>
          <p:nvPr/>
        </p:nvGrpSpPr>
        <p:grpSpPr>
          <a:xfrm>
            <a:off x="1856656" y="4330800"/>
            <a:ext cx="559233" cy="213384"/>
            <a:chOff x="2288704" y="4384800"/>
            <a:chExt cx="1152128" cy="439613"/>
          </a:xfrm>
        </p:grpSpPr>
        <p:grpSp>
          <p:nvGrpSpPr>
            <p:cNvPr id="31" name="그룹 30"/>
            <p:cNvGrpSpPr>
              <a:grpSpLocks noChangeAspect="1"/>
            </p:cNvGrpSpPr>
            <p:nvPr/>
          </p:nvGrpSpPr>
          <p:grpSpPr>
            <a:xfrm>
              <a:off x="2288704" y="4384800"/>
              <a:ext cx="361363" cy="439613"/>
              <a:chOff x="2288704" y="4384800"/>
              <a:chExt cx="361363" cy="439613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2312988" y="4415102"/>
                <a:ext cx="337079" cy="409311"/>
              </a:xfrm>
              <a:custGeom>
                <a:avLst/>
                <a:gdLst>
                  <a:gd name="connsiteX0" fmla="*/ 0 w 337079"/>
                  <a:gd name="connsiteY0" fmla="*/ 261673 h 409311"/>
                  <a:gd name="connsiteX1" fmla="*/ 141287 w 337079"/>
                  <a:gd name="connsiteY1" fmla="*/ 161661 h 409311"/>
                  <a:gd name="connsiteX2" fmla="*/ 206375 w 337079"/>
                  <a:gd name="connsiteY2" fmla="*/ 1323 h 409311"/>
                  <a:gd name="connsiteX3" fmla="*/ 334962 w 337079"/>
                  <a:gd name="connsiteY3" fmla="*/ 153723 h 409311"/>
                  <a:gd name="connsiteX4" fmla="*/ 219075 w 337079"/>
                  <a:gd name="connsiteY4" fmla="*/ 310886 h 409311"/>
                  <a:gd name="connsiteX5" fmla="*/ 280987 w 337079"/>
                  <a:gd name="connsiteY5" fmla="*/ 409311 h 409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079" h="409311">
                    <a:moveTo>
                      <a:pt x="0" y="261673"/>
                    </a:moveTo>
                    <a:cubicBezTo>
                      <a:pt x="53445" y="233362"/>
                      <a:pt x="106891" y="205052"/>
                      <a:pt x="141287" y="161661"/>
                    </a:cubicBezTo>
                    <a:cubicBezTo>
                      <a:pt x="175683" y="118270"/>
                      <a:pt x="174096" y="2646"/>
                      <a:pt x="206375" y="1323"/>
                    </a:cubicBezTo>
                    <a:cubicBezTo>
                      <a:pt x="238654" y="0"/>
                      <a:pt x="332845" y="102129"/>
                      <a:pt x="334962" y="153723"/>
                    </a:cubicBezTo>
                    <a:cubicBezTo>
                      <a:pt x="337079" y="205317"/>
                      <a:pt x="228071" y="268288"/>
                      <a:pt x="219075" y="310886"/>
                    </a:cubicBezTo>
                    <a:cubicBezTo>
                      <a:pt x="210079" y="353484"/>
                      <a:pt x="245533" y="381397"/>
                      <a:pt x="280987" y="409311"/>
                    </a:cubicBezTo>
                  </a:path>
                </a:pathLst>
              </a:cu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/>
              <p:nvPr/>
            </p:nvSpPr>
            <p:spPr>
              <a:xfrm>
                <a:off x="2288704" y="4653136"/>
                <a:ext cx="72008" cy="72008"/>
              </a:xfrm>
              <a:prstGeom prst="hexagon">
                <a:avLst/>
              </a:prstGeom>
              <a:solidFill>
                <a:srgbClr val="CC66FF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육각형 22"/>
              <p:cNvSpPr/>
              <p:nvPr/>
            </p:nvSpPr>
            <p:spPr>
              <a:xfrm>
                <a:off x="2504728" y="4726800"/>
                <a:ext cx="72008" cy="72008"/>
              </a:xfrm>
              <a:prstGeom prst="hexagon">
                <a:avLst/>
              </a:prstGeom>
              <a:solidFill>
                <a:srgbClr val="CC66FF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/>
              <p:nvPr/>
            </p:nvSpPr>
            <p:spPr>
              <a:xfrm>
                <a:off x="2576736" y="4581128"/>
                <a:ext cx="72008" cy="72008"/>
              </a:xfrm>
              <a:prstGeom prst="hexagon">
                <a:avLst/>
              </a:prstGeom>
              <a:solidFill>
                <a:srgbClr val="CC66FF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/>
              <p:nvPr/>
            </p:nvSpPr>
            <p:spPr>
              <a:xfrm>
                <a:off x="2432720" y="4509120"/>
                <a:ext cx="72008" cy="72008"/>
              </a:xfrm>
              <a:prstGeom prst="hexagon">
                <a:avLst/>
              </a:prstGeom>
              <a:solidFill>
                <a:srgbClr val="CC66FF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/>
              <p:nvPr/>
            </p:nvSpPr>
            <p:spPr>
              <a:xfrm>
                <a:off x="2504728" y="4384800"/>
                <a:ext cx="72008" cy="72008"/>
              </a:xfrm>
              <a:prstGeom prst="hexagon">
                <a:avLst/>
              </a:prstGeom>
              <a:solidFill>
                <a:srgbClr val="CC66FF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오른쪽 화살표 31"/>
            <p:cNvSpPr/>
            <p:nvPr/>
          </p:nvSpPr>
          <p:spPr>
            <a:xfrm>
              <a:off x="2720752" y="4581128"/>
              <a:ext cx="72008" cy="7200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2864768" y="4437112"/>
              <a:ext cx="576064" cy="216024"/>
              <a:chOff x="2864768" y="4437112"/>
              <a:chExt cx="576064" cy="216024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2864768" y="4437112"/>
                <a:ext cx="216024" cy="72008"/>
                <a:chOff x="2936776" y="4509120"/>
                <a:chExt cx="216024" cy="72008"/>
              </a:xfrm>
            </p:grpSpPr>
            <p:cxnSp>
              <p:nvCxnSpPr>
                <p:cNvPr id="36" name="직선 연결선 35"/>
                <p:cNvCxnSpPr>
                  <a:stCxn id="34" idx="3"/>
                  <a:endCxn id="40" idx="0"/>
                </p:cNvCxnSpPr>
                <p:nvPr/>
              </p:nvCxnSpPr>
              <p:spPr>
                <a:xfrm>
                  <a:off x="2936776" y="4545124"/>
                  <a:ext cx="216024" cy="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육각형 39"/>
                <p:cNvSpPr/>
                <p:nvPr/>
              </p:nvSpPr>
              <p:spPr>
                <a:xfrm>
                  <a:off x="3080792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육각형 33"/>
                <p:cNvSpPr/>
                <p:nvPr/>
              </p:nvSpPr>
              <p:spPr>
                <a:xfrm>
                  <a:off x="2936776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3008784" y="4581128"/>
                <a:ext cx="216024" cy="72008"/>
                <a:chOff x="2936776" y="4509120"/>
                <a:chExt cx="216024" cy="72008"/>
              </a:xfrm>
            </p:grpSpPr>
            <p:cxnSp>
              <p:nvCxnSpPr>
                <p:cNvPr id="45" name="직선 연결선 44"/>
                <p:cNvCxnSpPr>
                  <a:stCxn id="47" idx="3"/>
                  <a:endCxn id="46" idx="0"/>
                </p:cNvCxnSpPr>
                <p:nvPr/>
              </p:nvCxnSpPr>
              <p:spPr>
                <a:xfrm>
                  <a:off x="2936776" y="4545124"/>
                  <a:ext cx="216024" cy="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육각형 45"/>
                <p:cNvSpPr/>
                <p:nvPr/>
              </p:nvSpPr>
              <p:spPr>
                <a:xfrm>
                  <a:off x="3080792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육각형 46"/>
                <p:cNvSpPr/>
                <p:nvPr/>
              </p:nvSpPr>
              <p:spPr>
                <a:xfrm>
                  <a:off x="2936776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3224808" y="4437112"/>
                <a:ext cx="216024" cy="72008"/>
                <a:chOff x="2936776" y="4509120"/>
                <a:chExt cx="216024" cy="72008"/>
              </a:xfrm>
            </p:grpSpPr>
            <p:cxnSp>
              <p:nvCxnSpPr>
                <p:cNvPr id="49" name="직선 연결선 48"/>
                <p:cNvCxnSpPr>
                  <a:stCxn id="51" idx="3"/>
                  <a:endCxn id="50" idx="0"/>
                </p:cNvCxnSpPr>
                <p:nvPr/>
              </p:nvCxnSpPr>
              <p:spPr>
                <a:xfrm>
                  <a:off x="2936776" y="4545124"/>
                  <a:ext cx="216024" cy="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육각형 49"/>
                <p:cNvSpPr/>
                <p:nvPr/>
              </p:nvSpPr>
              <p:spPr>
                <a:xfrm>
                  <a:off x="3080792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육각형 50"/>
                <p:cNvSpPr/>
                <p:nvPr/>
              </p:nvSpPr>
              <p:spPr>
                <a:xfrm>
                  <a:off x="2936776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81" name="그룹 80"/>
          <p:cNvGrpSpPr>
            <a:grpSpLocks noChangeAspect="1"/>
          </p:cNvGrpSpPr>
          <p:nvPr/>
        </p:nvGrpSpPr>
        <p:grpSpPr>
          <a:xfrm>
            <a:off x="1856656" y="4546800"/>
            <a:ext cx="428731" cy="216023"/>
            <a:chOff x="2504728" y="4725144"/>
            <a:chExt cx="872480" cy="439613"/>
          </a:xfrm>
        </p:grpSpPr>
        <p:grpSp>
          <p:nvGrpSpPr>
            <p:cNvPr id="52" name="그룹 51"/>
            <p:cNvGrpSpPr>
              <a:grpSpLocks noChangeAspect="1"/>
            </p:cNvGrpSpPr>
            <p:nvPr/>
          </p:nvGrpSpPr>
          <p:grpSpPr>
            <a:xfrm>
              <a:off x="2504728" y="4725144"/>
              <a:ext cx="361363" cy="439613"/>
              <a:chOff x="2288704" y="4384800"/>
              <a:chExt cx="361363" cy="439613"/>
            </a:xfrm>
          </p:grpSpPr>
          <p:sp>
            <p:nvSpPr>
              <p:cNvPr id="53" name="자유형 52"/>
              <p:cNvSpPr/>
              <p:nvPr/>
            </p:nvSpPr>
            <p:spPr>
              <a:xfrm>
                <a:off x="2312988" y="4415102"/>
                <a:ext cx="337079" cy="409311"/>
              </a:xfrm>
              <a:custGeom>
                <a:avLst/>
                <a:gdLst>
                  <a:gd name="connsiteX0" fmla="*/ 0 w 337079"/>
                  <a:gd name="connsiteY0" fmla="*/ 261673 h 409311"/>
                  <a:gd name="connsiteX1" fmla="*/ 141287 w 337079"/>
                  <a:gd name="connsiteY1" fmla="*/ 161661 h 409311"/>
                  <a:gd name="connsiteX2" fmla="*/ 206375 w 337079"/>
                  <a:gd name="connsiteY2" fmla="*/ 1323 h 409311"/>
                  <a:gd name="connsiteX3" fmla="*/ 334962 w 337079"/>
                  <a:gd name="connsiteY3" fmla="*/ 153723 h 409311"/>
                  <a:gd name="connsiteX4" fmla="*/ 219075 w 337079"/>
                  <a:gd name="connsiteY4" fmla="*/ 310886 h 409311"/>
                  <a:gd name="connsiteX5" fmla="*/ 280987 w 337079"/>
                  <a:gd name="connsiteY5" fmla="*/ 409311 h 409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079" h="409311">
                    <a:moveTo>
                      <a:pt x="0" y="261673"/>
                    </a:moveTo>
                    <a:cubicBezTo>
                      <a:pt x="53445" y="233362"/>
                      <a:pt x="106891" y="205052"/>
                      <a:pt x="141287" y="161661"/>
                    </a:cubicBezTo>
                    <a:cubicBezTo>
                      <a:pt x="175683" y="118270"/>
                      <a:pt x="174096" y="2646"/>
                      <a:pt x="206375" y="1323"/>
                    </a:cubicBezTo>
                    <a:cubicBezTo>
                      <a:pt x="238654" y="0"/>
                      <a:pt x="332845" y="102129"/>
                      <a:pt x="334962" y="153723"/>
                    </a:cubicBezTo>
                    <a:cubicBezTo>
                      <a:pt x="337079" y="205317"/>
                      <a:pt x="228071" y="268288"/>
                      <a:pt x="219075" y="310886"/>
                    </a:cubicBezTo>
                    <a:cubicBezTo>
                      <a:pt x="210079" y="353484"/>
                      <a:pt x="245533" y="381397"/>
                      <a:pt x="280987" y="40931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2288704" y="4653136"/>
                <a:ext cx="72008" cy="72008"/>
              </a:xfrm>
              <a:prstGeom prst="triangle">
                <a:avLst/>
              </a:prstGeom>
              <a:solidFill>
                <a:srgbClr val="FFFF00"/>
              </a:solidFill>
              <a:ln w="9525"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504728" y="4726800"/>
                <a:ext cx="72008" cy="72008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이등변 삼각형 55"/>
              <p:cNvSpPr/>
              <p:nvPr/>
            </p:nvSpPr>
            <p:spPr>
              <a:xfrm>
                <a:off x="2576736" y="4581128"/>
                <a:ext cx="72008" cy="72008"/>
              </a:xfrm>
              <a:prstGeom prst="triangle">
                <a:avLst/>
              </a:prstGeom>
              <a:solidFill>
                <a:srgbClr val="FFFF00"/>
              </a:solidFill>
              <a:ln w="9525"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432720" y="4509120"/>
                <a:ext cx="72008" cy="72008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504728" y="4384800"/>
                <a:ext cx="72008" cy="72008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>
              <a:grpSpLocks noChangeAspect="1"/>
            </p:cNvGrpSpPr>
            <p:nvPr/>
          </p:nvGrpSpPr>
          <p:grpSpPr>
            <a:xfrm>
              <a:off x="3008784" y="4777456"/>
              <a:ext cx="216024" cy="216024"/>
              <a:chOff x="3008784" y="4777456"/>
              <a:chExt cx="216024" cy="216024"/>
            </a:xfrm>
          </p:grpSpPr>
          <p:cxnSp>
            <p:nvCxnSpPr>
              <p:cNvPr id="69" name="직선 연결선 68"/>
              <p:cNvCxnSpPr>
                <a:stCxn id="63" idx="5"/>
                <a:endCxn id="66" idx="1"/>
              </p:cNvCxnSpPr>
              <p:nvPr/>
            </p:nvCxnSpPr>
            <p:spPr>
              <a:xfrm flipV="1">
                <a:off x="3062790" y="4813460"/>
                <a:ext cx="9001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그룹 60"/>
              <p:cNvGrpSpPr>
                <a:grpSpLocks noChangeAspect="1"/>
              </p:cNvGrpSpPr>
              <p:nvPr/>
            </p:nvGrpSpPr>
            <p:grpSpPr>
              <a:xfrm>
                <a:off x="3008784" y="4777456"/>
                <a:ext cx="216024" cy="216024"/>
                <a:chOff x="2288704" y="4509120"/>
                <a:chExt cx="216024" cy="216024"/>
              </a:xfrm>
            </p:grpSpPr>
            <p:sp>
              <p:nvSpPr>
                <p:cNvPr id="63" name="이등변 삼각형 62"/>
                <p:cNvSpPr/>
                <p:nvPr/>
              </p:nvSpPr>
              <p:spPr>
                <a:xfrm>
                  <a:off x="2288704" y="4653136"/>
                  <a:ext cx="72008" cy="72008"/>
                </a:xfrm>
                <a:prstGeom prst="triangle">
                  <a:avLst/>
                </a:prstGeom>
                <a:solidFill>
                  <a:srgbClr val="FFFF00"/>
                </a:solidFill>
                <a:ln w="9525">
                  <a:solidFill>
                    <a:srgbClr val="FFC0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2432720" y="4509120"/>
                  <a:ext cx="72008" cy="72008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3214263" y="4929856"/>
              <a:ext cx="162945" cy="165873"/>
              <a:chOff x="3061863" y="4777456"/>
              <a:chExt cx="162945" cy="165873"/>
            </a:xfrm>
          </p:grpSpPr>
          <p:cxnSp>
            <p:nvCxnSpPr>
              <p:cNvPr id="74" name="직선 연결선 73"/>
              <p:cNvCxnSpPr>
                <a:stCxn id="78" idx="7"/>
                <a:endCxn id="77" idx="1"/>
              </p:cNvCxnSpPr>
              <p:nvPr/>
            </p:nvCxnSpPr>
            <p:spPr>
              <a:xfrm flipV="1">
                <a:off x="3061863" y="4813460"/>
                <a:ext cx="90937" cy="1298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/>
              <p:cNvSpPr/>
              <p:nvPr/>
            </p:nvSpPr>
            <p:spPr>
              <a:xfrm>
                <a:off x="3152800" y="4777456"/>
                <a:ext cx="72008" cy="72008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타원 77"/>
            <p:cNvSpPr/>
            <p:nvPr/>
          </p:nvSpPr>
          <p:spPr>
            <a:xfrm>
              <a:off x="3152800" y="5085184"/>
              <a:ext cx="72008" cy="7200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오른쪽 화살표 79"/>
            <p:cNvSpPr/>
            <p:nvPr/>
          </p:nvSpPr>
          <p:spPr>
            <a:xfrm>
              <a:off x="2936776" y="4941168"/>
              <a:ext cx="34952" cy="349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>
            <a:grpSpLocks noChangeAspect="1"/>
          </p:cNvGrpSpPr>
          <p:nvPr/>
        </p:nvGrpSpPr>
        <p:grpSpPr>
          <a:xfrm>
            <a:off x="2288704" y="4653136"/>
            <a:ext cx="559233" cy="213384"/>
            <a:chOff x="2288704" y="4384800"/>
            <a:chExt cx="1152128" cy="439613"/>
          </a:xfrm>
        </p:grpSpPr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2288704" y="4384800"/>
              <a:ext cx="361363" cy="439613"/>
              <a:chOff x="2288704" y="4384800"/>
              <a:chExt cx="361363" cy="439613"/>
            </a:xfrm>
          </p:grpSpPr>
          <p:sp>
            <p:nvSpPr>
              <p:cNvPr id="98" name="자유형 97"/>
              <p:cNvSpPr/>
              <p:nvPr/>
            </p:nvSpPr>
            <p:spPr>
              <a:xfrm>
                <a:off x="2312988" y="4415102"/>
                <a:ext cx="337079" cy="409311"/>
              </a:xfrm>
              <a:custGeom>
                <a:avLst/>
                <a:gdLst>
                  <a:gd name="connsiteX0" fmla="*/ 0 w 337079"/>
                  <a:gd name="connsiteY0" fmla="*/ 261673 h 409311"/>
                  <a:gd name="connsiteX1" fmla="*/ 141287 w 337079"/>
                  <a:gd name="connsiteY1" fmla="*/ 161661 h 409311"/>
                  <a:gd name="connsiteX2" fmla="*/ 206375 w 337079"/>
                  <a:gd name="connsiteY2" fmla="*/ 1323 h 409311"/>
                  <a:gd name="connsiteX3" fmla="*/ 334962 w 337079"/>
                  <a:gd name="connsiteY3" fmla="*/ 153723 h 409311"/>
                  <a:gd name="connsiteX4" fmla="*/ 219075 w 337079"/>
                  <a:gd name="connsiteY4" fmla="*/ 310886 h 409311"/>
                  <a:gd name="connsiteX5" fmla="*/ 280987 w 337079"/>
                  <a:gd name="connsiteY5" fmla="*/ 409311 h 409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079" h="409311">
                    <a:moveTo>
                      <a:pt x="0" y="261673"/>
                    </a:moveTo>
                    <a:cubicBezTo>
                      <a:pt x="53445" y="233362"/>
                      <a:pt x="106891" y="205052"/>
                      <a:pt x="141287" y="161661"/>
                    </a:cubicBezTo>
                    <a:cubicBezTo>
                      <a:pt x="175683" y="118270"/>
                      <a:pt x="174096" y="2646"/>
                      <a:pt x="206375" y="1323"/>
                    </a:cubicBezTo>
                    <a:cubicBezTo>
                      <a:pt x="238654" y="0"/>
                      <a:pt x="332845" y="102129"/>
                      <a:pt x="334962" y="153723"/>
                    </a:cubicBezTo>
                    <a:cubicBezTo>
                      <a:pt x="337079" y="205317"/>
                      <a:pt x="228071" y="268288"/>
                      <a:pt x="219075" y="310886"/>
                    </a:cubicBezTo>
                    <a:cubicBezTo>
                      <a:pt x="210079" y="353484"/>
                      <a:pt x="245533" y="381397"/>
                      <a:pt x="280987" y="409311"/>
                    </a:cubicBezTo>
                  </a:path>
                </a:pathLst>
              </a:cu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/>
              <p:nvPr/>
            </p:nvSpPr>
            <p:spPr>
              <a:xfrm>
                <a:off x="2288704" y="4653136"/>
                <a:ext cx="72008" cy="72008"/>
              </a:xfrm>
              <a:prstGeom prst="hexagon">
                <a:avLst/>
              </a:prstGeom>
              <a:solidFill>
                <a:srgbClr val="CC66FF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/>
              <p:nvPr/>
            </p:nvSpPr>
            <p:spPr>
              <a:xfrm>
                <a:off x="2504728" y="4726800"/>
                <a:ext cx="72008" cy="72008"/>
              </a:xfrm>
              <a:prstGeom prst="hexagon">
                <a:avLst/>
              </a:prstGeom>
              <a:solidFill>
                <a:srgbClr val="CC66FF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/>
              <p:nvPr/>
            </p:nvSpPr>
            <p:spPr>
              <a:xfrm>
                <a:off x="2576736" y="4581128"/>
                <a:ext cx="72008" cy="72008"/>
              </a:xfrm>
              <a:prstGeom prst="hexagon">
                <a:avLst/>
              </a:prstGeom>
              <a:solidFill>
                <a:srgbClr val="CC66FF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/>
              <p:nvPr/>
            </p:nvSpPr>
            <p:spPr>
              <a:xfrm>
                <a:off x="2432720" y="4509120"/>
                <a:ext cx="72008" cy="72008"/>
              </a:xfrm>
              <a:prstGeom prst="hexagon">
                <a:avLst/>
              </a:prstGeom>
              <a:solidFill>
                <a:srgbClr val="CC66FF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/>
              <p:nvPr/>
            </p:nvSpPr>
            <p:spPr>
              <a:xfrm>
                <a:off x="2504728" y="4384800"/>
                <a:ext cx="72008" cy="72008"/>
              </a:xfrm>
              <a:prstGeom prst="hexagon">
                <a:avLst/>
              </a:prstGeom>
              <a:solidFill>
                <a:srgbClr val="CC66FF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오른쪽 화살표 83"/>
            <p:cNvSpPr/>
            <p:nvPr/>
          </p:nvSpPr>
          <p:spPr>
            <a:xfrm>
              <a:off x="2720752" y="4581128"/>
              <a:ext cx="72008" cy="7200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>
              <a:grpSpLocks noChangeAspect="1"/>
            </p:cNvGrpSpPr>
            <p:nvPr/>
          </p:nvGrpSpPr>
          <p:grpSpPr>
            <a:xfrm>
              <a:off x="2864768" y="4437112"/>
              <a:ext cx="576064" cy="216024"/>
              <a:chOff x="2864768" y="4437112"/>
              <a:chExt cx="576064" cy="216024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2864768" y="4437112"/>
                <a:ext cx="216024" cy="72008"/>
                <a:chOff x="2936776" y="4509120"/>
                <a:chExt cx="216024" cy="72008"/>
              </a:xfrm>
            </p:grpSpPr>
            <p:cxnSp>
              <p:nvCxnSpPr>
                <p:cNvPr id="95" name="직선 연결선 94"/>
                <p:cNvCxnSpPr>
                  <a:stCxn id="97" idx="3"/>
                  <a:endCxn id="96" idx="0"/>
                </p:cNvCxnSpPr>
                <p:nvPr/>
              </p:nvCxnSpPr>
              <p:spPr>
                <a:xfrm>
                  <a:off x="2936776" y="4545124"/>
                  <a:ext cx="216024" cy="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육각형 95"/>
                <p:cNvSpPr/>
                <p:nvPr/>
              </p:nvSpPr>
              <p:spPr>
                <a:xfrm>
                  <a:off x="3080792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육각형 96"/>
                <p:cNvSpPr/>
                <p:nvPr/>
              </p:nvSpPr>
              <p:spPr>
                <a:xfrm>
                  <a:off x="2936776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008784" y="4581128"/>
                <a:ext cx="216024" cy="72008"/>
                <a:chOff x="2936776" y="4509120"/>
                <a:chExt cx="216024" cy="72008"/>
              </a:xfrm>
            </p:grpSpPr>
            <p:cxnSp>
              <p:nvCxnSpPr>
                <p:cNvPr id="92" name="직선 연결선 91"/>
                <p:cNvCxnSpPr>
                  <a:stCxn id="94" idx="3"/>
                  <a:endCxn id="93" idx="0"/>
                </p:cNvCxnSpPr>
                <p:nvPr/>
              </p:nvCxnSpPr>
              <p:spPr>
                <a:xfrm>
                  <a:off x="2936776" y="4545124"/>
                  <a:ext cx="216024" cy="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육각형 92"/>
                <p:cNvSpPr/>
                <p:nvPr/>
              </p:nvSpPr>
              <p:spPr>
                <a:xfrm>
                  <a:off x="3080792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육각형 93"/>
                <p:cNvSpPr/>
                <p:nvPr/>
              </p:nvSpPr>
              <p:spPr>
                <a:xfrm>
                  <a:off x="2936776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3224808" y="4437112"/>
                <a:ext cx="216024" cy="72008"/>
                <a:chOff x="2936776" y="4509120"/>
                <a:chExt cx="216024" cy="72008"/>
              </a:xfrm>
            </p:grpSpPr>
            <p:cxnSp>
              <p:nvCxnSpPr>
                <p:cNvPr id="89" name="직선 연결선 88"/>
                <p:cNvCxnSpPr>
                  <a:stCxn id="91" idx="3"/>
                  <a:endCxn id="90" idx="0"/>
                </p:cNvCxnSpPr>
                <p:nvPr/>
              </p:nvCxnSpPr>
              <p:spPr>
                <a:xfrm>
                  <a:off x="2936776" y="4545124"/>
                  <a:ext cx="216024" cy="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육각형 89"/>
                <p:cNvSpPr/>
                <p:nvPr/>
              </p:nvSpPr>
              <p:spPr>
                <a:xfrm>
                  <a:off x="3080792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육각형 90"/>
                <p:cNvSpPr/>
                <p:nvPr/>
              </p:nvSpPr>
              <p:spPr>
                <a:xfrm>
                  <a:off x="2936776" y="4509120"/>
                  <a:ext cx="72008" cy="72008"/>
                </a:xfrm>
                <a:prstGeom prst="hexagon">
                  <a:avLst/>
                </a:prstGeom>
                <a:solidFill>
                  <a:srgbClr val="CC66FF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04" name="그룹 103"/>
          <p:cNvGrpSpPr>
            <a:grpSpLocks noChangeAspect="1"/>
          </p:cNvGrpSpPr>
          <p:nvPr/>
        </p:nvGrpSpPr>
        <p:grpSpPr>
          <a:xfrm>
            <a:off x="2432720" y="4869160"/>
            <a:ext cx="365925" cy="144016"/>
            <a:chOff x="3008784" y="4725144"/>
            <a:chExt cx="1033332" cy="432048"/>
          </a:xfrm>
        </p:grpSpPr>
        <p:grpSp>
          <p:nvGrpSpPr>
            <p:cNvPr id="105" name="그룹 104"/>
            <p:cNvGrpSpPr>
              <a:grpSpLocks noChangeAspect="1"/>
            </p:cNvGrpSpPr>
            <p:nvPr/>
          </p:nvGrpSpPr>
          <p:grpSpPr>
            <a:xfrm>
              <a:off x="3677032" y="4725144"/>
              <a:ext cx="365084" cy="365084"/>
              <a:chOff x="3461008" y="4384800"/>
              <a:chExt cx="365084" cy="365084"/>
            </a:xfrm>
          </p:grpSpPr>
          <p:sp>
            <p:nvSpPr>
              <p:cNvPr id="117" name="이등변 삼각형 116"/>
              <p:cNvSpPr/>
              <p:nvPr/>
            </p:nvSpPr>
            <p:spPr>
              <a:xfrm>
                <a:off x="3754085" y="4677877"/>
                <a:ext cx="72007" cy="72007"/>
              </a:xfrm>
              <a:prstGeom prst="triangle">
                <a:avLst/>
              </a:prstGeom>
              <a:solidFill>
                <a:srgbClr val="FFFF00"/>
              </a:solidFill>
              <a:ln w="9525"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461008" y="4459331"/>
                <a:ext cx="72007" cy="72007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이등변 삼각형 118"/>
              <p:cNvSpPr/>
              <p:nvPr/>
            </p:nvSpPr>
            <p:spPr>
              <a:xfrm>
                <a:off x="3607552" y="4384800"/>
                <a:ext cx="72008" cy="72007"/>
              </a:xfrm>
              <a:prstGeom prst="triangle">
                <a:avLst/>
              </a:prstGeom>
              <a:solidFill>
                <a:srgbClr val="FFFF00"/>
              </a:solidFill>
              <a:ln w="9525"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3682077" y="4531338"/>
                <a:ext cx="72007" cy="72007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3535539" y="4677877"/>
                <a:ext cx="72007" cy="72007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>
              <a:grpSpLocks noChangeAspect="1"/>
            </p:cNvGrpSpPr>
            <p:nvPr/>
          </p:nvGrpSpPr>
          <p:grpSpPr>
            <a:xfrm>
              <a:off x="3008784" y="4777456"/>
              <a:ext cx="216024" cy="216024"/>
              <a:chOff x="3008784" y="4777456"/>
              <a:chExt cx="216024" cy="216024"/>
            </a:xfrm>
          </p:grpSpPr>
          <p:cxnSp>
            <p:nvCxnSpPr>
              <p:cNvPr id="112" name="직선 연결선 111"/>
              <p:cNvCxnSpPr>
                <a:stCxn id="114" idx="5"/>
                <a:endCxn id="115" idx="1"/>
              </p:cNvCxnSpPr>
              <p:nvPr/>
            </p:nvCxnSpPr>
            <p:spPr>
              <a:xfrm flipV="1">
                <a:off x="3062790" y="4813460"/>
                <a:ext cx="9001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그룹 112"/>
              <p:cNvGrpSpPr>
                <a:grpSpLocks noChangeAspect="1"/>
              </p:cNvGrpSpPr>
              <p:nvPr/>
            </p:nvGrpSpPr>
            <p:grpSpPr>
              <a:xfrm>
                <a:off x="3008784" y="4777456"/>
                <a:ext cx="216024" cy="216024"/>
                <a:chOff x="2288704" y="4509120"/>
                <a:chExt cx="216024" cy="216024"/>
              </a:xfrm>
            </p:grpSpPr>
            <p:sp>
              <p:nvSpPr>
                <p:cNvPr id="114" name="이등변 삼각형 113"/>
                <p:cNvSpPr/>
                <p:nvPr/>
              </p:nvSpPr>
              <p:spPr>
                <a:xfrm>
                  <a:off x="2288704" y="4653136"/>
                  <a:ext cx="72008" cy="72008"/>
                </a:xfrm>
                <a:prstGeom prst="triangle">
                  <a:avLst/>
                </a:prstGeom>
                <a:solidFill>
                  <a:srgbClr val="FFFF00"/>
                </a:solidFill>
                <a:ln w="9525">
                  <a:solidFill>
                    <a:srgbClr val="FFC0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2432720" y="4509120"/>
                  <a:ext cx="72008" cy="72008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그룹 106"/>
            <p:cNvGrpSpPr>
              <a:grpSpLocks noChangeAspect="1"/>
            </p:cNvGrpSpPr>
            <p:nvPr/>
          </p:nvGrpSpPr>
          <p:grpSpPr>
            <a:xfrm>
              <a:off x="3214263" y="4929856"/>
              <a:ext cx="162945" cy="165873"/>
              <a:chOff x="3061863" y="4777456"/>
              <a:chExt cx="162945" cy="165873"/>
            </a:xfrm>
          </p:grpSpPr>
          <p:cxnSp>
            <p:nvCxnSpPr>
              <p:cNvPr id="110" name="직선 연결선 109"/>
              <p:cNvCxnSpPr>
                <a:stCxn id="108" idx="7"/>
                <a:endCxn id="111" idx="1"/>
              </p:cNvCxnSpPr>
              <p:nvPr/>
            </p:nvCxnSpPr>
            <p:spPr>
              <a:xfrm flipV="1">
                <a:off x="3061863" y="4813460"/>
                <a:ext cx="90937" cy="1298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/>
              <p:cNvSpPr/>
              <p:nvPr/>
            </p:nvSpPr>
            <p:spPr>
              <a:xfrm>
                <a:off x="3152800" y="4777456"/>
                <a:ext cx="72008" cy="72008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타원 107"/>
            <p:cNvSpPr/>
            <p:nvPr/>
          </p:nvSpPr>
          <p:spPr>
            <a:xfrm>
              <a:off x="3152800" y="5085184"/>
              <a:ext cx="72008" cy="7200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108"/>
            <p:cNvSpPr/>
            <p:nvPr/>
          </p:nvSpPr>
          <p:spPr>
            <a:xfrm>
              <a:off x="3495542" y="4871682"/>
              <a:ext cx="34952" cy="349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1928664" y="5085184"/>
            <a:ext cx="372943" cy="172423"/>
            <a:chOff x="2290168" y="5056777"/>
            <a:chExt cx="372943" cy="172423"/>
          </a:xfrm>
        </p:grpSpPr>
        <p:sp>
          <p:nvSpPr>
            <p:cNvPr id="127" name="오른쪽 화살표 126"/>
            <p:cNvSpPr/>
            <p:nvPr/>
          </p:nvSpPr>
          <p:spPr>
            <a:xfrm>
              <a:off x="2455190" y="5134030"/>
              <a:ext cx="12377" cy="116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364445">
              <a:off x="2290168" y="5157192"/>
              <a:ext cx="58916" cy="72008"/>
              <a:chOff x="3368824" y="4509120"/>
              <a:chExt cx="648072" cy="792088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3512840" y="4653136"/>
                <a:ext cx="504056" cy="45719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>
                <a:off x="3512840" y="4869160"/>
                <a:ext cx="504056" cy="45719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3512840" y="5111473"/>
                <a:ext cx="504056" cy="45719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>
                <a:off x="3368824" y="4509120"/>
                <a:ext cx="216024" cy="792088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>
              <a:grpSpLocks noChangeAspect="1"/>
            </p:cNvGrpSpPr>
            <p:nvPr/>
          </p:nvGrpSpPr>
          <p:grpSpPr>
            <a:xfrm rot="19613120">
              <a:off x="2360712" y="5085184"/>
              <a:ext cx="58916" cy="72008"/>
              <a:chOff x="3368824" y="4509120"/>
              <a:chExt cx="648072" cy="792088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3512840" y="4653136"/>
                <a:ext cx="504056" cy="45719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>
                <a:off x="3512840" y="4869160"/>
                <a:ext cx="504056" cy="45719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모서리가 둥근 직사각형 146"/>
              <p:cNvSpPr/>
              <p:nvPr/>
            </p:nvSpPr>
            <p:spPr>
              <a:xfrm>
                <a:off x="3512840" y="5111473"/>
                <a:ext cx="504056" cy="45719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>
                <a:off x="3368824" y="4509120"/>
                <a:ext cx="216024" cy="792088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>
              <a:grpSpLocks noChangeAspect="1"/>
            </p:cNvGrpSpPr>
            <p:nvPr/>
          </p:nvGrpSpPr>
          <p:grpSpPr>
            <a:xfrm rot="19613120">
              <a:off x="2480216" y="5056777"/>
              <a:ext cx="182895" cy="155593"/>
              <a:chOff x="3368824" y="3589695"/>
              <a:chExt cx="2011811" cy="1711513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 rot="4143887">
                <a:off x="3904427" y="3818870"/>
                <a:ext cx="504066" cy="45716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 rot="20159382">
                <a:off x="4876578" y="4533251"/>
                <a:ext cx="504057" cy="45716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 rot="2150336">
                <a:off x="4135099" y="4914979"/>
                <a:ext cx="504055" cy="45716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3368824" y="4509120"/>
                <a:ext cx="216024" cy="792088"/>
              </a:xfrm>
              <a:prstGeom prst="roundRect">
                <a:avLst>
                  <a:gd name="adj" fmla="val 50000"/>
                </a:avLst>
              </a:prstGeom>
              <a:ln w="952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7" name="그룹 216"/>
          <p:cNvGrpSpPr>
            <a:grpSpLocks/>
          </p:cNvGrpSpPr>
          <p:nvPr/>
        </p:nvGrpSpPr>
        <p:grpSpPr>
          <a:xfrm>
            <a:off x="5457056" y="4553397"/>
            <a:ext cx="3528392" cy="1971947"/>
            <a:chOff x="4776961" y="830139"/>
            <a:chExt cx="6303615" cy="3522964"/>
          </a:xfrm>
        </p:grpSpPr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6177136" y="1052736"/>
              <a:ext cx="3600400" cy="3300367"/>
              <a:chOff x="5457056" y="764703"/>
              <a:chExt cx="2592288" cy="2376265"/>
            </a:xfrm>
          </p:grpSpPr>
          <p:sp>
            <p:nvSpPr>
              <p:cNvPr id="237" name="하트 236"/>
              <p:cNvSpPr/>
              <p:nvPr/>
            </p:nvSpPr>
            <p:spPr>
              <a:xfrm>
                <a:off x="5457056" y="764703"/>
                <a:ext cx="2592288" cy="2376264"/>
              </a:xfrm>
              <a:prstGeom prst="hear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400"/>
              </a:p>
            </p:txBody>
          </p:sp>
          <p:cxnSp>
            <p:nvCxnSpPr>
              <p:cNvPr id="238" name="직선 연결선 237"/>
              <p:cNvCxnSpPr/>
              <p:nvPr/>
            </p:nvCxnSpPr>
            <p:spPr>
              <a:xfrm flipV="1">
                <a:off x="6753200" y="2009002"/>
                <a:ext cx="518458" cy="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>
                <a:stCxn id="237" idx="0"/>
                <a:endCxn id="237" idx="1"/>
              </p:cNvCxnSpPr>
              <p:nvPr/>
            </p:nvCxnSpPr>
            <p:spPr>
              <a:xfrm>
                <a:off x="6753200" y="1358770"/>
                <a:ext cx="0" cy="17821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extBox 239"/>
              <p:cNvSpPr txBox="1"/>
              <p:nvPr/>
            </p:nvSpPr>
            <p:spPr>
              <a:xfrm>
                <a:off x="5598881" y="1330494"/>
                <a:ext cx="802514" cy="3958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1400" smtClean="0">
                    <a:latin typeface="안동엄마까투리" pitchFamily="50" charset="-127"/>
                    <a:ea typeface="안동엄마까투리" pitchFamily="50" charset="-127"/>
                  </a:rPr>
                  <a:t>우심방</a:t>
                </a:r>
                <a:endParaRPr lang="ko-KR" altLang="en-US" sz="1400">
                  <a:latin typeface="안동엄마까투리" pitchFamily="50" charset="-127"/>
                  <a:ea typeface="안동엄마까투리" pitchFamily="50" charset="-127"/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7011044" y="1330494"/>
                <a:ext cx="825195" cy="3958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1400" smtClean="0">
                    <a:latin typeface="안동엄마까투리" pitchFamily="50" charset="-127"/>
                    <a:ea typeface="안동엄마까투리" pitchFamily="50" charset="-127"/>
                  </a:rPr>
                  <a:t>좌심방</a:t>
                </a:r>
                <a:endParaRPr lang="ko-KR" altLang="en-US" sz="1400">
                  <a:latin typeface="안동엄마까투리" pitchFamily="50" charset="-127"/>
                  <a:ea typeface="안동엄마까투리" pitchFamily="50" charset="-127"/>
                </a:endParaRP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5964896" y="2252800"/>
                <a:ext cx="802514" cy="3958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1400" smtClean="0">
                    <a:latin typeface="안동엄마까투리" pitchFamily="50" charset="-127"/>
                    <a:ea typeface="안동엄마까투리" pitchFamily="50" charset="-127"/>
                  </a:rPr>
                  <a:t>우심실</a:t>
                </a:r>
                <a:endParaRPr lang="ko-KR" altLang="en-US" sz="1400">
                  <a:latin typeface="안동엄마까투리" pitchFamily="50" charset="-127"/>
                  <a:ea typeface="안동엄마까투리" pitchFamily="50" charset="-127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744058" y="2252800"/>
                <a:ext cx="825195" cy="3958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1400" smtClean="0">
                    <a:latin typeface="안동엄마까투리" pitchFamily="50" charset="-127"/>
                    <a:ea typeface="안동엄마까투리" pitchFamily="50" charset="-127"/>
                  </a:rPr>
                  <a:t>좌심실</a:t>
                </a:r>
                <a:endParaRPr lang="ko-KR" altLang="en-US" sz="1400">
                  <a:latin typeface="안동엄마까투리" pitchFamily="50" charset="-127"/>
                  <a:ea typeface="안동엄마까투리" pitchFamily="50" charset="-127"/>
                </a:endParaRPr>
              </a:p>
            </p:txBody>
          </p:sp>
          <p:cxnSp>
            <p:nvCxnSpPr>
              <p:cNvPr id="244" name="직선 연결선 243"/>
              <p:cNvCxnSpPr/>
              <p:nvPr/>
            </p:nvCxnSpPr>
            <p:spPr>
              <a:xfrm flipV="1">
                <a:off x="5612593" y="2009002"/>
                <a:ext cx="518400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6649508" y="2009002"/>
                <a:ext cx="103692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7530886" y="2009002"/>
                <a:ext cx="362861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 rot="2700000" flipV="1">
                <a:off x="6248630" y="2100643"/>
                <a:ext cx="259200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/>
              <p:nvPr/>
            </p:nvCxnSpPr>
            <p:spPr>
              <a:xfrm rot="18900000" flipH="1" flipV="1">
                <a:off x="5909809" y="2100643"/>
                <a:ext cx="259200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 rot="2700000" flipV="1">
                <a:off x="7492928" y="2100643"/>
                <a:ext cx="259200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 rot="18900000" flipH="1" flipV="1">
                <a:off x="7050416" y="2100643"/>
                <a:ext cx="259200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>
                <a:off x="6286617" y="2009002"/>
                <a:ext cx="15550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그룹 218"/>
            <p:cNvGrpSpPr/>
            <p:nvPr/>
          </p:nvGrpSpPr>
          <p:grpSpPr>
            <a:xfrm flipH="1">
              <a:off x="6969224" y="830139"/>
              <a:ext cx="916384" cy="1987773"/>
              <a:chOff x="7518375" y="830139"/>
              <a:chExt cx="916384" cy="1987773"/>
            </a:xfrm>
          </p:grpSpPr>
          <p:sp>
            <p:nvSpPr>
              <p:cNvPr id="233" name="자유형 232"/>
              <p:cNvSpPr/>
              <p:nvPr/>
            </p:nvSpPr>
            <p:spPr>
              <a:xfrm>
                <a:off x="7545288" y="836712"/>
                <a:ext cx="873125" cy="1981200"/>
              </a:xfrm>
              <a:custGeom>
                <a:avLst/>
                <a:gdLst>
                  <a:gd name="connsiteX0" fmla="*/ 6350 w 873125"/>
                  <a:gd name="connsiteY0" fmla="*/ 1981200 h 1981200"/>
                  <a:gd name="connsiteX1" fmla="*/ 0 w 873125"/>
                  <a:gd name="connsiteY1" fmla="*/ 1279525 h 1981200"/>
                  <a:gd name="connsiteX2" fmla="*/ 57150 w 873125"/>
                  <a:gd name="connsiteY2" fmla="*/ 917575 h 1981200"/>
                  <a:gd name="connsiteX3" fmla="*/ 168275 w 873125"/>
                  <a:gd name="connsiteY3" fmla="*/ 625475 h 1981200"/>
                  <a:gd name="connsiteX4" fmla="*/ 390525 w 873125"/>
                  <a:gd name="connsiteY4" fmla="*/ 260350 h 1981200"/>
                  <a:gd name="connsiteX5" fmla="*/ 593725 w 873125"/>
                  <a:gd name="connsiteY5" fmla="*/ 0 h 1981200"/>
                  <a:gd name="connsiteX6" fmla="*/ 873125 w 873125"/>
                  <a:gd name="connsiteY6" fmla="*/ 12700 h 1981200"/>
                  <a:gd name="connsiteX7" fmla="*/ 660400 w 873125"/>
                  <a:gd name="connsiteY7" fmla="*/ 307975 h 1981200"/>
                  <a:gd name="connsiteX8" fmla="*/ 492125 w 873125"/>
                  <a:gd name="connsiteY8" fmla="*/ 549275 h 1981200"/>
                  <a:gd name="connsiteX9" fmla="*/ 409575 w 873125"/>
                  <a:gd name="connsiteY9" fmla="*/ 739775 h 1981200"/>
                  <a:gd name="connsiteX10" fmla="*/ 323850 w 873125"/>
                  <a:gd name="connsiteY10" fmla="*/ 1019175 h 1981200"/>
                  <a:gd name="connsiteX11" fmla="*/ 282575 w 873125"/>
                  <a:gd name="connsiteY11" fmla="*/ 1381125 h 1981200"/>
                  <a:gd name="connsiteX12" fmla="*/ 295275 w 873125"/>
                  <a:gd name="connsiteY12" fmla="*/ 1962150 h 1981200"/>
                  <a:gd name="connsiteX13" fmla="*/ 6350 w 873125"/>
                  <a:gd name="connsiteY13" fmla="*/ 1981200 h 19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3125" h="1981200">
                    <a:moveTo>
                      <a:pt x="6350" y="1981200"/>
                    </a:moveTo>
                    <a:cubicBezTo>
                      <a:pt x="4233" y="1747308"/>
                      <a:pt x="2117" y="1513417"/>
                      <a:pt x="0" y="1279525"/>
                    </a:cubicBezTo>
                    <a:lnTo>
                      <a:pt x="57150" y="917575"/>
                    </a:lnTo>
                    <a:lnTo>
                      <a:pt x="168275" y="625475"/>
                    </a:lnTo>
                    <a:lnTo>
                      <a:pt x="390525" y="260350"/>
                    </a:lnTo>
                    <a:lnTo>
                      <a:pt x="593725" y="0"/>
                    </a:lnTo>
                    <a:lnTo>
                      <a:pt x="873125" y="12700"/>
                    </a:lnTo>
                    <a:lnTo>
                      <a:pt x="660400" y="307975"/>
                    </a:lnTo>
                    <a:lnTo>
                      <a:pt x="492125" y="549275"/>
                    </a:lnTo>
                    <a:lnTo>
                      <a:pt x="409575" y="739775"/>
                    </a:lnTo>
                    <a:lnTo>
                      <a:pt x="323850" y="1019175"/>
                    </a:lnTo>
                    <a:lnTo>
                      <a:pt x="282575" y="1381125"/>
                    </a:lnTo>
                    <a:lnTo>
                      <a:pt x="295275" y="1962150"/>
                    </a:lnTo>
                    <a:lnTo>
                      <a:pt x="6350" y="198120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234" name="그룹 233"/>
              <p:cNvGrpSpPr/>
              <p:nvPr/>
            </p:nvGrpSpPr>
            <p:grpSpPr>
              <a:xfrm>
                <a:off x="7518375" y="830139"/>
                <a:ext cx="916384" cy="1977653"/>
                <a:chOff x="7493000" y="803275"/>
                <a:chExt cx="916384" cy="1977653"/>
              </a:xfrm>
            </p:grpSpPr>
            <p:sp>
              <p:nvSpPr>
                <p:cNvPr id="235" name="자유형 234"/>
                <p:cNvSpPr/>
                <p:nvPr/>
              </p:nvSpPr>
              <p:spPr>
                <a:xfrm>
                  <a:off x="7493000" y="803275"/>
                  <a:ext cx="625475" cy="1974850"/>
                </a:xfrm>
                <a:custGeom>
                  <a:avLst/>
                  <a:gdLst>
                    <a:gd name="connsiteX0" fmla="*/ 34925 w 625475"/>
                    <a:gd name="connsiteY0" fmla="*/ 1974850 h 1974850"/>
                    <a:gd name="connsiteX1" fmla="*/ 98425 w 625475"/>
                    <a:gd name="connsiteY1" fmla="*/ 876300 h 1974850"/>
                    <a:gd name="connsiteX2" fmla="*/ 625475 w 625475"/>
                    <a:gd name="connsiteY2" fmla="*/ 0 h 1974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5475" h="1974850">
                      <a:moveTo>
                        <a:pt x="34925" y="1974850"/>
                      </a:moveTo>
                      <a:cubicBezTo>
                        <a:pt x="17462" y="1590146"/>
                        <a:pt x="0" y="1205442"/>
                        <a:pt x="98425" y="876300"/>
                      </a:cubicBezTo>
                      <a:cubicBezTo>
                        <a:pt x="196850" y="547158"/>
                        <a:pt x="411162" y="273579"/>
                        <a:pt x="625475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36" name="자유형 235"/>
                <p:cNvSpPr/>
                <p:nvPr/>
              </p:nvSpPr>
              <p:spPr>
                <a:xfrm>
                  <a:off x="7783909" y="806078"/>
                  <a:ext cx="625475" cy="1974850"/>
                </a:xfrm>
                <a:custGeom>
                  <a:avLst/>
                  <a:gdLst>
                    <a:gd name="connsiteX0" fmla="*/ 34925 w 625475"/>
                    <a:gd name="connsiteY0" fmla="*/ 1974850 h 1974850"/>
                    <a:gd name="connsiteX1" fmla="*/ 98425 w 625475"/>
                    <a:gd name="connsiteY1" fmla="*/ 876300 h 1974850"/>
                    <a:gd name="connsiteX2" fmla="*/ 625475 w 625475"/>
                    <a:gd name="connsiteY2" fmla="*/ 0 h 1974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5475" h="1974850">
                      <a:moveTo>
                        <a:pt x="34925" y="1974850"/>
                      </a:moveTo>
                      <a:cubicBezTo>
                        <a:pt x="17462" y="1590146"/>
                        <a:pt x="0" y="1205442"/>
                        <a:pt x="98425" y="876300"/>
                      </a:cubicBezTo>
                      <a:cubicBezTo>
                        <a:pt x="196850" y="547158"/>
                        <a:pt x="411162" y="273579"/>
                        <a:pt x="625475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220" name="그룹 219"/>
            <p:cNvGrpSpPr/>
            <p:nvPr/>
          </p:nvGrpSpPr>
          <p:grpSpPr>
            <a:xfrm>
              <a:off x="7977336" y="836712"/>
              <a:ext cx="916384" cy="1987773"/>
              <a:chOff x="7518375" y="830139"/>
              <a:chExt cx="916384" cy="1987773"/>
            </a:xfrm>
          </p:grpSpPr>
          <p:sp>
            <p:nvSpPr>
              <p:cNvPr id="229" name="자유형 228"/>
              <p:cNvSpPr/>
              <p:nvPr/>
            </p:nvSpPr>
            <p:spPr>
              <a:xfrm>
                <a:off x="7545288" y="836712"/>
                <a:ext cx="873125" cy="1981200"/>
              </a:xfrm>
              <a:custGeom>
                <a:avLst/>
                <a:gdLst>
                  <a:gd name="connsiteX0" fmla="*/ 6350 w 873125"/>
                  <a:gd name="connsiteY0" fmla="*/ 1981200 h 1981200"/>
                  <a:gd name="connsiteX1" fmla="*/ 0 w 873125"/>
                  <a:gd name="connsiteY1" fmla="*/ 1279525 h 1981200"/>
                  <a:gd name="connsiteX2" fmla="*/ 57150 w 873125"/>
                  <a:gd name="connsiteY2" fmla="*/ 917575 h 1981200"/>
                  <a:gd name="connsiteX3" fmla="*/ 168275 w 873125"/>
                  <a:gd name="connsiteY3" fmla="*/ 625475 h 1981200"/>
                  <a:gd name="connsiteX4" fmla="*/ 390525 w 873125"/>
                  <a:gd name="connsiteY4" fmla="*/ 260350 h 1981200"/>
                  <a:gd name="connsiteX5" fmla="*/ 593725 w 873125"/>
                  <a:gd name="connsiteY5" fmla="*/ 0 h 1981200"/>
                  <a:gd name="connsiteX6" fmla="*/ 873125 w 873125"/>
                  <a:gd name="connsiteY6" fmla="*/ 12700 h 1981200"/>
                  <a:gd name="connsiteX7" fmla="*/ 660400 w 873125"/>
                  <a:gd name="connsiteY7" fmla="*/ 307975 h 1981200"/>
                  <a:gd name="connsiteX8" fmla="*/ 492125 w 873125"/>
                  <a:gd name="connsiteY8" fmla="*/ 549275 h 1981200"/>
                  <a:gd name="connsiteX9" fmla="*/ 409575 w 873125"/>
                  <a:gd name="connsiteY9" fmla="*/ 739775 h 1981200"/>
                  <a:gd name="connsiteX10" fmla="*/ 323850 w 873125"/>
                  <a:gd name="connsiteY10" fmla="*/ 1019175 h 1981200"/>
                  <a:gd name="connsiteX11" fmla="*/ 282575 w 873125"/>
                  <a:gd name="connsiteY11" fmla="*/ 1381125 h 1981200"/>
                  <a:gd name="connsiteX12" fmla="*/ 295275 w 873125"/>
                  <a:gd name="connsiteY12" fmla="*/ 1962150 h 1981200"/>
                  <a:gd name="connsiteX13" fmla="*/ 6350 w 873125"/>
                  <a:gd name="connsiteY13" fmla="*/ 1981200 h 19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3125" h="1981200">
                    <a:moveTo>
                      <a:pt x="6350" y="1981200"/>
                    </a:moveTo>
                    <a:cubicBezTo>
                      <a:pt x="4233" y="1747308"/>
                      <a:pt x="2117" y="1513417"/>
                      <a:pt x="0" y="1279525"/>
                    </a:cubicBezTo>
                    <a:lnTo>
                      <a:pt x="57150" y="917575"/>
                    </a:lnTo>
                    <a:lnTo>
                      <a:pt x="168275" y="625475"/>
                    </a:lnTo>
                    <a:lnTo>
                      <a:pt x="390525" y="260350"/>
                    </a:lnTo>
                    <a:lnTo>
                      <a:pt x="593725" y="0"/>
                    </a:lnTo>
                    <a:lnTo>
                      <a:pt x="873125" y="12700"/>
                    </a:lnTo>
                    <a:lnTo>
                      <a:pt x="660400" y="307975"/>
                    </a:lnTo>
                    <a:lnTo>
                      <a:pt x="492125" y="549275"/>
                    </a:lnTo>
                    <a:lnTo>
                      <a:pt x="409575" y="739775"/>
                    </a:lnTo>
                    <a:lnTo>
                      <a:pt x="323850" y="1019175"/>
                    </a:lnTo>
                    <a:lnTo>
                      <a:pt x="282575" y="1381125"/>
                    </a:lnTo>
                    <a:lnTo>
                      <a:pt x="295275" y="1962150"/>
                    </a:lnTo>
                    <a:lnTo>
                      <a:pt x="6350" y="198120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230" name="그룹 229"/>
              <p:cNvGrpSpPr/>
              <p:nvPr/>
            </p:nvGrpSpPr>
            <p:grpSpPr>
              <a:xfrm>
                <a:off x="7518375" y="830139"/>
                <a:ext cx="916384" cy="1977653"/>
                <a:chOff x="7493000" y="803275"/>
                <a:chExt cx="916384" cy="1977653"/>
              </a:xfrm>
            </p:grpSpPr>
            <p:sp>
              <p:nvSpPr>
                <p:cNvPr id="231" name="자유형 230"/>
                <p:cNvSpPr/>
                <p:nvPr/>
              </p:nvSpPr>
              <p:spPr>
                <a:xfrm>
                  <a:off x="7493000" y="803275"/>
                  <a:ext cx="625475" cy="1974850"/>
                </a:xfrm>
                <a:custGeom>
                  <a:avLst/>
                  <a:gdLst>
                    <a:gd name="connsiteX0" fmla="*/ 34925 w 625475"/>
                    <a:gd name="connsiteY0" fmla="*/ 1974850 h 1974850"/>
                    <a:gd name="connsiteX1" fmla="*/ 98425 w 625475"/>
                    <a:gd name="connsiteY1" fmla="*/ 876300 h 1974850"/>
                    <a:gd name="connsiteX2" fmla="*/ 625475 w 625475"/>
                    <a:gd name="connsiteY2" fmla="*/ 0 h 1974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5475" h="1974850">
                      <a:moveTo>
                        <a:pt x="34925" y="1974850"/>
                      </a:moveTo>
                      <a:cubicBezTo>
                        <a:pt x="17462" y="1590146"/>
                        <a:pt x="0" y="1205442"/>
                        <a:pt x="98425" y="876300"/>
                      </a:cubicBezTo>
                      <a:cubicBezTo>
                        <a:pt x="196850" y="547158"/>
                        <a:pt x="411162" y="273579"/>
                        <a:pt x="625475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32" name="자유형 231"/>
                <p:cNvSpPr/>
                <p:nvPr/>
              </p:nvSpPr>
              <p:spPr>
                <a:xfrm>
                  <a:off x="7783909" y="806078"/>
                  <a:ext cx="625475" cy="1974850"/>
                </a:xfrm>
                <a:custGeom>
                  <a:avLst/>
                  <a:gdLst>
                    <a:gd name="connsiteX0" fmla="*/ 34925 w 625475"/>
                    <a:gd name="connsiteY0" fmla="*/ 1974850 h 1974850"/>
                    <a:gd name="connsiteX1" fmla="*/ 98425 w 625475"/>
                    <a:gd name="connsiteY1" fmla="*/ 876300 h 1974850"/>
                    <a:gd name="connsiteX2" fmla="*/ 625475 w 625475"/>
                    <a:gd name="connsiteY2" fmla="*/ 0 h 1974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5475" h="1974850">
                      <a:moveTo>
                        <a:pt x="34925" y="1974850"/>
                      </a:moveTo>
                      <a:cubicBezTo>
                        <a:pt x="17462" y="1590146"/>
                        <a:pt x="0" y="1205442"/>
                        <a:pt x="98425" y="876300"/>
                      </a:cubicBezTo>
                      <a:cubicBezTo>
                        <a:pt x="196850" y="547158"/>
                        <a:pt x="411162" y="273579"/>
                        <a:pt x="625475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221" name="그룹 220"/>
            <p:cNvGrpSpPr/>
            <p:nvPr/>
          </p:nvGrpSpPr>
          <p:grpSpPr>
            <a:xfrm>
              <a:off x="4776961" y="855663"/>
              <a:ext cx="1519064" cy="1061814"/>
              <a:chOff x="4776961" y="855663"/>
              <a:chExt cx="1519064" cy="1061814"/>
            </a:xfrm>
          </p:grpSpPr>
          <p:sp>
            <p:nvSpPr>
              <p:cNvPr id="226" name="자유형 225"/>
              <p:cNvSpPr/>
              <p:nvPr/>
            </p:nvSpPr>
            <p:spPr>
              <a:xfrm>
                <a:off x="4899025" y="882650"/>
                <a:ext cx="1397000" cy="1028700"/>
              </a:xfrm>
              <a:custGeom>
                <a:avLst/>
                <a:gdLst>
                  <a:gd name="connsiteX0" fmla="*/ 0 w 1397000"/>
                  <a:gd name="connsiteY0" fmla="*/ 25400 h 1028700"/>
                  <a:gd name="connsiteX1" fmla="*/ 398463 w 1397000"/>
                  <a:gd name="connsiteY1" fmla="*/ 0 h 1028700"/>
                  <a:gd name="connsiteX2" fmla="*/ 598488 w 1397000"/>
                  <a:gd name="connsiteY2" fmla="*/ 11113 h 1028700"/>
                  <a:gd name="connsiteX3" fmla="*/ 730250 w 1397000"/>
                  <a:gd name="connsiteY3" fmla="*/ 22225 h 1028700"/>
                  <a:gd name="connsiteX4" fmla="*/ 879475 w 1397000"/>
                  <a:gd name="connsiteY4" fmla="*/ 69850 h 1028700"/>
                  <a:gd name="connsiteX5" fmla="*/ 1033463 w 1397000"/>
                  <a:gd name="connsiteY5" fmla="*/ 160338 h 1028700"/>
                  <a:gd name="connsiteX6" fmla="*/ 1157288 w 1397000"/>
                  <a:gd name="connsiteY6" fmla="*/ 285750 h 1028700"/>
                  <a:gd name="connsiteX7" fmla="*/ 1295400 w 1397000"/>
                  <a:gd name="connsiteY7" fmla="*/ 495300 h 1028700"/>
                  <a:gd name="connsiteX8" fmla="*/ 1357313 w 1397000"/>
                  <a:gd name="connsiteY8" fmla="*/ 612775 h 1028700"/>
                  <a:gd name="connsiteX9" fmla="*/ 1397000 w 1397000"/>
                  <a:gd name="connsiteY9" fmla="*/ 685800 h 1028700"/>
                  <a:gd name="connsiteX10" fmla="*/ 1284288 w 1397000"/>
                  <a:gd name="connsiteY10" fmla="*/ 1028700 h 1028700"/>
                  <a:gd name="connsiteX11" fmla="*/ 1273175 w 1397000"/>
                  <a:gd name="connsiteY11" fmla="*/ 1022350 h 1028700"/>
                  <a:gd name="connsiteX12" fmla="*/ 1158875 w 1397000"/>
                  <a:gd name="connsiteY12" fmla="*/ 809625 h 1028700"/>
                  <a:gd name="connsiteX13" fmla="*/ 1125538 w 1397000"/>
                  <a:gd name="connsiteY13" fmla="*/ 752475 h 1028700"/>
                  <a:gd name="connsiteX14" fmla="*/ 1044575 w 1397000"/>
                  <a:gd name="connsiteY14" fmla="*/ 635000 h 1028700"/>
                  <a:gd name="connsiteX15" fmla="*/ 966788 w 1397000"/>
                  <a:gd name="connsiteY15" fmla="*/ 539750 h 1028700"/>
                  <a:gd name="connsiteX16" fmla="*/ 820738 w 1397000"/>
                  <a:gd name="connsiteY16" fmla="*/ 439738 h 1028700"/>
                  <a:gd name="connsiteX17" fmla="*/ 639763 w 1397000"/>
                  <a:gd name="connsiteY17" fmla="*/ 369888 h 1028700"/>
                  <a:gd name="connsiteX18" fmla="*/ 490538 w 1397000"/>
                  <a:gd name="connsiteY18" fmla="*/ 350838 h 1028700"/>
                  <a:gd name="connsiteX19" fmla="*/ 273050 w 1397000"/>
                  <a:gd name="connsiteY19" fmla="*/ 344488 h 1028700"/>
                  <a:gd name="connsiteX20" fmla="*/ 57150 w 1397000"/>
                  <a:gd name="connsiteY20" fmla="*/ 355600 h 1028700"/>
                  <a:gd name="connsiteX21" fmla="*/ 0 w 1397000"/>
                  <a:gd name="connsiteY21" fmla="*/ 254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97000" h="1028700">
                    <a:moveTo>
                      <a:pt x="0" y="25400"/>
                    </a:moveTo>
                    <a:lnTo>
                      <a:pt x="398463" y="0"/>
                    </a:lnTo>
                    <a:lnTo>
                      <a:pt x="598488" y="11113"/>
                    </a:lnTo>
                    <a:lnTo>
                      <a:pt x="730250" y="22225"/>
                    </a:lnTo>
                    <a:lnTo>
                      <a:pt x="879475" y="69850"/>
                    </a:lnTo>
                    <a:lnTo>
                      <a:pt x="1033463" y="160338"/>
                    </a:lnTo>
                    <a:lnTo>
                      <a:pt x="1157288" y="285750"/>
                    </a:lnTo>
                    <a:lnTo>
                      <a:pt x="1295400" y="495300"/>
                    </a:lnTo>
                    <a:lnTo>
                      <a:pt x="1357313" y="612775"/>
                    </a:lnTo>
                    <a:lnTo>
                      <a:pt x="1397000" y="685800"/>
                    </a:lnTo>
                    <a:lnTo>
                      <a:pt x="1284288" y="1028700"/>
                    </a:lnTo>
                    <a:lnTo>
                      <a:pt x="1273175" y="1022350"/>
                    </a:lnTo>
                    <a:lnTo>
                      <a:pt x="1158875" y="809625"/>
                    </a:lnTo>
                    <a:lnTo>
                      <a:pt x="1125538" y="752475"/>
                    </a:lnTo>
                    <a:lnTo>
                      <a:pt x="1044575" y="635000"/>
                    </a:lnTo>
                    <a:lnTo>
                      <a:pt x="966788" y="539750"/>
                    </a:lnTo>
                    <a:lnTo>
                      <a:pt x="820738" y="439738"/>
                    </a:lnTo>
                    <a:lnTo>
                      <a:pt x="639763" y="369888"/>
                    </a:lnTo>
                    <a:lnTo>
                      <a:pt x="490538" y="350838"/>
                    </a:lnTo>
                    <a:lnTo>
                      <a:pt x="273050" y="344488"/>
                    </a:lnTo>
                    <a:lnTo>
                      <a:pt x="57150" y="355600"/>
                    </a:lnTo>
                    <a:lnTo>
                      <a:pt x="0" y="2540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7" name="자유형 226"/>
              <p:cNvSpPr/>
              <p:nvPr/>
            </p:nvSpPr>
            <p:spPr>
              <a:xfrm>
                <a:off x="4895850" y="855663"/>
                <a:ext cx="1400175" cy="720725"/>
              </a:xfrm>
              <a:custGeom>
                <a:avLst/>
                <a:gdLst>
                  <a:gd name="connsiteX0" fmla="*/ 1400175 w 1400175"/>
                  <a:gd name="connsiteY0" fmla="*/ 720725 h 720725"/>
                  <a:gd name="connsiteX1" fmla="*/ 915988 w 1400175"/>
                  <a:gd name="connsiteY1" fmla="*/ 111125 h 720725"/>
                  <a:gd name="connsiteX2" fmla="*/ 0 w 1400175"/>
                  <a:gd name="connsiteY2" fmla="*/ 53975 h 720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0175" h="720725">
                    <a:moveTo>
                      <a:pt x="1400175" y="720725"/>
                    </a:moveTo>
                    <a:cubicBezTo>
                      <a:pt x="1274763" y="471487"/>
                      <a:pt x="1149351" y="222250"/>
                      <a:pt x="915988" y="111125"/>
                    </a:cubicBezTo>
                    <a:cubicBezTo>
                      <a:pt x="682626" y="0"/>
                      <a:pt x="341313" y="26987"/>
                      <a:pt x="0" y="53975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8" name="자유형 227"/>
              <p:cNvSpPr/>
              <p:nvPr/>
            </p:nvSpPr>
            <p:spPr>
              <a:xfrm>
                <a:off x="4776961" y="1196752"/>
                <a:ext cx="1400175" cy="720725"/>
              </a:xfrm>
              <a:custGeom>
                <a:avLst/>
                <a:gdLst>
                  <a:gd name="connsiteX0" fmla="*/ 1400175 w 1400175"/>
                  <a:gd name="connsiteY0" fmla="*/ 720725 h 720725"/>
                  <a:gd name="connsiteX1" fmla="*/ 915988 w 1400175"/>
                  <a:gd name="connsiteY1" fmla="*/ 111125 h 720725"/>
                  <a:gd name="connsiteX2" fmla="*/ 0 w 1400175"/>
                  <a:gd name="connsiteY2" fmla="*/ 53975 h 720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0175" h="720725">
                    <a:moveTo>
                      <a:pt x="1400175" y="720725"/>
                    </a:moveTo>
                    <a:cubicBezTo>
                      <a:pt x="1274763" y="471487"/>
                      <a:pt x="1149351" y="222250"/>
                      <a:pt x="915988" y="111125"/>
                    </a:cubicBezTo>
                    <a:cubicBezTo>
                      <a:pt x="682626" y="0"/>
                      <a:pt x="341313" y="26987"/>
                      <a:pt x="0" y="53975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22" name="그룹 221"/>
            <p:cNvGrpSpPr/>
            <p:nvPr/>
          </p:nvGrpSpPr>
          <p:grpSpPr>
            <a:xfrm flipH="1">
              <a:off x="9561512" y="1268759"/>
              <a:ext cx="1519064" cy="1061815"/>
              <a:chOff x="4776961" y="855662"/>
              <a:chExt cx="1519064" cy="1061815"/>
            </a:xfrm>
          </p:grpSpPr>
          <p:sp>
            <p:nvSpPr>
              <p:cNvPr id="223" name="자유형 222"/>
              <p:cNvSpPr/>
              <p:nvPr/>
            </p:nvSpPr>
            <p:spPr>
              <a:xfrm>
                <a:off x="4899025" y="882651"/>
                <a:ext cx="1397000" cy="1028702"/>
              </a:xfrm>
              <a:custGeom>
                <a:avLst/>
                <a:gdLst>
                  <a:gd name="connsiteX0" fmla="*/ 0 w 1397000"/>
                  <a:gd name="connsiteY0" fmla="*/ 25400 h 1028700"/>
                  <a:gd name="connsiteX1" fmla="*/ 398463 w 1397000"/>
                  <a:gd name="connsiteY1" fmla="*/ 0 h 1028700"/>
                  <a:gd name="connsiteX2" fmla="*/ 598488 w 1397000"/>
                  <a:gd name="connsiteY2" fmla="*/ 11113 h 1028700"/>
                  <a:gd name="connsiteX3" fmla="*/ 730250 w 1397000"/>
                  <a:gd name="connsiteY3" fmla="*/ 22225 h 1028700"/>
                  <a:gd name="connsiteX4" fmla="*/ 879475 w 1397000"/>
                  <a:gd name="connsiteY4" fmla="*/ 69850 h 1028700"/>
                  <a:gd name="connsiteX5" fmla="*/ 1033463 w 1397000"/>
                  <a:gd name="connsiteY5" fmla="*/ 160338 h 1028700"/>
                  <a:gd name="connsiteX6" fmla="*/ 1157288 w 1397000"/>
                  <a:gd name="connsiteY6" fmla="*/ 285750 h 1028700"/>
                  <a:gd name="connsiteX7" fmla="*/ 1295400 w 1397000"/>
                  <a:gd name="connsiteY7" fmla="*/ 495300 h 1028700"/>
                  <a:gd name="connsiteX8" fmla="*/ 1357313 w 1397000"/>
                  <a:gd name="connsiteY8" fmla="*/ 612775 h 1028700"/>
                  <a:gd name="connsiteX9" fmla="*/ 1397000 w 1397000"/>
                  <a:gd name="connsiteY9" fmla="*/ 685800 h 1028700"/>
                  <a:gd name="connsiteX10" fmla="*/ 1284288 w 1397000"/>
                  <a:gd name="connsiteY10" fmla="*/ 1028700 h 1028700"/>
                  <a:gd name="connsiteX11" fmla="*/ 1273175 w 1397000"/>
                  <a:gd name="connsiteY11" fmla="*/ 1022350 h 1028700"/>
                  <a:gd name="connsiteX12" fmla="*/ 1158875 w 1397000"/>
                  <a:gd name="connsiteY12" fmla="*/ 809625 h 1028700"/>
                  <a:gd name="connsiteX13" fmla="*/ 1125538 w 1397000"/>
                  <a:gd name="connsiteY13" fmla="*/ 752475 h 1028700"/>
                  <a:gd name="connsiteX14" fmla="*/ 1044575 w 1397000"/>
                  <a:gd name="connsiteY14" fmla="*/ 635000 h 1028700"/>
                  <a:gd name="connsiteX15" fmla="*/ 966788 w 1397000"/>
                  <a:gd name="connsiteY15" fmla="*/ 539750 h 1028700"/>
                  <a:gd name="connsiteX16" fmla="*/ 820738 w 1397000"/>
                  <a:gd name="connsiteY16" fmla="*/ 439738 h 1028700"/>
                  <a:gd name="connsiteX17" fmla="*/ 639763 w 1397000"/>
                  <a:gd name="connsiteY17" fmla="*/ 369888 h 1028700"/>
                  <a:gd name="connsiteX18" fmla="*/ 490538 w 1397000"/>
                  <a:gd name="connsiteY18" fmla="*/ 350838 h 1028700"/>
                  <a:gd name="connsiteX19" fmla="*/ 273050 w 1397000"/>
                  <a:gd name="connsiteY19" fmla="*/ 344488 h 1028700"/>
                  <a:gd name="connsiteX20" fmla="*/ 57150 w 1397000"/>
                  <a:gd name="connsiteY20" fmla="*/ 355600 h 1028700"/>
                  <a:gd name="connsiteX21" fmla="*/ 0 w 1397000"/>
                  <a:gd name="connsiteY21" fmla="*/ 254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97000" h="1028700">
                    <a:moveTo>
                      <a:pt x="0" y="25400"/>
                    </a:moveTo>
                    <a:lnTo>
                      <a:pt x="398463" y="0"/>
                    </a:lnTo>
                    <a:lnTo>
                      <a:pt x="598488" y="11113"/>
                    </a:lnTo>
                    <a:lnTo>
                      <a:pt x="730250" y="22225"/>
                    </a:lnTo>
                    <a:lnTo>
                      <a:pt x="879475" y="69850"/>
                    </a:lnTo>
                    <a:lnTo>
                      <a:pt x="1033463" y="160338"/>
                    </a:lnTo>
                    <a:lnTo>
                      <a:pt x="1157288" y="285750"/>
                    </a:lnTo>
                    <a:lnTo>
                      <a:pt x="1295400" y="495300"/>
                    </a:lnTo>
                    <a:lnTo>
                      <a:pt x="1357313" y="612775"/>
                    </a:lnTo>
                    <a:lnTo>
                      <a:pt x="1397000" y="685800"/>
                    </a:lnTo>
                    <a:lnTo>
                      <a:pt x="1284288" y="1028700"/>
                    </a:lnTo>
                    <a:lnTo>
                      <a:pt x="1273175" y="1022350"/>
                    </a:lnTo>
                    <a:lnTo>
                      <a:pt x="1158875" y="809625"/>
                    </a:lnTo>
                    <a:lnTo>
                      <a:pt x="1125538" y="752475"/>
                    </a:lnTo>
                    <a:lnTo>
                      <a:pt x="1044575" y="635000"/>
                    </a:lnTo>
                    <a:lnTo>
                      <a:pt x="966788" y="539750"/>
                    </a:lnTo>
                    <a:lnTo>
                      <a:pt x="820738" y="439738"/>
                    </a:lnTo>
                    <a:lnTo>
                      <a:pt x="639763" y="369888"/>
                    </a:lnTo>
                    <a:lnTo>
                      <a:pt x="490538" y="350838"/>
                    </a:lnTo>
                    <a:lnTo>
                      <a:pt x="273050" y="344488"/>
                    </a:lnTo>
                    <a:lnTo>
                      <a:pt x="57150" y="355600"/>
                    </a:lnTo>
                    <a:lnTo>
                      <a:pt x="0" y="2540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4" name="자유형 223"/>
              <p:cNvSpPr/>
              <p:nvPr/>
            </p:nvSpPr>
            <p:spPr>
              <a:xfrm>
                <a:off x="4895850" y="855662"/>
                <a:ext cx="1400175" cy="720725"/>
              </a:xfrm>
              <a:custGeom>
                <a:avLst/>
                <a:gdLst>
                  <a:gd name="connsiteX0" fmla="*/ 1400175 w 1400175"/>
                  <a:gd name="connsiteY0" fmla="*/ 720725 h 720725"/>
                  <a:gd name="connsiteX1" fmla="*/ 915988 w 1400175"/>
                  <a:gd name="connsiteY1" fmla="*/ 111125 h 720725"/>
                  <a:gd name="connsiteX2" fmla="*/ 0 w 1400175"/>
                  <a:gd name="connsiteY2" fmla="*/ 53975 h 720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0175" h="720725">
                    <a:moveTo>
                      <a:pt x="1400175" y="720725"/>
                    </a:moveTo>
                    <a:cubicBezTo>
                      <a:pt x="1274763" y="471487"/>
                      <a:pt x="1149351" y="222250"/>
                      <a:pt x="915988" y="111125"/>
                    </a:cubicBezTo>
                    <a:cubicBezTo>
                      <a:pt x="682626" y="0"/>
                      <a:pt x="341313" y="26987"/>
                      <a:pt x="0" y="53975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5" name="자유형 224"/>
              <p:cNvSpPr/>
              <p:nvPr/>
            </p:nvSpPr>
            <p:spPr>
              <a:xfrm>
                <a:off x="4776961" y="1196752"/>
                <a:ext cx="1400175" cy="720725"/>
              </a:xfrm>
              <a:custGeom>
                <a:avLst/>
                <a:gdLst>
                  <a:gd name="connsiteX0" fmla="*/ 1400175 w 1400175"/>
                  <a:gd name="connsiteY0" fmla="*/ 720725 h 720725"/>
                  <a:gd name="connsiteX1" fmla="*/ 915988 w 1400175"/>
                  <a:gd name="connsiteY1" fmla="*/ 111125 h 720725"/>
                  <a:gd name="connsiteX2" fmla="*/ 0 w 1400175"/>
                  <a:gd name="connsiteY2" fmla="*/ 53975 h 720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0175" h="720725">
                    <a:moveTo>
                      <a:pt x="1400175" y="720725"/>
                    </a:moveTo>
                    <a:cubicBezTo>
                      <a:pt x="1274763" y="471487"/>
                      <a:pt x="1149351" y="222250"/>
                      <a:pt x="915988" y="111125"/>
                    </a:cubicBezTo>
                    <a:cubicBezTo>
                      <a:pt x="682626" y="0"/>
                      <a:pt x="341313" y="26987"/>
                      <a:pt x="0" y="53975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sp>
        <p:nvSpPr>
          <p:cNvPr id="253" name="모서리가 둥근 직사각형 252"/>
          <p:cNvSpPr/>
          <p:nvPr/>
        </p:nvSpPr>
        <p:spPr>
          <a:xfrm>
            <a:off x="6537176" y="4121349"/>
            <a:ext cx="1368152" cy="50405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7041232" y="419335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안동엄마까투리" pitchFamily="50" charset="-127"/>
                <a:ea typeface="안동엄마까투리" pitchFamily="50" charset="-127"/>
              </a:rPr>
              <a:t>폐</a:t>
            </a:r>
            <a:endParaRPr lang="ko-KR" altLang="en-US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256" name="모서리가 둥근 사각형 설명선 255"/>
          <p:cNvSpPr/>
          <p:nvPr/>
        </p:nvSpPr>
        <p:spPr>
          <a:xfrm>
            <a:off x="5961112" y="4581128"/>
            <a:ext cx="795221" cy="408623"/>
          </a:xfrm>
          <a:prstGeom prst="wedgeRoundRectCallout">
            <a:avLst>
              <a:gd name="adj1" fmla="val 74990"/>
              <a:gd name="adj2" fmla="val 2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>
                <a:latin typeface="안동엄마까투리" pitchFamily="50" charset="-127"/>
                <a:ea typeface="안동엄마까투리" pitchFamily="50" charset="-127"/>
              </a:rPr>
              <a:t>폐동맥</a:t>
            </a:r>
            <a:endParaRPr lang="ko-KR" altLang="en-US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258" name="모서리가 둥근 사각형 설명선 257"/>
          <p:cNvSpPr/>
          <p:nvPr/>
        </p:nvSpPr>
        <p:spPr>
          <a:xfrm>
            <a:off x="7689304" y="4581128"/>
            <a:ext cx="818748" cy="408623"/>
          </a:xfrm>
          <a:prstGeom prst="wedgeRoundRectCallout">
            <a:avLst>
              <a:gd name="adj1" fmla="val -74948"/>
              <a:gd name="adj2" fmla="val 1588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>
                <a:latin typeface="안동엄마까투리" pitchFamily="50" charset="-127"/>
                <a:ea typeface="안동엄마까투리" pitchFamily="50" charset="-127"/>
              </a:rPr>
              <a:t>폐정맥</a:t>
            </a:r>
            <a:endParaRPr lang="ko-KR" altLang="en-US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259" name="모서리가 둥근 사각형 설명선 258"/>
          <p:cNvSpPr/>
          <p:nvPr/>
        </p:nvSpPr>
        <p:spPr>
          <a:xfrm>
            <a:off x="5313040" y="4913437"/>
            <a:ext cx="795221" cy="408623"/>
          </a:xfrm>
          <a:prstGeom prst="wedgeRoundRectCallout">
            <a:avLst>
              <a:gd name="adj1" fmla="val 15500"/>
              <a:gd name="adj2" fmla="val -1045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>
                <a:latin typeface="안동엄마까투리" pitchFamily="50" charset="-127"/>
                <a:ea typeface="안동엄마까투리" pitchFamily="50" charset="-127"/>
              </a:rPr>
              <a:t>대동맥</a:t>
            </a:r>
            <a:endParaRPr lang="ko-KR" altLang="en-US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260" name="모서리가 둥근 사각형 설명선 259"/>
          <p:cNvSpPr/>
          <p:nvPr/>
        </p:nvSpPr>
        <p:spPr>
          <a:xfrm>
            <a:off x="8265368" y="5201469"/>
            <a:ext cx="818748" cy="408623"/>
          </a:xfrm>
          <a:prstGeom prst="wedgeRoundRectCallout">
            <a:avLst>
              <a:gd name="adj1" fmla="val -16686"/>
              <a:gd name="adj2" fmla="val -1084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>
                <a:latin typeface="안동엄마까투리" pitchFamily="50" charset="-127"/>
                <a:ea typeface="안동엄마까투리" pitchFamily="50" charset="-127"/>
              </a:rPr>
              <a:t>대정맥</a:t>
            </a:r>
            <a:endParaRPr lang="ko-KR" altLang="en-US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4736976" y="4154071"/>
            <a:ext cx="1008112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latin typeface="안동엄마까투리" pitchFamily="50" charset="-127"/>
                <a:ea typeface="안동엄마까투리" pitchFamily="50" charset="-127"/>
              </a:rPr>
              <a:t>온몸</a:t>
            </a:r>
            <a:endParaRPr lang="en-US" altLang="ko-KR" smtClean="0">
              <a:latin typeface="안동엄마까투리" pitchFamily="50" charset="-127"/>
              <a:ea typeface="안동엄마까투리" pitchFamily="50" charset="-127"/>
            </a:endParaRPr>
          </a:p>
          <a:p>
            <a:pPr algn="ctr"/>
            <a:r>
              <a:rPr lang="ko-KR" altLang="en-US" smtClean="0">
                <a:latin typeface="안동엄마까투리" pitchFamily="50" charset="-127"/>
                <a:ea typeface="안동엄마까투리" pitchFamily="50" charset="-127"/>
              </a:rPr>
              <a:t>조직세포</a:t>
            </a:r>
            <a:endParaRPr lang="ko-KR" altLang="en-US">
              <a:latin typeface="안동엄마까투리" pitchFamily="50" charset="-127"/>
              <a:ea typeface="안동엄마까투리" pitchFamily="50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8697416" y="4437112"/>
            <a:ext cx="1008112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latin typeface="안동엄마까투리" pitchFamily="50" charset="-127"/>
                <a:ea typeface="안동엄마까투리" pitchFamily="50" charset="-127"/>
              </a:rPr>
              <a:t>온몸</a:t>
            </a:r>
            <a:endParaRPr lang="en-US" altLang="ko-KR" smtClean="0">
              <a:latin typeface="안동엄마까투리" pitchFamily="50" charset="-127"/>
              <a:ea typeface="안동엄마까투리" pitchFamily="50" charset="-127"/>
            </a:endParaRPr>
          </a:p>
          <a:p>
            <a:pPr algn="ctr"/>
            <a:r>
              <a:rPr lang="ko-KR" altLang="en-US" smtClean="0">
                <a:latin typeface="안동엄마까투리" pitchFamily="50" charset="-127"/>
                <a:ea typeface="안동엄마까투리" pitchFamily="50" charset="-127"/>
              </a:rPr>
              <a:t>조직세포</a:t>
            </a:r>
            <a:endParaRPr lang="ko-KR" altLang="en-US">
              <a:latin typeface="안동엄마까투리" pitchFamily="50" charset="-127"/>
              <a:ea typeface="안동엄마까투리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6524</Words>
  <Application>Microsoft Office PowerPoint</Application>
  <PresentationFormat>A4 용지(210x297mm)</PresentationFormat>
  <Paragraphs>1044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기술&amp;가정</vt:lpstr>
      <vt:lpstr>가정</vt:lpstr>
      <vt:lpstr>기술</vt:lpstr>
      <vt:lpstr>기술 – 재료의 특성</vt:lpstr>
      <vt:lpstr>기술&amp;가정</vt:lpstr>
      <vt:lpstr>가정</vt:lpstr>
      <vt:lpstr>기술</vt:lpstr>
      <vt:lpstr>과학</vt:lpstr>
      <vt:lpstr>과학</vt:lpstr>
      <vt:lpstr>과학</vt:lpstr>
      <vt:lpstr>국어</vt:lpstr>
      <vt:lpstr>국어</vt:lpstr>
      <vt:lpstr>국어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기가</dc:title>
  <dc:creator>남수진</dc:creator>
  <cp:lastModifiedBy>남수진</cp:lastModifiedBy>
  <cp:revision>89</cp:revision>
  <dcterms:created xsi:type="dcterms:W3CDTF">2023-09-22T11:13:32Z</dcterms:created>
  <dcterms:modified xsi:type="dcterms:W3CDTF">2023-09-24T13:23:34Z</dcterms:modified>
</cp:coreProperties>
</file>