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13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solidFill>
              <a:srgbClr val="FFC000"/>
            </a:solidFill>
          </c:spPr>
          <c:dPt>
            <c:idx val="15"/>
            <c:spPr>
              <a:solidFill>
                <a:srgbClr val="00B0F0"/>
              </a:solidFill>
            </c:spPr>
          </c:dPt>
          <c:cat>
            <c:strRef>
              <c:f>Sheet1!$A$2:$A$26</c:f>
              <c:strCache>
                <c:ptCount val="25"/>
                <c:pt idx="0">
                  <c:v>태국</c:v>
                </c:pt>
                <c:pt idx="1">
                  <c:v>벨기에</c:v>
                </c:pt>
                <c:pt idx="2">
                  <c:v>스웨덴</c:v>
                </c:pt>
                <c:pt idx="3">
                  <c:v>폴란드</c:v>
                </c:pt>
                <c:pt idx="4">
                  <c:v>대만</c:v>
                </c:pt>
                <c:pt idx="5">
                  <c:v>스위스</c:v>
                </c:pt>
                <c:pt idx="6">
                  <c:v>튀르키예</c:v>
                </c:pt>
                <c:pt idx="7">
                  <c:v>사우디아라비아</c:v>
                </c:pt>
                <c:pt idx="8">
                  <c:v>네덜란드</c:v>
                </c:pt>
                <c:pt idx="9">
                  <c:v>인도네시아</c:v>
                </c:pt>
                <c:pt idx="10">
                  <c:v>멕시코</c:v>
                </c:pt>
                <c:pt idx="11">
                  <c:v>스페인</c:v>
                </c:pt>
                <c:pt idx="12">
                  <c:v>호주</c:v>
                </c:pt>
                <c:pt idx="13">
                  <c:v>브라질</c:v>
                </c:pt>
                <c:pt idx="14">
                  <c:v>러시아</c:v>
                </c:pt>
                <c:pt idx="15">
                  <c:v>대한민국</c:v>
                </c:pt>
                <c:pt idx="16">
                  <c:v>캐나다</c:v>
                </c:pt>
                <c:pt idx="17">
                  <c:v>이탈리아</c:v>
                </c:pt>
                <c:pt idx="18">
                  <c:v>프랑스</c:v>
                </c:pt>
                <c:pt idx="19">
                  <c:v>인도</c:v>
                </c:pt>
                <c:pt idx="20">
                  <c:v>영국</c:v>
                </c:pt>
                <c:pt idx="21">
                  <c:v>독일</c:v>
                </c:pt>
                <c:pt idx="22">
                  <c:v>일본</c:v>
                </c:pt>
                <c:pt idx="23">
                  <c:v>중국</c:v>
                </c:pt>
                <c:pt idx="24">
                  <c:v>미국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0.50597999999999999</c:v>
                </c:pt>
                <c:pt idx="1">
                  <c:v>0.59987999999999997</c:v>
                </c:pt>
                <c:pt idx="2">
                  <c:v>0.62744</c:v>
                </c:pt>
                <c:pt idx="3">
                  <c:v>0.67405000000000004</c:v>
                </c:pt>
                <c:pt idx="4">
                  <c:v>0.77490000000000003</c:v>
                </c:pt>
                <c:pt idx="5">
                  <c:v>0.81286000000000003</c:v>
                </c:pt>
                <c:pt idx="6">
                  <c:v>0.81527000000000005</c:v>
                </c:pt>
                <c:pt idx="7">
                  <c:v>0.83353999999999995</c:v>
                </c:pt>
                <c:pt idx="8">
                  <c:v>1.018</c:v>
                </c:pt>
                <c:pt idx="9">
                  <c:v>1.0860000000000001</c:v>
                </c:pt>
                <c:pt idx="10">
                  <c:v>1.2929999999999999</c:v>
                </c:pt>
                <c:pt idx="11">
                  <c:v>1.4252</c:v>
                </c:pt>
                <c:pt idx="12">
                  <c:v>1.5426</c:v>
                </c:pt>
                <c:pt idx="13">
                  <c:v>1.6089</c:v>
                </c:pt>
                <c:pt idx="14">
                  <c:v>1.7757000000000001</c:v>
                </c:pt>
                <c:pt idx="15">
                  <c:v>1.8102</c:v>
                </c:pt>
                <c:pt idx="16">
                  <c:v>1.9906999999999999</c:v>
                </c:pt>
                <c:pt idx="17">
                  <c:v>2.0998000000000001</c:v>
                </c:pt>
                <c:pt idx="18">
                  <c:v>2.9373999999999998</c:v>
                </c:pt>
                <c:pt idx="19">
                  <c:v>3.1732999999999998</c:v>
                </c:pt>
                <c:pt idx="20">
                  <c:v>3.1867999999999999</c:v>
                </c:pt>
                <c:pt idx="21">
                  <c:v>4.2230999999999996</c:v>
                </c:pt>
                <c:pt idx="22">
                  <c:v>4.9374000000000002</c:v>
                </c:pt>
                <c:pt idx="23">
                  <c:v>17.734000000000002</c:v>
                </c:pt>
                <c:pt idx="24">
                  <c:v>22.996099999999998</c:v>
                </c:pt>
              </c:numCache>
            </c:numRef>
          </c:val>
        </c:ser>
        <c:axId val="159093504"/>
        <c:axId val="159095040"/>
      </c:barChart>
      <c:catAx>
        <c:axId val="159093504"/>
        <c:scaling>
          <c:orientation val="minMax"/>
        </c:scaling>
        <c:axPos val="l"/>
        <c:tickLblPos val="nextTo"/>
        <c:crossAx val="159095040"/>
        <c:crosses val="autoZero"/>
        <c:auto val="1"/>
        <c:lblAlgn val="ctr"/>
        <c:lblOffset val="100"/>
      </c:catAx>
      <c:valAx>
        <c:axId val="159095040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159093504"/>
        <c:crosses val="autoZero"/>
        <c:crossBetween val="between"/>
      </c:valAx>
    </c:plotArea>
    <c:plotVisOnly val="1"/>
  </c:chart>
  <c:txPr>
    <a:bodyPr/>
    <a:lstStyle/>
    <a:p>
      <a:pPr>
        <a:defRPr sz="700">
          <a:latin typeface="EF_정신차렷체" pitchFamily="50" charset="-127"/>
          <a:ea typeface="EF_정신차렷체" pitchFamily="50" charset="-127"/>
        </a:defRPr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A290-1519-4A72-914A-5A83FE647AE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172CF-4448-4E24-A52F-5DC45DD1B2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172CF-4448-4E24-A52F-5DC45DD1B2E6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6D57-86FD-4A5A-B7E0-47FB29D4491C}" type="datetimeFigureOut">
              <a:rPr lang="ko-KR" altLang="en-US" smtClean="0"/>
              <a:pPr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77AE-1F00-44E8-A09B-533897DDBE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1635646"/>
            <a:ext cx="7776864" cy="1080120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한국은 얼마나 잘 살고 있을까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?</a:t>
            </a:r>
            <a:endParaRPr lang="ko-KR" altLang="en-US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GDP(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국내총생산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)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의 개념</a:t>
            </a:r>
            <a:endParaRPr lang="ko-KR" altLang="en-US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한 나라에서 벌어들인 소득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물건 수출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관광 수입 등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)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을 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현재 물가에 맞춰 책정한 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것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GMI(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국민총소득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)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과 함께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국가의 발전 정도를 알 때 사용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en-US" altLang="ko-KR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(GMI</a:t>
            </a:r>
            <a:r>
              <a:rPr lang="ko-KR" altLang="en-US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는 누적</a:t>
            </a:r>
            <a:r>
              <a:rPr lang="en-US" altLang="ko-KR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 </a:t>
            </a:r>
            <a:r>
              <a:rPr lang="ko-KR" altLang="en-US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발전 정도</a:t>
            </a:r>
            <a:r>
              <a:rPr lang="en-US" altLang="ko-KR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, GDP</a:t>
            </a:r>
            <a:r>
              <a:rPr lang="ko-KR" altLang="en-US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는 일정 기간의 발전량</a:t>
            </a:r>
            <a:r>
              <a:rPr lang="en-US" altLang="ko-KR" sz="1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)</a:t>
            </a:r>
            <a:endParaRPr lang="ko-KR" altLang="en-US" sz="160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이 주제를 선택한 이유</a:t>
            </a:r>
            <a:endParaRPr lang="ko-KR" altLang="en-US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“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우리가 살고 있는 한국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” </a:t>
            </a:r>
          </a:p>
          <a:p>
            <a:pPr marL="0" indent="0" algn="ctr"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이 얼마나 열심히 사는지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잘 사는지 </a:t>
            </a:r>
            <a:endParaRPr lang="en-US" altLang="ko-KR" sz="3600" smtClean="0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  <a:p>
            <a:pPr marL="0" indent="0" algn="ctr"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궁금해서 조사를 하게 되었다</a:t>
            </a:r>
            <a:r>
              <a:rPr lang="en-US" altLang="ko-KR" sz="3600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1275608"/>
            <a:ext cx="1800200" cy="2952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67544" y="1275606"/>
          <a:ext cx="1800200" cy="29603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80120"/>
                <a:gridCol w="720080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계급</a:t>
                      </a:r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단위</a:t>
                      </a:r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: </a:t>
                      </a:r>
                      <a:r>
                        <a:rPr lang="ko-KR" altLang="en-US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조</a:t>
                      </a:r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)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도수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0.5~1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8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1~1.5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4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1.5~2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5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2~2.5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1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2.5~3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1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3~3.5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0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3.5~4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2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4~4.5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1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합계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bg1"/>
                          </a:solidFill>
                          <a:latin typeface="바른공군체 Bold" pitchFamily="50" charset="-127"/>
                          <a:ea typeface="바른공군체 Bold" pitchFamily="50" charset="-127"/>
                        </a:rPr>
                        <a:t>23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바른공군체 Bold" pitchFamily="50" charset="-127"/>
                        <a:ea typeface="바른공군체 Bold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699792" y="1347614"/>
            <a:ext cx="4104456" cy="3528392"/>
          </a:xfrm>
          <a:prstGeom prst="roundRect">
            <a:avLst>
              <a:gd name="adj" fmla="val 106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세계 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GDP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 상위 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25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개 국가의 분포</a:t>
            </a:r>
            <a:endParaRPr lang="ko-KR" altLang="en-US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59832" y="1635646"/>
          <a:ext cx="3672405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855"/>
                <a:gridCol w="333855"/>
                <a:gridCol w="333855"/>
                <a:gridCol w="333855"/>
                <a:gridCol w="333855"/>
                <a:gridCol w="333855"/>
                <a:gridCol w="333855"/>
                <a:gridCol w="333855"/>
                <a:gridCol w="333855"/>
                <a:gridCol w="333855"/>
                <a:gridCol w="333855"/>
              </a:tblGrid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5860" y="4227934"/>
          <a:ext cx="3240360" cy="324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10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15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20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25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30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35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40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45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50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43808" y="1491630"/>
          <a:ext cx="208280" cy="2857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4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8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6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EF_정신차렷체" pitchFamily="2" charset="-127"/>
                          <a:ea typeface="EF_정신차렷체" pitchFamily="2" charset="-127"/>
                        </a:rPr>
                        <a:t>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EF_정신차렷체" pitchFamily="2" charset="-127"/>
                        <a:ea typeface="EF_정신차렷체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09647" y="1347614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계급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(</a:t>
            </a:r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단위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: </a:t>
            </a:r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개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)</a:t>
            </a:r>
            <a:endParaRPr lang="ko-KR" altLang="en-US" sz="1100">
              <a:latin typeface="EF_정신차렷체" pitchFamily="2" charset="-127"/>
              <a:ea typeface="EF_정신차렷체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112" y="4515966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도수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(</a:t>
            </a:r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단위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: </a:t>
            </a:r>
            <a:r>
              <a:rPr lang="ko-KR" altLang="en-US" sz="1100" smtClean="0">
                <a:latin typeface="EF_정신차렷체" pitchFamily="2" charset="-127"/>
                <a:ea typeface="EF_정신차렷체" pitchFamily="2" charset="-127"/>
              </a:rPr>
              <a:t>천억</a:t>
            </a:r>
            <a:r>
              <a:rPr lang="en-US" altLang="ko-KR" sz="1100" smtClean="0">
                <a:latin typeface="EF_정신차렷체" pitchFamily="2" charset="-127"/>
                <a:ea typeface="EF_정신차렷체" pitchFamily="2" charset="-127"/>
              </a:rPr>
              <a:t>)</a:t>
            </a:r>
            <a:endParaRPr lang="ko-KR" altLang="en-US" sz="1100">
              <a:latin typeface="EF_정신차렷체" pitchFamily="2" charset="-127"/>
              <a:ea typeface="EF_정신차렷체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31840" y="415592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91880" y="1563638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51920" y="2859782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39952" y="257175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99992" y="379588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60032" y="379588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508104" y="3507854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68144" y="379588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56176" y="379588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6216" y="4155926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5" idx="0"/>
            <a:endCxn id="16" idx="4"/>
          </p:cNvCxnSpPr>
          <p:nvPr/>
        </p:nvCxnSpPr>
        <p:spPr>
          <a:xfrm flipV="1">
            <a:off x="3203848" y="1707654"/>
            <a:ext cx="360040" cy="2448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  <a:endCxn id="16" idx="4"/>
          </p:cNvCxnSpPr>
          <p:nvPr/>
        </p:nvCxnSpPr>
        <p:spPr>
          <a:xfrm flipH="1" flipV="1">
            <a:off x="3563888" y="1707654"/>
            <a:ext cx="360040" cy="115212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7"/>
            <a:endCxn id="18" idx="3"/>
          </p:cNvCxnSpPr>
          <p:nvPr/>
        </p:nvCxnSpPr>
        <p:spPr>
          <a:xfrm flipV="1">
            <a:off x="3974845" y="2694675"/>
            <a:ext cx="186198" cy="18619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9" idx="0"/>
            <a:endCxn id="18" idx="4"/>
          </p:cNvCxnSpPr>
          <p:nvPr/>
        </p:nvCxnSpPr>
        <p:spPr>
          <a:xfrm flipH="1" flipV="1">
            <a:off x="4211960" y="2715766"/>
            <a:ext cx="360040" cy="108012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9" idx="6"/>
            <a:endCxn id="20" idx="2"/>
          </p:cNvCxnSpPr>
          <p:nvPr/>
        </p:nvCxnSpPr>
        <p:spPr>
          <a:xfrm>
            <a:off x="4644008" y="3867894"/>
            <a:ext cx="21602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6"/>
            <a:endCxn id="21" idx="2"/>
          </p:cNvCxnSpPr>
          <p:nvPr/>
        </p:nvCxnSpPr>
        <p:spPr>
          <a:xfrm flipV="1">
            <a:off x="5004048" y="3579862"/>
            <a:ext cx="504056" cy="2880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1" idx="6"/>
            <a:endCxn id="22" idx="2"/>
          </p:cNvCxnSpPr>
          <p:nvPr/>
        </p:nvCxnSpPr>
        <p:spPr>
          <a:xfrm>
            <a:off x="5652120" y="3579862"/>
            <a:ext cx="216024" cy="2880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2" idx="6"/>
            <a:endCxn id="23" idx="2"/>
          </p:cNvCxnSpPr>
          <p:nvPr/>
        </p:nvCxnSpPr>
        <p:spPr>
          <a:xfrm>
            <a:off x="6012160" y="3867894"/>
            <a:ext cx="14401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3" idx="5"/>
            <a:endCxn id="24" idx="1"/>
          </p:cNvCxnSpPr>
          <p:nvPr/>
        </p:nvCxnSpPr>
        <p:spPr>
          <a:xfrm>
            <a:off x="6279101" y="3918811"/>
            <a:ext cx="258206" cy="25820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7544" y="1131590"/>
            <a:ext cx="8352928" cy="3744416"/>
          </a:xfrm>
          <a:prstGeom prst="roundRect">
            <a:avLst>
              <a:gd name="adj" fmla="val 106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1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세계 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GDP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 상위 </a:t>
            </a:r>
            <a:r>
              <a:rPr lang="en-US" altLang="ko-KR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25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개 국가의 </a:t>
            </a:r>
            <a:r>
              <a:rPr lang="ko-KR" altLang="en-US" smtClean="0">
                <a:solidFill>
                  <a:schemeClr val="bg1"/>
                </a:solidFill>
                <a:latin typeface="EF_정신차렷체" pitchFamily="2" charset="-127"/>
                <a:ea typeface="EF_정신차렷체" pitchFamily="2" charset="-127"/>
              </a:rPr>
              <a:t>순위</a:t>
            </a:r>
            <a:endParaRPr lang="ko-KR" altLang="en-US">
              <a:solidFill>
                <a:schemeClr val="bg1"/>
              </a:solidFill>
              <a:latin typeface="EF_정신차렷체" pitchFamily="2" charset="-127"/>
              <a:ea typeface="EF_정신차렷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557777"/>
            <a:ext cx="82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EF_정신차렷체" pitchFamily="50" charset="-127"/>
                <a:ea typeface="EF_정신차렷체" pitchFamily="50" charset="-127"/>
              </a:rPr>
              <a:t>(</a:t>
            </a:r>
            <a:r>
              <a:rPr lang="ko-KR" altLang="en-US" sz="1000" smtClean="0">
                <a:latin typeface="EF_정신차렷체" pitchFamily="50" charset="-127"/>
                <a:ea typeface="EF_정신차렷체" pitchFamily="50" charset="-127"/>
              </a:rPr>
              <a:t>단위</a:t>
            </a:r>
            <a:r>
              <a:rPr lang="en-US" altLang="ko-KR" sz="1000" smtClean="0">
                <a:latin typeface="EF_정신차렷체" pitchFamily="50" charset="-127"/>
                <a:ea typeface="EF_정신차렷체" pitchFamily="50" charset="-127"/>
              </a:rPr>
              <a:t>:</a:t>
            </a:r>
            <a:r>
              <a:rPr lang="ko-KR" altLang="en-US" sz="1000" smtClean="0">
                <a:latin typeface="EF_정신차렷체" pitchFamily="50" charset="-127"/>
                <a:ea typeface="EF_정신차렷체" pitchFamily="50" charset="-127"/>
              </a:rPr>
              <a:t>조</a:t>
            </a:r>
            <a:r>
              <a:rPr lang="en-US" altLang="ko-KR" sz="1000" smtClean="0">
                <a:latin typeface="EF_정신차렷체" pitchFamily="50" charset="-127"/>
                <a:ea typeface="EF_정신차렷체" pitchFamily="50" charset="-127"/>
              </a:rPr>
              <a:t>)  0                                           5                                          10                                          15                                          20                                        25</a:t>
            </a:r>
            <a:endParaRPr lang="ko-KR" altLang="en-US" sz="1000">
              <a:latin typeface="EF_정신차렷체" pitchFamily="50" charset="-127"/>
              <a:ea typeface="EF_정신차렷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사진술의 무료 벡터 그래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851670"/>
            <a:ext cx="7200800" cy="36004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latin typeface="EF_정신차렷체" pitchFamily="2" charset="-127"/>
                <a:ea typeface="EF_정신차렷체" pitchFamily="2" charset="-127"/>
              </a:rPr>
              <a:t>한국의 전망</a:t>
            </a:r>
            <a:endParaRPr lang="ko-KR" altLang="en-US">
              <a:latin typeface="EF_정신차렷체" pitchFamily="2" charset="-127"/>
              <a:ea typeface="EF_정신차렷체" pitchFamily="2" charset="-127"/>
            </a:endParaRPr>
          </a:p>
        </p:txBody>
      </p:sp>
      <p:pic>
        <p:nvPicPr>
          <p:cNvPr id="1026" name="Picture 2" descr="▲ K팝 팬덤 현상을 분석하는 민간 연구소 ‘블립’이 지난 21일 공개한 ‘K팝 세계지도(2019 GLOBAL K-POP MAP)’ 일부. 지난해 7월 1일부터 올해 6월 30일까지 국내 아이돌 76개 팀의 유튜브 데이터를 분석했다. 동그라미가 클수록 K팝 인기가 높은 지역이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203598"/>
            <a:ext cx="5064563" cy="24309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999612" y="340564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EF_정신차렷체" pitchFamily="50" charset="-127"/>
                <a:ea typeface="EF_정신차렷체" pitchFamily="50" charset="-127"/>
              </a:rPr>
              <a:t>출처 </a:t>
            </a:r>
            <a:r>
              <a:rPr lang="en-US" altLang="ko-KR" sz="1000" smtClean="0">
                <a:latin typeface="EF_정신차렷체" pitchFamily="50" charset="-127"/>
                <a:ea typeface="EF_정신차렷체" pitchFamily="50" charset="-127"/>
              </a:rPr>
              <a:t>: </a:t>
            </a:r>
            <a:r>
              <a:rPr lang="ko-KR" altLang="en-US" sz="1000" smtClean="0">
                <a:latin typeface="EF_정신차렷체" pitchFamily="50" charset="-127"/>
                <a:ea typeface="EF_정신차렷체" pitchFamily="50" charset="-127"/>
              </a:rPr>
              <a:t>해외문화홍보원</a:t>
            </a:r>
            <a:endParaRPr lang="ko-KR" altLang="en-US" sz="1000">
              <a:latin typeface="EF_정신차렷체" pitchFamily="50" charset="-127"/>
              <a:ea typeface="EF_정신차렷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347614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K-POP 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인기 지역 지도</a:t>
            </a:r>
            <a:endParaRPr lang="ko-KR" altLang="en-US" sz="1600">
              <a:latin typeface="EF_정신차렷체" pitchFamily="50" charset="-127"/>
              <a:ea typeface="EF_정신차렷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0481" y="1707654"/>
            <a:ext cx="451758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2010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년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7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월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K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팝의 트윗이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500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만건 정도였느나</a:t>
            </a:r>
            <a:endParaRPr lang="en-US" altLang="ko-KR" sz="1600" smtClean="0">
              <a:latin typeface="EF_정신차렷체" pitchFamily="50" charset="-127"/>
              <a:ea typeface="EF_정신차렷체" pitchFamily="50" charset="-127"/>
            </a:endParaRPr>
          </a:p>
          <a:p>
            <a:pPr algn="ctr"/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약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10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년후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2021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년에서는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75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억건으로 급증하고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,</a:t>
            </a:r>
          </a:p>
          <a:p>
            <a:pPr algn="ctr"/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빌보드 뮤직 어워드에서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3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관왕을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6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년동안 달성할 </a:t>
            </a:r>
            <a:endParaRPr lang="en-US" altLang="ko-KR" sz="1600" smtClean="0">
              <a:latin typeface="EF_정신차렷체" pitchFamily="50" charset="-127"/>
              <a:ea typeface="EF_정신차렷체" pitchFamily="50" charset="-127"/>
            </a:endParaRPr>
          </a:p>
          <a:p>
            <a:pPr algn="ctr"/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정도로 한국의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K-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팝이 인기가 많아졌다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.</a:t>
            </a:r>
          </a:p>
          <a:p>
            <a:pPr algn="ctr"/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따라서 콘서트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(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방탄소년단을 예시로 듦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)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의 수익도</a:t>
            </a:r>
            <a:endParaRPr lang="en-US" altLang="ko-KR" sz="1600" smtClean="0">
              <a:latin typeface="EF_정신차렷체" pitchFamily="50" charset="-127"/>
              <a:ea typeface="EF_정신차렷체" pitchFamily="50" charset="-127"/>
            </a:endParaRPr>
          </a:p>
          <a:p>
            <a:pPr algn="ctr"/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6700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억원에서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1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조 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2000</a:t>
            </a:r>
            <a:r>
              <a:rPr lang="ko-KR" altLang="en-US" sz="1600" smtClean="0">
                <a:latin typeface="EF_정신차렷체" pitchFamily="50" charset="-127"/>
                <a:ea typeface="EF_정신차렷체" pitchFamily="50" charset="-127"/>
              </a:rPr>
              <a:t>억원으로 급증했다</a:t>
            </a:r>
            <a:r>
              <a:rPr lang="en-US" altLang="ko-KR" sz="1600" smtClean="0">
                <a:latin typeface="EF_정신차렷체" pitchFamily="50" charset="-127"/>
                <a:ea typeface="EF_정신차렷체" pitchFamily="50" charset="-127"/>
              </a:rPr>
              <a:t>.</a:t>
            </a:r>
            <a:endParaRPr lang="ko-KR" altLang="en-US" sz="1600">
              <a:latin typeface="EF_정신차렷체" pitchFamily="50" charset="-127"/>
              <a:ea typeface="EF_정신차렷체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0112" y="3435846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드라마의 열풍</a:t>
            </a:r>
            <a:endParaRPr lang="ko-KR" altLang="en-US">
              <a:solidFill>
                <a:schemeClr val="bg1"/>
              </a:solidFill>
              <a:latin typeface="EF_정신차렷체" pitchFamily="50" charset="-127"/>
              <a:ea typeface="EF_정신차렷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59832" y="3795886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킹덤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오징어게임 등이 엄청난 열풍을 일으켜 </a:t>
            </a:r>
            <a:endParaRPr lang="en-US" altLang="ko-KR" sz="1400" smtClean="0">
              <a:solidFill>
                <a:schemeClr val="bg1"/>
              </a:solidFill>
              <a:latin typeface="EF_정신차렷체" pitchFamily="50" charset="-127"/>
              <a:ea typeface="EF_정신차렷체" pitchFamily="50" charset="-127"/>
            </a:endParaRPr>
          </a:p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한류가 확산되고 있다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.</a:t>
            </a:r>
          </a:p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스탠버드대학교의 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“</a:t>
            </a:r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주르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”</a:t>
            </a:r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교수님은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“</a:t>
            </a:r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한국의 문화 컨텐츠가</a:t>
            </a:r>
            <a:endParaRPr lang="en-US" altLang="ko-KR" sz="1400" smtClean="0">
              <a:solidFill>
                <a:schemeClr val="bg1"/>
              </a:solidFill>
              <a:latin typeface="EF_정신차렷체" pitchFamily="50" charset="-127"/>
              <a:ea typeface="EF_정신차렷체" pitchFamily="50" charset="-127"/>
            </a:endParaRPr>
          </a:p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정말 좋기 때문이다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”</a:t>
            </a:r>
            <a:r>
              <a:rPr lang="ko-KR" altLang="en-US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라고도 발언하신 적이 있다</a:t>
            </a:r>
            <a:r>
              <a:rPr lang="en-US" altLang="ko-KR" sz="1400" smtClean="0">
                <a:solidFill>
                  <a:schemeClr val="bg1"/>
                </a:solidFill>
                <a:latin typeface="EF_정신차렷체" pitchFamily="50" charset="-127"/>
                <a:ea typeface="EF_정신차렷체" pitchFamily="50" charset="-127"/>
              </a:rPr>
              <a:t>.</a:t>
            </a:r>
            <a:endParaRPr lang="ko-KR" altLang="en-US" sz="1400">
              <a:solidFill>
                <a:schemeClr val="bg1"/>
              </a:solidFill>
              <a:latin typeface="EF_정신차렷체" pitchFamily="50" charset="-127"/>
              <a:ea typeface="EF_정신차렷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246</Words>
  <Application>Microsoft Office PowerPoint</Application>
  <PresentationFormat>화면 슬라이드 쇼(16:9)</PresentationFormat>
  <Paragraphs>67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한국은 얼마나 잘 살고 있을까?</vt:lpstr>
      <vt:lpstr>GDP(국내총생산)의 개념</vt:lpstr>
      <vt:lpstr>이 주제를 선택한 이유</vt:lpstr>
      <vt:lpstr>세계 GDP 상위 25개 국가의 분포</vt:lpstr>
      <vt:lpstr>세계 GDP 상위 25개 국가의 순위</vt:lpstr>
      <vt:lpstr>한국의 전망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한국은 얼마나 잘 살고 있을까?</dc:title>
  <dc:creator>이영진</dc:creator>
  <cp:lastModifiedBy>이영진</cp:lastModifiedBy>
  <cp:revision>56</cp:revision>
  <dcterms:created xsi:type="dcterms:W3CDTF">2022-10-21T07:53:27Z</dcterms:created>
  <dcterms:modified xsi:type="dcterms:W3CDTF">2022-10-24T13:33:01Z</dcterms:modified>
</cp:coreProperties>
</file>