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5" r:id="rId4"/>
    <p:sldId id="257" r:id="rId5"/>
    <p:sldId id="267" r:id="rId6"/>
    <p:sldId id="258" r:id="rId7"/>
    <p:sldId id="268" r:id="rId8"/>
    <p:sldId id="259" r:id="rId9"/>
    <p:sldId id="269" r:id="rId10"/>
    <p:sldId id="286" r:id="rId11"/>
    <p:sldId id="287" r:id="rId12"/>
    <p:sldId id="284" r:id="rId13"/>
    <p:sldId id="263" r:id="rId14"/>
    <p:sldId id="270" r:id="rId15"/>
    <p:sldId id="261" r:id="rId16"/>
    <p:sldId id="275" r:id="rId17"/>
    <p:sldId id="271" r:id="rId18"/>
    <p:sldId id="272" r:id="rId19"/>
    <p:sldId id="273" r:id="rId20"/>
    <p:sldId id="288" r:id="rId21"/>
    <p:sldId id="274" r:id="rId22"/>
    <p:sldId id="276" r:id="rId23"/>
    <p:sldId id="277" r:id="rId24"/>
    <p:sldId id="278" r:id="rId25"/>
    <p:sldId id="280" r:id="rId26"/>
    <p:sldId id="279" r:id="rId27"/>
    <p:sldId id="289" r:id="rId28"/>
    <p:sldId id="290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23" autoAdjust="0"/>
    <p:restoredTop sz="94652" autoAdjust="0"/>
  </p:normalViewPr>
  <p:slideViewPr>
    <p:cSldViewPr>
      <p:cViewPr varScale="1">
        <p:scale>
          <a:sx n="91" d="100"/>
          <a:sy n="91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8C7F-0D4B-429E-9AB4-076DC063F0DC}" type="datetimeFigureOut">
              <a:rPr lang="ko-KR" altLang="en-US" smtClean="0"/>
              <a:pPr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752A-0B15-4CB0-B4C4-99E144042B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800" b="1" dirty="0" smtClean="0">
                <a:latin typeface="Jua" pitchFamily="2" charset="-127"/>
                <a:ea typeface="Jua" pitchFamily="2" charset="-127"/>
              </a:rPr>
              <a:t>주의사</a:t>
            </a:r>
            <a:r>
              <a:rPr lang="ko-KR" altLang="en-US" sz="8800" b="1" dirty="0" smtClean="0">
                <a:latin typeface="Jua" pitchFamily="2" charset="-127"/>
                <a:ea typeface="Jua" pitchFamily="2" charset="-127"/>
              </a:rPr>
              <a:t>항</a:t>
            </a:r>
            <a:endParaRPr lang="ko-KR" altLang="en-US" sz="8800" b="1" dirty="0">
              <a:latin typeface="Jua" pitchFamily="2" charset="-127"/>
              <a:ea typeface="Jua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오타 </a:t>
            </a:r>
            <a:r>
              <a:rPr lang="ko-KR" altLang="en-US" dirty="0" err="1" smtClean="0">
                <a:latin typeface="한컴 말랑말랑 Bold" pitchFamily="50" charset="-127"/>
                <a:ea typeface="한컴 말랑말랑 Bold" pitchFamily="50" charset="-127"/>
              </a:rPr>
              <a:t>같은거</a:t>
            </a:r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 꽤 있으니까 </a:t>
            </a:r>
            <a:r>
              <a:rPr lang="ko-KR" altLang="en-US" dirty="0" err="1" smtClean="0">
                <a:latin typeface="한컴 말랑말랑 Bold" pitchFamily="50" charset="-127"/>
                <a:ea typeface="한컴 말랑말랑 Bold" pitchFamily="50" charset="-127"/>
              </a:rPr>
              <a:t>센스있게</a:t>
            </a:r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ko-KR" altLang="en-US" dirty="0" err="1" smtClean="0">
                <a:latin typeface="한컴 말랑말랑 Bold" pitchFamily="50" charset="-127"/>
                <a:ea typeface="한컴 말랑말랑 Bold" pitchFamily="50" charset="-127"/>
              </a:rPr>
              <a:t>모른척</a:t>
            </a:r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 해 그냥</a:t>
            </a:r>
            <a:endParaRPr lang="en-US" altLang="ko-KR" dirty="0" smtClean="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-y</a:t>
            </a:r>
            <a:r>
              <a:rPr lang="ko-KR" altLang="en-US" sz="4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로 끝나는 동사</a:t>
            </a:r>
            <a:endParaRPr lang="en-US" altLang="ko-KR" sz="4000" dirty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</a:t>
            </a:r>
            <a:r>
              <a:rPr lang="en-US" altLang="ko-KR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-</a:t>
            </a:r>
            <a:r>
              <a:rPr lang="en-US" altLang="ko-KR" dirty="0" err="1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ing</a:t>
            </a:r>
            <a:r>
              <a:rPr lang="en-US" altLang="ko-KR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(play </a:t>
            </a:r>
            <a:r>
              <a:rPr lang="ko-KR" altLang="en-US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같은 단모음</a:t>
            </a:r>
            <a:r>
              <a:rPr lang="en-US" altLang="ko-KR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</a:t>
            </a:r>
            <a:r>
              <a:rPr lang="ko-KR" altLang="en-US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단자음으로 끝나는 동사에도 </a:t>
            </a:r>
            <a:r>
              <a:rPr lang="en-US" altLang="ko-KR" sz="2000" dirty="0" err="1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ing</a:t>
            </a:r>
            <a:r>
              <a:rPr lang="ko-KR" altLang="en-US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만 붙인다</a:t>
            </a:r>
            <a:r>
              <a:rPr lang="en-US" altLang="ko-KR" sz="20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)</a:t>
            </a:r>
            <a:endParaRPr lang="en-US" altLang="ko-KR" dirty="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dirty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dirty="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 dirty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95536" y="2427734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92280" y="3867894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6256" y="2931790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8145" y="3867894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7984" y="2933531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1881" y="3795886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5736" y="2859782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ing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형태 만들기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867894"/>
            <a:ext cx="1021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buy</a:t>
            </a:r>
            <a:endParaRPr lang="ko-KR" altLang="en-US" sz="360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888" y="2931790"/>
            <a:ext cx="1045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pay</a:t>
            </a:r>
            <a:endParaRPr lang="ko-KR" altLang="en-US" sz="360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8475" y="3795886"/>
            <a:ext cx="1151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play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2859782"/>
            <a:ext cx="1415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study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17987" y="3867894"/>
            <a:ext cx="139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enjoy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2931790"/>
            <a:ext cx="856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lay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6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60"/>
                            </p:stCondLst>
                            <p:childTnLst>
                              <p:par>
                                <p:cTn id="3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2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4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6" grpId="0"/>
      <p:bldP spid="23" grpId="0"/>
      <p:bldP spid="25" grpId="0"/>
      <p:bldP spid="22" grpId="0"/>
      <p:bldP spid="9" grpId="0"/>
      <p:bldP spid="10" grpId="0"/>
      <p:bldP spid="11" grpId="0" build="allAtOnce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30724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예문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flipV="1">
            <a:off x="395536" y="-92546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-2053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He </a:t>
            </a:r>
            <a:r>
              <a:rPr lang="en-US" altLang="ko-KR" sz="4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is studying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그는 공부하는 중이다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z="40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Are 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</a:rPr>
              <a:t>You</a:t>
            </a:r>
            <a:r>
              <a:rPr lang="en-US" altLang="ko-KR" sz="40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 playing 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</a:rPr>
              <a:t>baseball now?</a:t>
            </a:r>
            <a:endParaRPr lang="en-US" altLang="ko-KR" sz="440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너 농구하는 중이니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?</a:t>
            </a:r>
            <a:endParaRPr lang="ko-KR" altLang="en-US" sz="440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모음 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2</a:t>
            </a: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개로 끝나는 동사</a:t>
            </a:r>
            <a:endParaRPr lang="en-US" altLang="ko-KR" sz="40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왼쪽 모음을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y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로 고치고 오른쪽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e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를 삭제한다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.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95536" y="2427734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2874298"/>
            <a:ext cx="27286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y</a:t>
            </a:r>
            <a:r>
              <a:rPr lang="en-US" altLang="ko-KR" sz="9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9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ing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형태 만들기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2874298"/>
            <a:ext cx="9717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latin typeface="한컴 말랑말랑 Bold" pitchFamily="50" charset="-127"/>
                <a:ea typeface="한컴 말랑말랑 Bold" pitchFamily="50" charset="-127"/>
              </a:rPr>
              <a:t>d</a:t>
            </a:r>
            <a:endParaRPr lang="ko-KR" altLang="en-US" sz="9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2859782"/>
            <a:ext cx="12186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i</a:t>
            </a:r>
            <a:r>
              <a:rPr lang="en-US" altLang="ko-KR" sz="9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96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2874298"/>
            <a:ext cx="27286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y</a:t>
            </a:r>
            <a:r>
              <a:rPr lang="en-US" altLang="ko-KR" sz="9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9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67698" y="2874298"/>
            <a:ext cx="468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latin typeface="한컴 말랑말랑 Bold" pitchFamily="50" charset="-127"/>
                <a:ea typeface="한컴 말랑말랑 Bold" pitchFamily="50" charset="-127"/>
              </a:rPr>
              <a:t>l</a:t>
            </a:r>
            <a:endParaRPr lang="ko-KR" altLang="en-US" sz="960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2859782"/>
            <a:ext cx="12186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i</a:t>
            </a:r>
            <a:r>
              <a:rPr lang="en-US" altLang="ko-KR" sz="9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96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9" grpId="0"/>
      <p:bldP spid="9" grpId="1"/>
      <p:bldP spid="10" grpId="0"/>
      <p:bldP spid="11" grpId="0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30724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예문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flipV="1">
            <a:off x="395536" y="-92546"/>
            <a:ext cx="8208912" cy="3888432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483518"/>
            <a:ext cx="82809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한컴 말랑말랑 Bold" pitchFamily="50" charset="-127"/>
                <a:ea typeface="한컴 말랑말랑 Bold" pitchFamily="50" charset="-127"/>
              </a:rPr>
              <a:t>A cricket </a:t>
            </a:r>
            <a:r>
              <a:rPr lang="en-US" altLang="ko-KR" sz="5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is dying</a:t>
            </a:r>
            <a:r>
              <a:rPr lang="en-US" altLang="ko-KR" sz="5400" dirty="0" smtClean="0">
                <a:latin typeface="한컴 말랑말랑 Bold" pitchFamily="50" charset="-127"/>
                <a:ea typeface="한컴 말랑말랑 Bold" pitchFamily="50" charset="-127"/>
              </a:rPr>
              <a:t> now.</a:t>
            </a:r>
          </a:p>
          <a:p>
            <a:pPr algn="ctr"/>
            <a:r>
              <a:rPr lang="ko-KR" altLang="en-US" sz="4400" dirty="0" err="1" smtClean="0">
                <a:latin typeface="한컴 말랑말랑 Bold" pitchFamily="50" charset="-127"/>
                <a:ea typeface="한컴 말랑말랑 Bold" pitchFamily="50" charset="-127"/>
              </a:rPr>
              <a:t>곱등이가</a:t>
            </a:r>
            <a:r>
              <a:rPr lang="ko-KR" altLang="en-US" sz="4400" dirty="0" smtClean="0">
                <a:latin typeface="한컴 말랑말랑 Bold" pitchFamily="50" charset="-127"/>
                <a:ea typeface="한컴 말랑말랑 Bold" pitchFamily="50" charset="-127"/>
              </a:rPr>
              <a:t> 지금 죽는 중이다</a:t>
            </a:r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z="5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Are</a:t>
            </a:r>
            <a:r>
              <a:rPr lang="en-US" altLang="ko-KR" sz="5400" dirty="0" smtClean="0">
                <a:latin typeface="한컴 말랑말랑 Bold" pitchFamily="50" charset="-127"/>
                <a:ea typeface="한컴 말랑말랑 Bold" pitchFamily="50" charset="-127"/>
              </a:rPr>
              <a:t> you </a:t>
            </a:r>
            <a:r>
              <a:rPr lang="en-US" altLang="ko-KR" sz="5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lying</a:t>
            </a:r>
            <a:r>
              <a:rPr lang="en-US" altLang="ko-KR" sz="5400" dirty="0" smtClean="0">
                <a:latin typeface="한컴 말랑말랑 Bold" pitchFamily="50" charset="-127"/>
                <a:ea typeface="한컴 말랑말랑 Bold" pitchFamily="50" charset="-127"/>
              </a:rPr>
              <a:t> me?</a:t>
            </a:r>
          </a:p>
          <a:p>
            <a:pPr algn="ctr"/>
            <a:r>
              <a:rPr lang="ko-KR" altLang="en-US" sz="3600" dirty="0" smtClean="0">
                <a:latin typeface="한컴 말랑말랑 Bold" pitchFamily="50" charset="-127"/>
                <a:ea typeface="한컴 말랑말랑 Bold" pitchFamily="50" charset="-127"/>
              </a:rPr>
              <a:t>너 지금 거짓말하는 중이니</a:t>
            </a:r>
            <a:r>
              <a:rPr lang="en-US" altLang="ko-KR" sz="3600" dirty="0" smtClean="0">
                <a:latin typeface="한컴 말랑말랑 Bold" pitchFamily="50" charset="-127"/>
                <a:ea typeface="한컴 말랑말랑 Bold" pitchFamily="50" charset="-127"/>
              </a:rPr>
              <a:t>?</a:t>
            </a:r>
            <a:endParaRPr lang="en-US" altLang="ko-KR" sz="3600" dirty="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endParaRPr lang="ko-KR" altLang="en-US" sz="4400" dirty="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219026"/>
            <a:ext cx="7772400" cy="2360836"/>
          </a:xfrm>
        </p:spPr>
        <p:txBody>
          <a:bodyPr>
            <a:noAutofit/>
          </a:bodyPr>
          <a:lstStyle/>
          <a:p>
            <a:r>
              <a:rPr lang="en-US" altLang="ko-KR" sz="9600" b="1" dirty="0" smtClean="0">
                <a:latin typeface="Jua" pitchFamily="2" charset="-127"/>
                <a:ea typeface="Jua" pitchFamily="2" charset="-127"/>
              </a:rPr>
              <a:t>B</a:t>
            </a:r>
            <a:r>
              <a:rPr lang="en-US" altLang="ko-KR" sz="9600" b="1" dirty="0" smtClean="0">
                <a:latin typeface="Jua" pitchFamily="2" charset="-127"/>
                <a:ea typeface="Jua" pitchFamily="2" charset="-127"/>
              </a:rPr>
              <a:t>.</a:t>
            </a:r>
            <a:r>
              <a:rPr lang="ko-KR" altLang="en-US" sz="9600" b="1" dirty="0" smtClean="0">
                <a:latin typeface="Jua" pitchFamily="2" charset="-127"/>
                <a:ea typeface="Jua" pitchFamily="2" charset="-127"/>
              </a:rPr>
              <a:t>조동사</a:t>
            </a:r>
            <a:r>
              <a:rPr lang="en-US" altLang="ko-KR" sz="9600" b="1" dirty="0" smtClean="0">
                <a:latin typeface="Jua" pitchFamily="2" charset="-127"/>
                <a:ea typeface="Jua" pitchFamily="2" charset="-127"/>
              </a:rPr>
              <a:t>Will</a:t>
            </a:r>
            <a:endParaRPr lang="ko-KR" altLang="en-US" sz="9600" b="1" dirty="0">
              <a:latin typeface="Jua" pitchFamily="2" charset="-127"/>
              <a:ea typeface="Jua" pitchFamily="2" charset="-127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will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의미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211710"/>
            <a:ext cx="7488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smtClean="0">
                <a:latin typeface="한컴 말랑말랑 Bold" pitchFamily="50" charset="-127"/>
                <a:ea typeface="한컴 말랑말랑 Bold" pitchFamily="50" charset="-127"/>
              </a:rPr>
              <a:t>~</a:t>
            </a:r>
            <a:r>
              <a:rPr lang="ko-KR" altLang="en-US" sz="8000" smtClean="0">
                <a:latin typeface="한컴 말랑말랑 Bold" pitchFamily="50" charset="-127"/>
                <a:ea typeface="한컴 말랑말랑 Bold" pitchFamily="50" charset="-127"/>
              </a:rPr>
              <a:t>할 것이다</a:t>
            </a:r>
            <a:endParaRPr lang="en-US" altLang="ko-KR" sz="800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r>
              <a:rPr lang="en-US" altLang="ko-KR" sz="8000" smtClean="0">
                <a:latin typeface="한컴 말랑말랑 Bold" pitchFamily="50" charset="-127"/>
                <a:ea typeface="한컴 말랑말랑 Bold" pitchFamily="50" charset="-127"/>
              </a:rPr>
              <a:t>(</a:t>
            </a:r>
            <a:r>
              <a:rPr lang="ko-KR" altLang="en-US" sz="8000" smtClean="0">
                <a:latin typeface="한컴 말랑말랑 Bold" pitchFamily="50" charset="-127"/>
                <a:ea typeface="한컴 말랑말랑 Bold" pitchFamily="50" charset="-127"/>
              </a:rPr>
              <a:t>미래의 의미</a:t>
            </a:r>
            <a:r>
              <a:rPr lang="en-US" altLang="ko-KR" sz="8000" smtClean="0">
                <a:latin typeface="한컴 말랑말랑 Bold" pitchFamily="50" charset="-127"/>
                <a:ea typeface="한컴 말랑말랑 Bold" pitchFamily="50" charset="-127"/>
              </a:rPr>
              <a:t>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will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긍정문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348175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6000" smtClean="0">
                <a:latin typeface="한컴 말랑말랑 Bold" pitchFamily="50" charset="-127"/>
                <a:ea typeface="한컴 말랑말랑 Bold" pitchFamily="50" charset="-127"/>
              </a:rPr>
              <a:t>+ will + </a:t>
            </a:r>
            <a:r>
              <a:rPr lang="ko-KR" altLang="en-US" sz="48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48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endParaRPr lang="en-US" altLang="ko-KR" sz="6000" smtClean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</a:rPr>
              <a:t>I will visit grandparents home.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나는 내일 조부모님 댁에 방문할 것이다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will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부정문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995686"/>
            <a:ext cx="74888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will + not 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축약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)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won’t + </a:t>
            </a:r>
            <a:r>
              <a:rPr lang="ko-KR" altLang="en-US" sz="32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endParaRPr lang="en-US" altLang="ko-KR" sz="440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endParaRPr lang="en-US" altLang="ko-KR" sz="4400" smtClean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</a:rPr>
              <a:t>I will not study tomorrow!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나는 내일 공부를 하지 않을 것이다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!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will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의문문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355726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Will 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동사 원형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Will you go to Seoul next week?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너 다음 주에 서울 가니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?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조동사의 특징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주어에 따라 형태가 변하지 않는다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!</a:t>
            </a: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355726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Will 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7544" y="357986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 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will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play basketball after school.</a:t>
            </a:r>
          </a:p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Eva 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will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play basketball after school.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31590"/>
            <a:ext cx="7056784" cy="57606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219026"/>
            <a:ext cx="7772400" cy="2360836"/>
          </a:xfrm>
        </p:spPr>
        <p:txBody>
          <a:bodyPr>
            <a:noAutofit/>
          </a:bodyPr>
          <a:lstStyle/>
          <a:p>
            <a:r>
              <a:rPr lang="en-US" altLang="ko-KR" sz="8800" b="1" dirty="0" smtClean="0">
                <a:latin typeface="Jua" pitchFamily="2" charset="-127"/>
                <a:ea typeface="Jua" pitchFamily="2" charset="-127"/>
              </a:rPr>
              <a:t>A</a:t>
            </a:r>
            <a:r>
              <a:rPr lang="en-US" altLang="ko-KR" sz="8800" b="1" dirty="0" smtClean="0">
                <a:latin typeface="Jua" pitchFamily="2" charset="-127"/>
                <a:ea typeface="Jua" pitchFamily="2" charset="-127"/>
              </a:rPr>
              <a:t>.</a:t>
            </a:r>
            <a:r>
              <a:rPr lang="ko-KR" altLang="en-US" sz="8800" b="1" dirty="0" smtClean="0">
                <a:latin typeface="Jua" pitchFamily="2" charset="-127"/>
                <a:ea typeface="Jua" pitchFamily="2" charset="-127"/>
              </a:rPr>
              <a:t>현재진행형</a:t>
            </a:r>
            <a:endParaRPr lang="ko-KR" altLang="en-US" sz="8800" b="1" dirty="0">
              <a:latin typeface="Jua" pitchFamily="2" charset="-127"/>
              <a:ea typeface="Jua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조동사의 특징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조동사의 뒤에는 항상 동사의 원형을 쓴다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!</a:t>
            </a:r>
            <a:endParaRPr lang="en-US" altLang="ko-KR" sz="20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6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355726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Will 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+ 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7544" y="357986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 will 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be 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14, and Benny will 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be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10 next month.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1131590"/>
            <a:ext cx="3528392" cy="57606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31590"/>
            <a:ext cx="2952328" cy="57606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미래를 나타내는 말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Be going to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211710"/>
            <a:ext cx="748883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smtClean="0">
                <a:latin typeface="한컴 말랑말랑 Bold" pitchFamily="50" charset="-127"/>
                <a:ea typeface="한컴 말랑말랑 Bold" pitchFamily="50" charset="-127"/>
              </a:rPr>
              <a:t>~</a:t>
            </a:r>
            <a:r>
              <a:rPr lang="ko-KR" altLang="en-US" sz="8000" smtClean="0">
                <a:latin typeface="한컴 말랑말랑 Bold" pitchFamily="50" charset="-127"/>
                <a:ea typeface="한컴 말랑말랑 Bold" pitchFamily="50" charset="-127"/>
              </a:rPr>
              <a:t>할 것이다</a:t>
            </a:r>
            <a:endParaRPr lang="en-US" altLang="ko-KR" sz="800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r>
              <a:rPr lang="en-US" altLang="ko-KR" sz="7200" smtClean="0">
                <a:latin typeface="한컴 말랑말랑 Bold" pitchFamily="50" charset="-127"/>
                <a:ea typeface="한컴 말랑말랑 Bold" pitchFamily="50" charset="-127"/>
              </a:rPr>
              <a:t>(will</a:t>
            </a:r>
            <a:r>
              <a:rPr lang="ko-KR" altLang="en-US" sz="7200" smtClean="0">
                <a:latin typeface="한컴 말랑말랑 Bold" pitchFamily="50" charset="-127"/>
                <a:ea typeface="한컴 말랑말랑 Bold" pitchFamily="50" charset="-127"/>
              </a:rPr>
              <a:t>과 비슷한 의미</a:t>
            </a:r>
            <a:r>
              <a:rPr lang="en-US" altLang="ko-KR" sz="7200" smtClean="0">
                <a:latin typeface="한컴 말랑말랑 Bold" pitchFamily="50" charset="-127"/>
                <a:ea typeface="한컴 말랑말랑 Bold" pitchFamily="50" charset="-127"/>
              </a:rPr>
              <a:t>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긍정문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2501483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+ be</a:t>
            </a:r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동사 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+ going to + </a:t>
            </a:r>
            <a:r>
              <a:rPr lang="ko-KR" altLang="en-US" sz="28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28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endParaRPr lang="en-US" altLang="ko-KR" sz="2800" smtClean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 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am going to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go to party.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나는 파티에 갈 거야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부정문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563039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+ be</a:t>
            </a:r>
            <a:r>
              <a:rPr lang="ko-KR" altLang="en-US" sz="3200" smtClean="0">
                <a:latin typeface="한컴 말랑말랑 Bold" pitchFamily="50" charset="-127"/>
                <a:ea typeface="한컴 말랑말랑 Bold" pitchFamily="50" charset="-127"/>
              </a:rPr>
              <a:t>동사 </a:t>
            </a:r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+ not + going to + </a:t>
            </a:r>
            <a:r>
              <a:rPr lang="ko-KR" altLang="en-US" sz="24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24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endParaRPr lang="en-US" altLang="ko-KR" sz="2400" smtClean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한컴 말랑말랑 Bold" pitchFamily="50" charset="-127"/>
                <a:ea typeface="한컴 말랑말랑 Bold" pitchFamily="50" charset="-127"/>
              </a:rPr>
              <a:t>We </a:t>
            </a:r>
            <a:r>
              <a:rPr lang="en-US" altLang="ko-KR" sz="28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are not going to</a:t>
            </a:r>
            <a:r>
              <a:rPr lang="en-US" altLang="ko-KR" sz="2800" smtClean="0">
                <a:latin typeface="한컴 말랑말랑 Bold" pitchFamily="50" charset="-127"/>
                <a:ea typeface="한컴 말랑말랑 Bold" pitchFamily="50" charset="-127"/>
              </a:rPr>
              <a:t> travel next week.</a:t>
            </a:r>
          </a:p>
          <a:p>
            <a:pPr algn="ctr"/>
            <a:r>
              <a:rPr lang="ko-KR" altLang="en-US" sz="2800" smtClean="0">
                <a:latin typeface="한컴 말랑말랑 Bold" pitchFamily="50" charset="-127"/>
                <a:ea typeface="한컴 말랑말랑 Bold" pitchFamily="50" charset="-127"/>
              </a:rPr>
              <a:t>우리는 다음 주에 여행을 가지 않아</a:t>
            </a:r>
            <a:r>
              <a:rPr lang="en-US" altLang="ko-KR" sz="28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의문문 만들기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563039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Be</a:t>
            </a:r>
            <a:r>
              <a:rPr lang="ko-KR" altLang="en-US" sz="3200" smtClean="0">
                <a:latin typeface="한컴 말랑말랑 Bold" pitchFamily="50" charset="-127"/>
                <a:ea typeface="한컴 말랑말랑 Bold" pitchFamily="50" charset="-127"/>
              </a:rPr>
              <a:t>동사 </a:t>
            </a:r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+ </a:t>
            </a:r>
            <a:r>
              <a:rPr lang="ko-KR" altLang="en-US" sz="320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3200" smtClean="0">
                <a:latin typeface="한컴 말랑말랑 Bold" pitchFamily="50" charset="-127"/>
                <a:ea typeface="한컴 말랑말랑 Bold" pitchFamily="50" charset="-127"/>
              </a:rPr>
              <a:t>+ going to + </a:t>
            </a:r>
            <a:r>
              <a:rPr lang="ko-KR" altLang="en-US" sz="2400" smtClean="0">
                <a:latin typeface="한컴 말랑말랑 Bold" pitchFamily="50" charset="-127"/>
                <a:ea typeface="한컴 말랑말랑 Bold" pitchFamily="50" charset="-127"/>
              </a:rPr>
              <a:t>동사 원형</a:t>
            </a:r>
            <a:r>
              <a:rPr lang="en-US" altLang="ko-KR" sz="2400" smtClean="0">
                <a:latin typeface="한컴 말랑말랑 Bold" pitchFamily="50" charset="-127"/>
                <a:ea typeface="한컴 말랑말랑 Bold" pitchFamily="50" charset="-127"/>
              </a:rPr>
              <a:t>®</a:t>
            </a:r>
            <a:endParaRPr lang="en-US" altLang="ko-KR" sz="2400" smtClean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65187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Am 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 going to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go to your home?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 너희 집에 가도 돼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?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주의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!</a:t>
            </a: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067694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 am going to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go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en-US" altLang="ko-KR" sz="3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to school.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나는 학교에 갈 것이다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.(</a:t>
            </a:r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미래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)</a:t>
            </a:r>
          </a:p>
          <a:p>
            <a:pPr algn="ctr"/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I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am going </a:t>
            </a:r>
            <a:r>
              <a:rPr lang="en-US" altLang="ko-KR" sz="3600" smtClean="0">
                <a:solidFill>
                  <a:srgbClr val="00B050"/>
                </a:solidFill>
                <a:latin typeface="한컴 말랑말랑 Bold" pitchFamily="50" charset="-127"/>
                <a:ea typeface="한컴 말랑말랑 Bold" pitchFamily="50" charset="-127"/>
              </a:rPr>
              <a:t>to school.</a:t>
            </a:r>
          </a:p>
          <a:p>
            <a:pPr algn="ctr"/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나는 학교에 가는 중이다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.(</a:t>
            </a:r>
            <a:r>
              <a:rPr lang="ko-KR" altLang="en-US" sz="3600" smtClean="0">
                <a:latin typeface="한컴 말랑말랑 Bold" pitchFamily="50" charset="-127"/>
                <a:ea typeface="한컴 말랑말랑 Bold" pitchFamily="50" charset="-127"/>
              </a:rPr>
              <a:t>현재진행형</a:t>
            </a:r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4266" y="4299942"/>
            <a:ext cx="6793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뒤에 장소를 뜻하는 말이 있으면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‘~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로 가는 중이다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’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가 된다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be going to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뒤에 동사 원형이 올 때만 미래의 의미를 가진다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차이점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Will, be going to </a:t>
            </a: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차이</a:t>
            </a: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1923678"/>
            <a:ext cx="8208912" cy="30963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4408" y="3507854"/>
            <a:ext cx="75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39552" y="1923678"/>
            <a:ext cx="7920880" cy="1355378"/>
            <a:chOff x="539552" y="1923678"/>
            <a:chExt cx="7920880" cy="1355378"/>
          </a:xfrm>
        </p:grpSpPr>
        <p:sp>
          <p:nvSpPr>
            <p:cNvPr id="8" name="직사각형 7"/>
            <p:cNvSpPr/>
            <p:nvPr/>
          </p:nvSpPr>
          <p:spPr>
            <a:xfrm>
              <a:off x="539552" y="1923678"/>
              <a:ext cx="7848872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smtClean="0">
                  <a:latin typeface="한컴 말랑말랑 Bold" pitchFamily="50" charset="-127"/>
                  <a:ea typeface="한컴 말랑말랑 Bold" pitchFamily="50" charset="-127"/>
                </a:rPr>
                <a:t>Will</a:t>
              </a:r>
            </a:p>
            <a:p>
              <a:r>
                <a:rPr lang="ko-KR" altLang="en-US" sz="2200" smtClean="0">
                  <a:latin typeface="한컴 말랑말랑 Bold" pitchFamily="50" charset="-127"/>
                  <a:ea typeface="한컴 말랑말랑 Bold" pitchFamily="50" charset="-127"/>
                </a:rPr>
                <a:t>나의 의지</a:t>
              </a:r>
              <a:r>
                <a:rPr lang="en-US" altLang="ko-KR" sz="2200" smtClean="0">
                  <a:latin typeface="한컴 말랑말랑 Bold" pitchFamily="50" charset="-127"/>
                  <a:ea typeface="한컴 말랑말랑 Bold" pitchFamily="50" charset="-127"/>
                </a:rPr>
                <a:t>, </a:t>
              </a:r>
              <a:r>
                <a:rPr lang="ko-KR" altLang="en-US" sz="2200" smtClean="0">
                  <a:latin typeface="한컴 말랑말랑 Bold" pitchFamily="50" charset="-127"/>
                  <a:ea typeface="한컴 말랑말랑 Bold" pitchFamily="50" charset="-127"/>
                </a:rPr>
                <a:t>그냥 막연한 미래 등</a:t>
              </a:r>
              <a:endParaRPr lang="en-US" altLang="ko-KR" sz="2200" smtClean="0">
                <a:latin typeface="한컴 말랑말랑 Bold" pitchFamily="50" charset="-127"/>
                <a:ea typeface="한컴 말랑말랑 Bold" pitchFamily="50" charset="-127"/>
              </a:endParaRPr>
            </a:p>
            <a:p>
              <a:r>
                <a:rPr lang="ko-KR" altLang="en-US" sz="2200" smtClean="0">
                  <a:latin typeface="한컴 말랑말랑 Bold" pitchFamily="50" charset="-127"/>
                  <a:ea typeface="한컴 말랑말랑 Bold" pitchFamily="50" charset="-127"/>
                </a:rPr>
                <a:t>아직 일어날지 확실히 모르는 일들</a:t>
              </a:r>
              <a:endParaRPr lang="en-US" altLang="ko-KR" sz="2200" smtClean="0">
                <a:latin typeface="한컴 말랑말랑 Bold" pitchFamily="50" charset="-127"/>
                <a:ea typeface="한컴 말랑말랑 Bold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355726"/>
              <a:ext cx="40324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smtClean="0">
                  <a:latin typeface="한컴 말랑말랑 Bold" pitchFamily="50" charset="-127"/>
                  <a:ea typeface="한컴 말랑말랑 Bold" pitchFamily="50" charset="-127"/>
                </a:rPr>
                <a:t>I will go to Seoul university</a:t>
              </a:r>
            </a:p>
            <a:p>
              <a:pPr algn="ctr"/>
              <a:r>
                <a:rPr lang="en-US" altLang="ko-KR" sz="1600" smtClean="0">
                  <a:latin typeface="한컴 말랑말랑 Bold" pitchFamily="50" charset="-127"/>
                  <a:ea typeface="한컴 말랑말랑 Bold" pitchFamily="50" charset="-127"/>
                </a:rPr>
                <a:t>=&gt;</a:t>
              </a:r>
              <a:r>
                <a:rPr lang="ko-KR" altLang="en-US" sz="1600" smtClean="0">
                  <a:latin typeface="한컴 말랑말랑 Bold" pitchFamily="50" charset="-127"/>
                  <a:ea typeface="한컴 말랑말랑 Bold" pitchFamily="50" charset="-127"/>
                </a:rPr>
                <a:t>내가 지금부터 열심히 공부해</a:t>
              </a:r>
              <a:r>
                <a:rPr lang="en-US" altLang="ko-KR" sz="1600" smtClean="0">
                  <a:latin typeface="한컴 말랑말랑 Bold" pitchFamily="50" charset="-127"/>
                  <a:ea typeface="한컴 말랑말랑 Bold" pitchFamily="50" charset="-127"/>
                </a:rPr>
                <a:t> </a:t>
              </a:r>
              <a:r>
                <a:rPr lang="ko-KR" altLang="en-US" sz="1600" smtClean="0">
                  <a:latin typeface="한컴 말랑말랑 Bold" pitchFamily="50" charset="-127"/>
                  <a:ea typeface="한컴 말랑말랑 Bold" pitchFamily="50" charset="-127"/>
                </a:rPr>
                <a:t>서울대학교에 </a:t>
              </a:r>
              <a:endParaRPr lang="en-US" altLang="ko-KR" sz="1600" smtClean="0">
                <a:latin typeface="한컴 말랑말랑 Bold" pitchFamily="50" charset="-127"/>
                <a:ea typeface="한컴 말랑말랑 Bold" pitchFamily="50" charset="-127"/>
              </a:endParaRPr>
            </a:p>
            <a:p>
              <a:pPr algn="ctr"/>
              <a:r>
                <a:rPr lang="ko-KR" altLang="en-US" sz="1600" smtClean="0">
                  <a:latin typeface="한컴 말랑말랑 Bold" pitchFamily="50" charset="-127"/>
                  <a:ea typeface="한컴 말랑말랑 Bold" pitchFamily="50" charset="-127"/>
                </a:rPr>
                <a:t>가겠다는 </a:t>
              </a:r>
              <a:r>
                <a:rPr lang="ko-KR" altLang="en-US" sz="1600" smtClean="0">
                  <a:solidFill>
                    <a:srgbClr val="FF0000"/>
                  </a:solidFill>
                  <a:latin typeface="한컴 말랑말랑 Bold" pitchFamily="50" charset="-127"/>
                  <a:ea typeface="한컴 말랑말랑 Bold" pitchFamily="50" charset="-127"/>
                </a:rPr>
                <a:t>나의 의지</a:t>
              </a:r>
              <a:endParaRPr lang="en-US" altLang="ko-KR" sz="1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 flipH="1">
            <a:off x="4427984" y="2499742"/>
            <a:ext cx="0" cy="1008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39552" y="3500303"/>
            <a:ext cx="7920880" cy="1201489"/>
            <a:chOff x="539552" y="1923678"/>
            <a:chExt cx="7920880" cy="1201489"/>
          </a:xfrm>
        </p:grpSpPr>
        <p:sp>
          <p:nvSpPr>
            <p:cNvPr id="18" name="직사각형 17"/>
            <p:cNvSpPr/>
            <p:nvPr/>
          </p:nvSpPr>
          <p:spPr>
            <a:xfrm>
              <a:off x="539552" y="1923678"/>
              <a:ext cx="78488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smtClean="0">
                  <a:latin typeface="한컴 말랑말랑 Bold" pitchFamily="50" charset="-127"/>
                  <a:ea typeface="한컴 말랑말랑 Bold" pitchFamily="50" charset="-127"/>
                </a:rPr>
                <a:t>be going to</a:t>
              </a:r>
            </a:p>
            <a:p>
              <a:r>
                <a:rPr lang="ko-KR" altLang="en-US" sz="2200" smtClean="0">
                  <a:latin typeface="한컴 말랑말랑 Bold" pitchFamily="50" charset="-127"/>
                  <a:ea typeface="한컴 말랑말랑 Bold" pitchFamily="50" charset="-127"/>
                </a:rPr>
                <a:t>이미 계획한 확실한 일들</a:t>
              </a:r>
              <a:endParaRPr lang="en-US" altLang="ko-KR" sz="2200" smtClean="0">
                <a:latin typeface="한컴 말랑말랑 Bold" pitchFamily="50" charset="-127"/>
                <a:ea typeface="한컴 말랑말랑 Bold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27984" y="2355726"/>
              <a:ext cx="403244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smtClean="0">
                  <a:latin typeface="한컴 말랑말랑 Bold" pitchFamily="50" charset="-127"/>
                  <a:ea typeface="한컴 말랑말랑 Bold" pitchFamily="50" charset="-127"/>
                </a:rPr>
                <a:t>I am going to go to Seoul university</a:t>
              </a:r>
            </a:p>
            <a:p>
              <a:pPr algn="ctr"/>
              <a:r>
                <a:rPr lang="en-US" altLang="ko-KR" sz="1400" smtClean="0">
                  <a:latin typeface="한컴 말랑말랑 Bold" pitchFamily="50" charset="-127"/>
                  <a:ea typeface="한컴 말랑말랑 Bold" pitchFamily="50" charset="-127"/>
                </a:rPr>
                <a:t>=&gt;</a:t>
              </a:r>
              <a:r>
                <a:rPr lang="ko-KR" altLang="en-US" sz="1400" smtClean="0">
                  <a:latin typeface="한컴 말랑말랑 Bold" pitchFamily="50" charset="-127"/>
                  <a:ea typeface="한컴 말랑말랑 Bold" pitchFamily="50" charset="-127"/>
                </a:rPr>
                <a:t>난 이미 수능 시험에 합격했고 </a:t>
              </a:r>
              <a:endParaRPr lang="en-US" altLang="ko-KR" sz="1400" smtClean="0">
                <a:latin typeface="한컴 말랑말랑 Bold" pitchFamily="50" charset="-127"/>
                <a:ea typeface="한컴 말랑말랑 Bold" pitchFamily="50" charset="-127"/>
              </a:endParaRPr>
            </a:p>
            <a:p>
              <a:pPr algn="ctr"/>
              <a:r>
                <a:rPr lang="ko-KR" altLang="en-US" sz="1400" smtClean="0">
                  <a:latin typeface="한컴 말랑말랑 Bold" pitchFamily="50" charset="-127"/>
                  <a:ea typeface="한컴 말랑말랑 Bold" pitchFamily="50" charset="-127"/>
                </a:rPr>
                <a:t>서울대학교에 입학한다는게 </a:t>
              </a:r>
              <a:r>
                <a:rPr lang="ko-KR" altLang="en-US" sz="1400" smtClean="0">
                  <a:solidFill>
                    <a:srgbClr val="FF0000"/>
                  </a:solidFill>
                  <a:latin typeface="한컴 말랑말랑 Bold" pitchFamily="50" charset="-127"/>
                  <a:ea typeface="한컴 말랑말랑 Bold" pitchFamily="50" charset="-127"/>
                </a:rPr>
                <a:t>계획적으로 확실해진 상황</a:t>
              </a:r>
              <a:endParaRPr lang="en-US" altLang="ko-KR" sz="12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 flipH="1">
            <a:off x="4427984" y="4011910"/>
            <a:ext cx="0" cy="72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끝났는데 뭘 더 기대했음</a:t>
            </a:r>
            <a:r>
              <a:rPr lang="en-US" altLang="ko-KR" dirty="0" smtClean="0">
                <a:latin typeface="한컴 말랑말랑 Bold" pitchFamily="50" charset="-127"/>
                <a:ea typeface="한컴 말랑말랑 Bold" pitchFamily="50" charset="-127"/>
              </a:rPr>
              <a:t>?</a:t>
            </a:r>
            <a:endParaRPr lang="ko-KR" altLang="en-US" dirty="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ㅋㅋㅋㅋㅋㅋㅋㅋㅋㅋㅋㅋㅋㅋ메롱</a:t>
            </a:r>
            <a:endParaRPr lang="ko-KR" altLang="en-US" sz="2800" dirty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b="1" smtClean="0">
                <a:latin typeface="한컴 말랑말랑 Bold" pitchFamily="50" charset="-127"/>
                <a:ea typeface="한컴 말랑말랑 Bold" pitchFamily="50" charset="-127"/>
              </a:rPr>
              <a:t>A. </a:t>
            </a:r>
            <a:r>
              <a:rPr lang="ko-KR" altLang="en-US" b="1" smtClean="0">
                <a:latin typeface="한컴 말랑말랑 Bold" pitchFamily="50" charset="-127"/>
                <a:ea typeface="한컴 말랑말랑 Bold" pitchFamily="50" charset="-127"/>
              </a:rPr>
              <a:t>현재진행형</a:t>
            </a:r>
            <a:endParaRPr lang="ko-KR" altLang="en-US" b="1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37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Jua" pitchFamily="2" charset="-127"/>
                <a:ea typeface="Jua" pitchFamily="2" charset="-127"/>
                <a:cs typeface="+mj-cs"/>
              </a:rPr>
              <a:t>쓰임</a:t>
            </a:r>
            <a:endParaRPr lang="en-US" altLang="ko-KR" dirty="0">
              <a:latin typeface="Jua" pitchFamily="2" charset="-127"/>
              <a:ea typeface="Jua" pitchFamily="2" charset="-127"/>
              <a:cs typeface="+mj-cs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현재 진행 중인 동작을 나타낼 때 쓰며</a:t>
            </a:r>
            <a:r>
              <a:rPr lang="en-US" altLang="ko-KR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, ‘~</a:t>
            </a:r>
            <a:r>
              <a:rPr lang="ko-KR" altLang="en-US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하고 있다</a:t>
            </a:r>
            <a:r>
              <a:rPr lang="en-US" altLang="ko-KR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, ~</a:t>
            </a:r>
            <a:r>
              <a:rPr lang="ko-KR" altLang="en-US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하는 중이다</a:t>
            </a:r>
            <a:r>
              <a:rPr lang="en-US" altLang="ko-KR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’</a:t>
            </a:r>
            <a:r>
              <a:rPr lang="ko-KR" altLang="en-US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라는 의미이다</a:t>
            </a:r>
            <a:r>
              <a:rPr lang="en-US" altLang="ko-KR" sz="24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.</a:t>
            </a:r>
          </a:p>
          <a:p>
            <a:pPr marL="0" indent="0">
              <a:buNone/>
            </a:pPr>
            <a:r>
              <a:rPr lang="ko-KR" altLang="en-US" sz="3600" dirty="0" smtClean="0">
                <a:latin typeface="Jua" pitchFamily="2" charset="-127"/>
                <a:ea typeface="Jua" pitchFamily="2" charset="-127"/>
                <a:cs typeface="+mj-cs"/>
              </a:rPr>
              <a:t>형태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  <a:cs typeface="+mj-cs"/>
              </a:rPr>
              <a:t>(</a:t>
            </a:r>
            <a:r>
              <a:rPr lang="ko-KR" altLang="en-US" sz="3600" dirty="0" smtClean="0">
                <a:latin typeface="Jua" pitchFamily="2" charset="-127"/>
                <a:ea typeface="Jua" pitchFamily="2" charset="-127"/>
                <a:cs typeface="+mj-cs"/>
              </a:rPr>
              <a:t>긍정문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  <a:cs typeface="+mj-cs"/>
              </a:rPr>
              <a:t>)</a:t>
            </a:r>
            <a:endParaRPr lang="en-US" altLang="ko-KR" sz="3600" dirty="0">
              <a:latin typeface="Jua" pitchFamily="2" charset="-127"/>
              <a:ea typeface="Jua" pitchFamily="2" charset="-127"/>
              <a:cs typeface="+mj-cs"/>
            </a:endParaRPr>
          </a:p>
          <a:p>
            <a:pPr marL="0" indent="0">
              <a:buNone/>
            </a:pP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주어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be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동사의 현재형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(am, are, is) +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동사의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–</a:t>
            </a:r>
            <a:r>
              <a:rPr lang="en-US" altLang="ko-KR" sz="2600" dirty="0" err="1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ing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형태</a:t>
            </a:r>
            <a:endParaRPr lang="en-US" altLang="ko-KR" sz="2600" dirty="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marL="0" indent="0">
              <a:buNone/>
            </a:pPr>
            <a:r>
              <a:rPr lang="ko-KR" altLang="en-US" sz="3600" dirty="0" smtClean="0">
                <a:latin typeface="Jua" pitchFamily="2" charset="-127"/>
                <a:ea typeface="Jua" pitchFamily="2" charset="-127"/>
              </a:rPr>
              <a:t>형태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</a:rPr>
              <a:t>(</a:t>
            </a:r>
            <a:r>
              <a:rPr lang="ko-KR" altLang="en-US" sz="3600" dirty="0" smtClean="0">
                <a:latin typeface="Jua" pitchFamily="2" charset="-127"/>
                <a:ea typeface="Jua" pitchFamily="2" charset="-127"/>
              </a:rPr>
              <a:t>부정문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+ be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동사의 현재형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(am, are, is) + not +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–</a:t>
            </a:r>
            <a:r>
              <a:rPr lang="en-US" altLang="ko-KR" sz="2600" dirty="0" err="1" smtClean="0">
                <a:latin typeface="한컴 말랑말랑 Bold" pitchFamily="50" charset="-127"/>
                <a:ea typeface="한컴 말랑말랑 Bold" pitchFamily="50" charset="-127"/>
              </a:rPr>
              <a:t>ing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형태</a:t>
            </a:r>
            <a:endParaRPr lang="en-US" altLang="ko-KR" sz="2600" dirty="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marL="0" indent="0">
              <a:buNone/>
            </a:pPr>
            <a:r>
              <a:rPr lang="ko-KR" altLang="en-US" sz="3600" dirty="0" smtClean="0">
                <a:latin typeface="Jua" pitchFamily="2" charset="-127"/>
                <a:ea typeface="Jua" pitchFamily="2" charset="-127"/>
              </a:rPr>
              <a:t>형태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</a:rPr>
              <a:t>(</a:t>
            </a:r>
            <a:r>
              <a:rPr lang="ko-KR" altLang="en-US" sz="3600" dirty="0" smtClean="0">
                <a:latin typeface="Jua" pitchFamily="2" charset="-127"/>
                <a:ea typeface="Jua" pitchFamily="2" charset="-127"/>
              </a:rPr>
              <a:t>의문문</a:t>
            </a:r>
            <a:r>
              <a:rPr lang="en-US" altLang="ko-KR" sz="3600" dirty="0" smtClean="0">
                <a:latin typeface="Jua" pitchFamily="2" charset="-127"/>
                <a:ea typeface="Jua" pitchFamily="2" charset="-127"/>
              </a:rPr>
              <a:t>)</a:t>
            </a:r>
            <a:endParaRPr lang="en-US" altLang="ko-KR" sz="2600" dirty="0" smtClean="0">
              <a:latin typeface="Jua" pitchFamily="2" charset="-127"/>
              <a:ea typeface="Jua" pitchFamily="2" charset="-127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Be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동사의 현재형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(am, are, is) +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주어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+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–</a:t>
            </a:r>
            <a:r>
              <a:rPr lang="en-US" altLang="ko-KR" sz="2600" dirty="0" err="1" smtClean="0">
                <a:latin typeface="한컴 말랑말랑 Bold" pitchFamily="50" charset="-127"/>
                <a:ea typeface="한컴 말랑말랑 Bold" pitchFamily="50" charset="-127"/>
              </a:rPr>
              <a:t>ing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 </a:t>
            </a:r>
            <a:r>
              <a:rPr lang="ko-KR" altLang="en-US" sz="2600" dirty="0" smtClean="0">
                <a:latin typeface="한컴 말랑말랑 Bold" pitchFamily="50" charset="-127"/>
                <a:ea typeface="한컴 말랑말랑 Bold" pitchFamily="50" charset="-127"/>
              </a:rPr>
              <a:t>형태 </a:t>
            </a:r>
            <a:r>
              <a:rPr lang="en-US" altLang="ko-KR" sz="2600" dirty="0" smtClean="0">
                <a:latin typeface="한컴 말랑말랑 Bold" pitchFamily="50" charset="-127"/>
                <a:ea typeface="한컴 말랑말랑 Bold" pitchFamily="50" charset="-127"/>
              </a:rPr>
              <a:t>+ ?</a:t>
            </a:r>
          </a:p>
          <a:p>
            <a:pPr marL="0" indent="0">
              <a:buNone/>
            </a:pPr>
            <a:endParaRPr lang="en-US" altLang="ko-KR" sz="2800" dirty="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 dirty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ing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형태 만들기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대부분의 동사</a:t>
            </a:r>
            <a:endParaRPr lang="en-US" altLang="ko-KR" sz="40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-ing</a:t>
            </a:r>
          </a:p>
          <a:p>
            <a:pPr marL="0" indent="0">
              <a:buNone/>
            </a:pP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95536" y="2427734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867894"/>
            <a:ext cx="857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fall</a:t>
            </a:r>
            <a:endParaRPr lang="ko-KR" altLang="en-US" sz="360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931790"/>
            <a:ext cx="9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eat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9460" y="3795886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sing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2859782"/>
            <a:ext cx="121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read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807" y="3867894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work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8999" y="3869635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7686" y="2931790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8735" y="3795886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48735" y="2859782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63643" y="3867894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965" y="2931790"/>
            <a:ext cx="1327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sleep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72330" y="2931790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4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4" grpId="0"/>
      <p:bldP spid="25" grpId="0"/>
      <p:bldP spid="26" grpId="0"/>
      <p:bldP spid="27" grpId="0"/>
      <p:bldP spid="28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30724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예문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flipV="1">
            <a:off x="395536" y="-92546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-2053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I </a:t>
            </a:r>
            <a:r>
              <a:rPr lang="en-US" altLang="ko-KR" sz="4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am reading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books.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나는 책을 읽는 중이다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He </a:t>
            </a:r>
            <a:r>
              <a:rPr lang="en-US" altLang="ko-KR" sz="4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is working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now.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그는 지금 일하는 중이다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  <a:endParaRPr lang="ko-KR" altLang="en-US" sz="440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ing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형태 만들기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-e</a:t>
            </a: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로 끝나는 동사</a:t>
            </a:r>
            <a:endParaRPr lang="en-US" altLang="ko-KR" sz="40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-e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를 제거하고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-ing</a:t>
            </a:r>
          </a:p>
          <a:p>
            <a:pPr marL="0" indent="0">
              <a:buNone/>
            </a:pP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95536" y="2427734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867894"/>
            <a:ext cx="1063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writ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931790"/>
            <a:ext cx="985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hav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3795886"/>
            <a:ext cx="1117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mak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76168" y="2859782"/>
            <a:ext cx="1192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shak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807" y="3867894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danc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79807" y="2931790"/>
            <a:ext cx="1117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com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70608" y="2859782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7984" y="2933531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23136" y="2931790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98600" y="3797627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3869635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2280" y="3867894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e</a:t>
            </a:r>
            <a:endParaRPr lang="ko-KR" altLang="en-US" sz="360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5736" y="2859782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7984" y="2933531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6256" y="2931790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1881" y="3795886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3867894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92280" y="3867894"/>
            <a:ext cx="86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8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60"/>
                            </p:stCondLst>
                            <p:childTnLst>
                              <p:par>
                                <p:cTn id="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0"/>
                            </p:stCondLst>
                            <p:childTnLst>
                              <p:par>
                                <p:cTn id="5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8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80"/>
                            </p:stCondLst>
                            <p:childTnLst>
                              <p:par>
                                <p:cTn id="7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allAtOnce"/>
      <p:bldP spid="12" grpId="0"/>
      <p:bldP spid="13" grpId="0"/>
      <p:bldP spid="14" grpId="0"/>
      <p:bldP spid="14" grpId="2"/>
      <p:bldP spid="16" grpId="0"/>
      <p:bldP spid="16" grpId="2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30724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예문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flipV="1">
            <a:off x="395536" y="-92546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-2053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She </a:t>
            </a:r>
            <a:r>
              <a:rPr lang="en-US" altLang="ko-KR" sz="4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is having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lunch.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그녀는 점심을 먹는 중이다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You </a:t>
            </a:r>
            <a:r>
              <a:rPr lang="en-US" altLang="ko-KR" sz="44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are writing 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books.</a:t>
            </a:r>
          </a:p>
          <a:p>
            <a:pPr algn="ctr"/>
            <a:r>
              <a:rPr lang="ko-KR" altLang="en-US" sz="4400" smtClean="0">
                <a:latin typeface="한컴 말랑말랑 Bold" pitchFamily="50" charset="-127"/>
                <a:ea typeface="한컴 말랑말랑 Bold" pitchFamily="50" charset="-127"/>
              </a:rPr>
              <a:t>너는 책을 쓰는 중이다</a:t>
            </a:r>
            <a:r>
              <a:rPr lang="en-US" altLang="ko-KR" sz="440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  <a:endParaRPr lang="ko-KR" altLang="en-US" sz="440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동사의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</a:rPr>
              <a:t>ing </a:t>
            </a: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</a:rPr>
              <a:t>형태 만들기</a:t>
            </a:r>
            <a:endParaRPr lang="ko-KR" altLang="en-US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408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단모음 </a:t>
            </a:r>
            <a:r>
              <a:rPr lang="en-US" altLang="ko-KR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</a:t>
            </a:r>
            <a:r>
              <a:rPr lang="ko-KR" altLang="en-US" sz="4000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단자음인 동사</a:t>
            </a:r>
            <a:endParaRPr lang="en-US" altLang="ko-KR" sz="40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r>
              <a:rPr lang="ko-KR" altLang="en-US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마지막 자음 추가 </a:t>
            </a:r>
            <a:r>
              <a:rPr lang="en-US" altLang="ko-KR" smtClean="0">
                <a:latin typeface="한컴 말랑말랑 Bold" pitchFamily="50" charset="-127"/>
                <a:ea typeface="한컴 말랑말랑 Bold" pitchFamily="50" charset="-127"/>
                <a:cs typeface="+mj-cs"/>
              </a:rPr>
              <a:t>+ -ing</a:t>
            </a:r>
          </a:p>
          <a:p>
            <a:pPr marL="0" indent="0">
              <a:buNone/>
            </a:pPr>
            <a:endParaRPr lang="en-US" altLang="ko-KR" sz="24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en-US" altLang="ko-KR" sz="2400" smtClean="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  <a:p>
            <a:pPr marL="0" indent="0">
              <a:buNone/>
            </a:pPr>
            <a:endParaRPr lang="ko-KR" altLang="en-US" sz="1800">
              <a:latin typeface="한컴 말랑말랑 Bold" pitchFamily="50" charset="-127"/>
              <a:ea typeface="한컴 말랑말랑 Bold" pitchFamily="50" charset="-127"/>
              <a:cs typeface="+mj-cs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95536" y="2427734"/>
            <a:ext cx="8208912" cy="2808312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867894"/>
            <a:ext cx="909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run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931790"/>
            <a:ext cx="940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get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3795886"/>
            <a:ext cx="903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chemeClr val="tx1"/>
                </a:solidFill>
                <a:latin typeface="한컴 말랑말랑 Bold" pitchFamily="50" charset="-127"/>
                <a:ea typeface="한컴 말랑말랑 Bold" pitchFamily="50" charset="-127"/>
              </a:rPr>
              <a:t>cut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5409" y="2859782"/>
            <a:ext cx="1276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swim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5008" y="3857634"/>
            <a:ext cx="1233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한컴 말랑말랑 Bold" pitchFamily="50" charset="-127"/>
                <a:ea typeface="한컴 말랑말랑 Bold" pitchFamily="50" charset="-127"/>
              </a:rPr>
              <a:t>shop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6259" y="2931790"/>
            <a:ext cx="689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latin typeface="한컴 말랑말랑 Bold" pitchFamily="50" charset="-127"/>
                <a:ea typeface="한컴 말랑말랑 Bold" pitchFamily="50" charset="-127"/>
              </a:rPr>
              <a:t>sit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5696" y="2859782"/>
            <a:ext cx="1257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m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2025" y="2933531"/>
            <a:ext cx="1054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t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2931790"/>
            <a:ext cx="1054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t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07704" y="3795886"/>
            <a:ext cx="1054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t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976" y="3867894"/>
            <a:ext cx="1136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n</a:t>
            </a:r>
            <a:r>
              <a:rPr lang="en-US" altLang="ko-KR" sz="360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2240" y="3867894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한컴 말랑말랑 Bold" pitchFamily="50" charset="-127"/>
                <a:ea typeface="한컴 말랑말랑 Bold" pitchFamily="50" charset="-127"/>
              </a:rPr>
              <a:t>p</a:t>
            </a:r>
            <a:r>
              <a:rPr lang="en-US" altLang="ko-KR" sz="36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ing</a:t>
            </a:r>
            <a:endParaRPr lang="ko-KR" altLang="en-US" sz="3600" dirty="0">
              <a:solidFill>
                <a:srgbClr val="FF0000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80"/>
                            </p:stCondLst>
                            <p:childTnLst>
                              <p:par>
                                <p:cTn id="3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4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allAtOnce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30724"/>
            <a:ext cx="8229600" cy="857250"/>
          </a:xfrm>
        </p:spPr>
        <p:txBody>
          <a:bodyPr/>
          <a:lstStyle/>
          <a:p>
            <a:r>
              <a:rPr lang="ko-KR" altLang="en-US" dirty="0" smtClean="0">
                <a:latin typeface="한컴 말랑말랑 Bold" pitchFamily="50" charset="-127"/>
                <a:ea typeface="한컴 말랑말랑 Bold" pitchFamily="50" charset="-127"/>
              </a:rPr>
              <a:t>예문</a:t>
            </a:r>
            <a:endParaRPr lang="ko-KR" altLang="en-US" dirty="0"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flipV="1">
            <a:off x="395536" y="-92546"/>
            <a:ext cx="8208912" cy="2880320"/>
          </a:xfrm>
          <a:prstGeom prst="round2Same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800">
              <a:solidFill>
                <a:schemeClr val="tx1"/>
              </a:solidFill>
              <a:latin typeface="한컴 말랑말랑 Bold" pitchFamily="50" charset="-127"/>
              <a:ea typeface="한컴 말랑말랑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-2053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I </a:t>
            </a:r>
            <a:r>
              <a:rPr lang="en-US" altLang="ko-KR" sz="4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am </a:t>
            </a:r>
            <a:r>
              <a:rPr lang="en-US" altLang="ko-KR" sz="4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shopping </a:t>
            </a:r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now.</a:t>
            </a:r>
            <a:endParaRPr lang="en-US" altLang="ko-KR" sz="4400" dirty="0" smtClean="0">
              <a:latin typeface="한컴 말랑말랑 Bold" pitchFamily="50" charset="-127"/>
              <a:ea typeface="한컴 말랑말랑 Bold" pitchFamily="50" charset="-127"/>
            </a:endParaRPr>
          </a:p>
          <a:p>
            <a:pPr algn="ctr"/>
            <a:r>
              <a:rPr lang="ko-KR" altLang="en-US" sz="4400" dirty="0" smtClean="0">
                <a:latin typeface="한컴 말랑말랑 Bold" pitchFamily="50" charset="-127"/>
                <a:ea typeface="한컴 말랑말랑 Bold" pitchFamily="50" charset="-127"/>
              </a:rPr>
              <a:t>나는 </a:t>
            </a:r>
            <a:r>
              <a:rPr lang="ko-KR" altLang="en-US" sz="4400" dirty="0" smtClean="0">
                <a:latin typeface="한컴 말랑말랑 Bold" pitchFamily="50" charset="-127"/>
                <a:ea typeface="한컴 말랑말랑 Bold" pitchFamily="50" charset="-127"/>
              </a:rPr>
              <a:t>쇼핑을 </a:t>
            </a:r>
            <a:r>
              <a:rPr lang="ko-KR" altLang="en-US" sz="4400" dirty="0" smtClean="0">
                <a:latin typeface="한컴 말랑말랑 Bold" pitchFamily="50" charset="-127"/>
                <a:ea typeface="한컴 말랑말랑 Bold" pitchFamily="50" charset="-127"/>
              </a:rPr>
              <a:t>하는 중이다</a:t>
            </a:r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</a:p>
          <a:p>
            <a:pPr algn="ctr"/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He </a:t>
            </a:r>
            <a:r>
              <a:rPr lang="en-US" altLang="ko-KR" sz="4400" dirty="0" smtClean="0">
                <a:solidFill>
                  <a:srgbClr val="FF0000"/>
                </a:solidFill>
                <a:latin typeface="한컴 말랑말랑 Bold" pitchFamily="50" charset="-127"/>
                <a:ea typeface="한컴 말랑말랑 Bold" pitchFamily="50" charset="-127"/>
              </a:rPr>
              <a:t>is sitting </a:t>
            </a:r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here.</a:t>
            </a:r>
          </a:p>
          <a:p>
            <a:pPr algn="ctr"/>
            <a:r>
              <a:rPr lang="ko-KR" altLang="en-US" sz="4400" dirty="0" smtClean="0">
                <a:latin typeface="한컴 말랑말랑 Bold" pitchFamily="50" charset="-127"/>
                <a:ea typeface="한컴 말랑말랑 Bold" pitchFamily="50" charset="-127"/>
              </a:rPr>
              <a:t>그는 지금 여기 앉아 있어</a:t>
            </a:r>
            <a:r>
              <a:rPr lang="en-US" altLang="ko-KR" sz="4400" dirty="0" smtClean="0">
                <a:latin typeface="한컴 말랑말랑 Bold" pitchFamily="50" charset="-127"/>
                <a:ea typeface="한컴 말랑말랑 Bold" pitchFamily="50" charset="-127"/>
              </a:rPr>
              <a:t>.</a:t>
            </a:r>
            <a:endParaRPr lang="ko-KR" altLang="en-US" sz="4400" dirty="0">
              <a:latin typeface="한컴 말랑말랑 Bold" pitchFamily="50" charset="-127"/>
              <a:ea typeface="한컴 말랑말랑 Bold" pitchFamily="50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745</Words>
  <Application>Microsoft Office PowerPoint</Application>
  <PresentationFormat>화면 슬라이드 쇼(16:9)</PresentationFormat>
  <Paragraphs>188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주의사항</vt:lpstr>
      <vt:lpstr>A.현재진행형</vt:lpstr>
      <vt:lpstr>A. 현재진행형</vt:lpstr>
      <vt:lpstr>동사의 ing 형태 만들기</vt:lpstr>
      <vt:lpstr>예문</vt:lpstr>
      <vt:lpstr>동사의 ing 형태 만들기</vt:lpstr>
      <vt:lpstr>예문</vt:lpstr>
      <vt:lpstr>동사의 ing 형태 만들기</vt:lpstr>
      <vt:lpstr>예문</vt:lpstr>
      <vt:lpstr>동사의 ing 형태 만들기</vt:lpstr>
      <vt:lpstr>예문</vt:lpstr>
      <vt:lpstr>동사의 ing 형태 만들기</vt:lpstr>
      <vt:lpstr>예문</vt:lpstr>
      <vt:lpstr>B.조동사Will</vt:lpstr>
      <vt:lpstr>조동사 will</vt:lpstr>
      <vt:lpstr>조동사 will</vt:lpstr>
      <vt:lpstr>조동사 will</vt:lpstr>
      <vt:lpstr>조동사 will</vt:lpstr>
      <vt:lpstr>조동사의 특징</vt:lpstr>
      <vt:lpstr>조동사의 특징</vt:lpstr>
      <vt:lpstr>미래를 나타내는 말</vt:lpstr>
      <vt:lpstr>be going to</vt:lpstr>
      <vt:lpstr>be going to</vt:lpstr>
      <vt:lpstr>be going to</vt:lpstr>
      <vt:lpstr>be going to</vt:lpstr>
      <vt:lpstr>차이점</vt:lpstr>
      <vt:lpstr>슬라이드 27</vt:lpstr>
      <vt:lpstr>끝났는데 뭘 더 기대했음?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이영진</dc:creator>
  <cp:lastModifiedBy>거제중학교</cp:lastModifiedBy>
  <cp:revision>46</cp:revision>
  <dcterms:created xsi:type="dcterms:W3CDTF">2022-04-22T07:05:19Z</dcterms:created>
  <dcterms:modified xsi:type="dcterms:W3CDTF">2022-04-24T11:07:58Z</dcterms:modified>
</cp:coreProperties>
</file>