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5" r:id="rId7"/>
    <p:sldId id="266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F4837-A542-40E6-BBBF-296D9E19C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08AC1-3B04-4521-A252-F8F9BE587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E25A1-8B93-47CE-96E8-6A98E145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FA8B0-F413-47D3-B3FD-68D4D19B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509A7-1997-4D34-A28C-0F1A6845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4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18C2E-2439-4218-9A17-3BD327B7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E6A8E4-D4F4-4517-995D-620D3616F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AA21C-A516-4EDD-8DFC-F1FB0CE7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EDDAB-9F18-4C7B-B609-B7078925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EAE31-0546-4ECA-B45D-E8D3B3F8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584BEF-BCAB-4C3C-991F-549396BC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2EA287-7723-4754-ABD2-93D5C72CF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12602-545A-4D08-A2B0-7073C3A7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CF49B-37F8-4C91-A7A0-97F6A017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CE996-F408-459D-A5C6-BBABFEBE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4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73EC-2848-4CD2-92A6-6F7AFDB0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4065D-21E5-465B-9AD6-511CDD86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2167D-CC5E-4419-A688-E06A6A30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923FF-D89B-49C5-BC0F-CCE29483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542EB-D72E-47CE-9C0E-D9E39DB3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7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4A2DE-46C3-49CA-9A98-A6A104D3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84E14-87ED-4822-902C-03C83BA4D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69686-C938-4B65-8B7A-8661632A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69E30-3AA9-4130-A641-C7B083C4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C37D1-0497-43C5-969B-99E1862B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1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6BFAB-2A1B-47BF-B4AA-3FB70B71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7BF2F-0A8B-4A76-BCBE-1205C4831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C9FB08-3F11-4D30-B235-014C2539D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38777-2850-4D31-8307-8CBE2C28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2E332-1122-45D6-BCB3-8F120050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E41A2B-B1A4-41B0-95C7-871F5CA9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58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BCE5A-554D-4357-A56D-3EB53185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C4557D-61E6-45A4-937B-66EBA73E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8F996E-AFA8-4CF6-8E57-CF859B217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F05D07-DDB7-4373-8930-0F6EAC3E8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07E425-FF48-423C-A5C7-EC97FD21D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23D562-B81F-4D67-A771-39D6F4E3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697602-8C45-48A3-9954-AF065AAE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0C2C18-A970-40A8-9843-A901EB46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2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E197C-94FF-4CDD-BF6B-69C35EBC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2F2B9E-D9B5-485E-89B7-7DE0D994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342E8D-F307-4E8B-975A-C7C8E91D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1C638E-9E73-4FC7-88A1-73EAA556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5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A731F9-F51C-4368-9533-61D54BE7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7BE888-3B88-4839-B3AE-44291F6A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3B1AA9-6CEC-4510-860D-82B1D41B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9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CC1C3-746B-4125-B60A-37308241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891AF-A709-450D-82EA-1511129B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FB5689-2704-494F-8821-531B77AA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E5C12-C303-4E6B-8EE3-F5D979DA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45E8D-78CE-49AB-96CE-B90A6452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3DDDB-A951-4D3E-B832-378F75F4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6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60FE2-098F-4361-8274-1245168A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D2C742-5479-4FB9-9BAB-DAD7FBEF4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A42C05-D935-447D-8433-BB6493B71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E4C01-48C5-4D22-B38D-83289C12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B7055-EE97-4A21-95C8-5E20876B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A68D97-3B9B-4347-A6EF-D7865859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4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D13E63-0DB4-4532-91DB-DD221F06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890D7-3416-49D7-9AF6-AAAE84F11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F6453-96A3-4CD7-8CA3-83D3634D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30A7-BEFB-45B9-A20D-F2457BC9C70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4D4A7-552D-4C5C-AD05-30D0E8923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336D0-7D96-459F-BF9B-5CCCD46E9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9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9AA7C-9BA8-4B84-A9DE-52EEC1B7D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6637"/>
            <a:ext cx="9144000" cy="997582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배달해모아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기획서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FF6A807-3DCB-41B0-A2E0-727A8C5CD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06029"/>
              </p:ext>
            </p:extLst>
          </p:nvPr>
        </p:nvGraphicFramePr>
        <p:xfrm>
          <a:off x="4085761" y="3923781"/>
          <a:ext cx="4020478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3910">
                  <a:extLst>
                    <a:ext uri="{9D8B030D-6E8A-4147-A177-3AD203B41FA5}">
                      <a16:colId xmlns:a16="http://schemas.microsoft.com/office/drawing/2014/main" val="780733701"/>
                    </a:ext>
                  </a:extLst>
                </a:gridCol>
                <a:gridCol w="2716568">
                  <a:extLst>
                    <a:ext uri="{9D8B030D-6E8A-4147-A177-3AD203B41FA5}">
                      <a16:colId xmlns:a16="http://schemas.microsoft.com/office/drawing/2014/main" val="816875490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버전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v0.2</a:t>
                      </a:r>
                      <a:endParaRPr lang="ko-KR" altLang="en-US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2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2023/11/2</a:t>
                      </a:r>
                      <a:endParaRPr lang="ko-KR" altLang="en-US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69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직장</a:t>
                      </a:r>
                      <a:r>
                        <a:rPr lang="en-US" altLang="ko-KR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소속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코멘토</a:t>
                      </a:r>
                      <a:endParaRPr lang="ko-KR" altLang="en-US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85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최호수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69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85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29D6C-27ED-4AE4-A6AD-3F81CD0F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</a:t>
            </a:r>
            <a:endParaRPr lang="ko-KR" altLang="en-US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AE1D4A7-E72F-4A6B-8AB9-FA7673F3E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0922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48052">
                  <a:extLst>
                    <a:ext uri="{9D8B030D-6E8A-4147-A177-3AD203B41FA5}">
                      <a16:colId xmlns:a16="http://schemas.microsoft.com/office/drawing/2014/main" val="1497434615"/>
                    </a:ext>
                  </a:extLst>
                </a:gridCol>
                <a:gridCol w="1376039">
                  <a:extLst>
                    <a:ext uri="{9D8B030D-6E8A-4147-A177-3AD203B41FA5}">
                      <a16:colId xmlns:a16="http://schemas.microsoft.com/office/drawing/2014/main" val="1251896733"/>
                    </a:ext>
                  </a:extLst>
                </a:gridCol>
                <a:gridCol w="6525088">
                  <a:extLst>
                    <a:ext uri="{9D8B030D-6E8A-4147-A177-3AD203B41FA5}">
                      <a16:colId xmlns:a16="http://schemas.microsoft.com/office/drawing/2014/main" val="2497027945"/>
                    </a:ext>
                  </a:extLst>
                </a:gridCol>
                <a:gridCol w="1366421">
                  <a:extLst>
                    <a:ext uri="{9D8B030D-6E8A-4147-A177-3AD203B41FA5}">
                      <a16:colId xmlns:a16="http://schemas.microsoft.com/office/drawing/2014/main" val="458693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Version</a:t>
                      </a:r>
                      <a:endParaRPr lang="ko-KR" altLang="en-US" sz="16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Date</a:t>
                      </a:r>
                      <a:endParaRPr lang="ko-KR" altLang="en-US" sz="16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Description</a:t>
                      </a:r>
                      <a:endParaRPr lang="ko-KR" altLang="en-US" sz="16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Author</a:t>
                      </a:r>
                      <a:endParaRPr lang="ko-KR" altLang="en-US" sz="16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9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v0.1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2023/11/02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최초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Flex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V0.2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2023/11/08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메뉴구조도 추가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플로우 차트 추가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메인 화면 수정 및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Flex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2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0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95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76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79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29D6C-27ED-4AE4-A6AD-3F81CD0F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Service</a:t>
            </a:r>
            <a:endParaRPr lang="ko-KR" altLang="en-US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7B5C9D-1C7C-43B6-9718-573C5CA1D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89932"/>
              </p:ext>
            </p:extLst>
          </p:nvPr>
        </p:nvGraphicFramePr>
        <p:xfrm>
          <a:off x="1197870" y="1395760"/>
          <a:ext cx="9796258" cy="4540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93286430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62780608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7177840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0540528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954392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27392855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84427219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34738767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78113139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84615516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58593187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60802069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16442310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23305897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88915161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560411669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88484616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12998200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92136101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082313226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5556414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04674840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613011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5196167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307757913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5370693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22085005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04703758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193031526"/>
                    </a:ext>
                  </a:extLst>
                </a:gridCol>
              </a:tblGrid>
              <a:tr h="260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구분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0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9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기획배경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현대 사회에서 배달 서비스는 일상의 필수 요소가 되었습니다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점점 더 많은 배달 앱을 사용하게 되면서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각기 다른 플랫폼에서 제공하는 쿠폰들을 효과적으로 관리하는 데 어려움을 겪고 있습니다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기대효과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사용자 측면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사업 측면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사회적 기대효과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실현 가능한 긍정적 결과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기능요약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통합 쿠폰 관리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만료일 알림 기능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쿠폰 공유 기능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사용자 쿠폰 통계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사용자 인터페이스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보안 및 개인정보 보호 등등 여러 업체의 쿠폰 통합 관리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82717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기타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기술 스택 선정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개발 방법론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데이터 보호 및 개인정보 취급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사용자 지원 및 피드백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마케팅 전략 등등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27082"/>
                  </a:ext>
                </a:extLst>
              </a:tr>
              <a:tr h="147693">
                <a:tc gridSpan="3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81493"/>
                  </a:ext>
                </a:extLst>
              </a:tr>
              <a:tr h="29170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 일정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983131"/>
                  </a:ext>
                </a:extLst>
              </a:tr>
              <a:tr h="291709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870032"/>
                  </a:ext>
                </a:extLst>
              </a:tr>
              <a:tr h="21234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서비스 기획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584751"/>
                  </a:ext>
                </a:extLst>
              </a:tr>
              <a:tr h="133033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요구분석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설계 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021828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서비스 개발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63912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통합테스트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15604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운영 적용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모니터링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0299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78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29D6C-27ED-4AE4-A6AD-3F81CD0F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25" y="313299"/>
            <a:ext cx="10515600" cy="73570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Menu Structure</a:t>
            </a:r>
            <a:endParaRPr lang="ko-KR" altLang="en-US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84" name="AutoShape 2">
            <a:extLst>
              <a:ext uri="{FF2B5EF4-FFF2-40B4-BE49-F238E27FC236}">
                <a16:creationId xmlns:a16="http://schemas.microsoft.com/office/drawing/2014/main" id="{4FB3D6CD-C7DB-E646-33C8-35D6EAD0F046}"/>
              </a:ext>
            </a:extLst>
          </p:cNvPr>
          <p:cNvSpPr/>
          <p:nvPr/>
        </p:nvSpPr>
        <p:spPr>
          <a:xfrm flipV="1">
            <a:off x="6001014" y="1595062"/>
            <a:ext cx="12438" cy="3865164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85" name="AutoShape 3">
            <a:extLst>
              <a:ext uri="{FF2B5EF4-FFF2-40B4-BE49-F238E27FC236}">
                <a16:creationId xmlns:a16="http://schemas.microsoft.com/office/drawing/2014/main" id="{2B752444-31F0-8BAA-58D6-E66FA9B5C93A}"/>
              </a:ext>
            </a:extLst>
          </p:cNvPr>
          <p:cNvSpPr/>
          <p:nvPr/>
        </p:nvSpPr>
        <p:spPr>
          <a:xfrm flipH="1">
            <a:off x="1568546" y="1985464"/>
            <a:ext cx="12438" cy="1150045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86" name="AutoShape 4">
            <a:extLst>
              <a:ext uri="{FF2B5EF4-FFF2-40B4-BE49-F238E27FC236}">
                <a16:creationId xmlns:a16="http://schemas.microsoft.com/office/drawing/2014/main" id="{4792C837-E74D-9870-6D76-E68C06A26742}"/>
              </a:ext>
            </a:extLst>
          </p:cNvPr>
          <p:cNvSpPr/>
          <p:nvPr/>
        </p:nvSpPr>
        <p:spPr>
          <a:xfrm>
            <a:off x="10219338" y="1973027"/>
            <a:ext cx="0" cy="1162483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87" name="AutoShape 5">
            <a:extLst>
              <a:ext uri="{FF2B5EF4-FFF2-40B4-BE49-F238E27FC236}">
                <a16:creationId xmlns:a16="http://schemas.microsoft.com/office/drawing/2014/main" id="{199FBB14-3F64-57BF-3FC5-F933BE18770E}"/>
              </a:ext>
            </a:extLst>
          </p:cNvPr>
          <p:cNvSpPr/>
          <p:nvPr/>
        </p:nvSpPr>
        <p:spPr>
          <a:xfrm flipV="1">
            <a:off x="8250749" y="1985464"/>
            <a:ext cx="0" cy="1150045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88" name="AutoShape 6">
            <a:extLst>
              <a:ext uri="{FF2B5EF4-FFF2-40B4-BE49-F238E27FC236}">
                <a16:creationId xmlns:a16="http://schemas.microsoft.com/office/drawing/2014/main" id="{6F800604-7D0C-1C6F-D9B5-C16EEFB78D2C}"/>
              </a:ext>
            </a:extLst>
          </p:cNvPr>
          <p:cNvSpPr/>
          <p:nvPr/>
        </p:nvSpPr>
        <p:spPr>
          <a:xfrm flipH="1">
            <a:off x="3539514" y="1991683"/>
            <a:ext cx="12438" cy="1752737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389" name="Group 7">
            <a:extLst>
              <a:ext uri="{FF2B5EF4-FFF2-40B4-BE49-F238E27FC236}">
                <a16:creationId xmlns:a16="http://schemas.microsoft.com/office/drawing/2014/main" id="{B460C926-6C63-EFA9-CE3E-D5006E6A2391}"/>
              </a:ext>
            </a:extLst>
          </p:cNvPr>
          <p:cNvGrpSpPr/>
          <p:nvPr/>
        </p:nvGrpSpPr>
        <p:grpSpPr>
          <a:xfrm>
            <a:off x="5352533" y="3135510"/>
            <a:ext cx="1321838" cy="469857"/>
            <a:chOff x="0" y="0"/>
            <a:chExt cx="706370" cy="251084"/>
          </a:xfrm>
        </p:grpSpPr>
        <p:sp>
          <p:nvSpPr>
            <p:cNvPr id="1390" name="Freeform 8">
              <a:extLst>
                <a:ext uri="{FF2B5EF4-FFF2-40B4-BE49-F238E27FC236}">
                  <a16:creationId xmlns:a16="http://schemas.microsoft.com/office/drawing/2014/main" id="{1E1A9810-4E2E-82BA-28F2-BB7CE4CA6D7F}"/>
                </a:ext>
              </a:extLst>
            </p:cNvPr>
            <p:cNvSpPr/>
            <p:nvPr/>
          </p:nvSpPr>
          <p:spPr>
            <a:xfrm>
              <a:off x="0" y="0"/>
              <a:ext cx="706370" cy="251084"/>
            </a:xfrm>
            <a:custGeom>
              <a:avLst/>
              <a:gdLst/>
              <a:ahLst/>
              <a:cxnLst/>
              <a:rect l="l" t="t" r="r" b="b"/>
              <a:pathLst>
                <a:path w="706370" h="251084">
                  <a:moveTo>
                    <a:pt x="0" y="0"/>
                  </a:moveTo>
                  <a:lnTo>
                    <a:pt x="706370" y="0"/>
                  </a:lnTo>
                  <a:lnTo>
                    <a:pt x="706370" y="251084"/>
                  </a:lnTo>
                  <a:lnTo>
                    <a:pt x="0" y="25108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1" name="TextBox 9">
              <a:extLst>
                <a:ext uri="{FF2B5EF4-FFF2-40B4-BE49-F238E27FC236}">
                  <a16:creationId xmlns:a16="http://schemas.microsoft.com/office/drawing/2014/main" id="{DE1ED094-485D-9B27-843B-3F57AC78E61E}"/>
                </a:ext>
              </a:extLst>
            </p:cNvPr>
            <p:cNvSpPr txBox="1"/>
            <p:nvPr/>
          </p:nvSpPr>
          <p:spPr>
            <a:xfrm>
              <a:off x="0" y="-57150"/>
              <a:ext cx="706370" cy="308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000000"/>
                  </a:solidFill>
                  <a:ea typeface="210 옥탑방"/>
                </a:rPr>
                <a:t>회원가입</a:t>
              </a:r>
              <a:endParaRPr lang="en-US" sz="2000" dirty="0">
                <a:solidFill>
                  <a:srgbClr val="000000"/>
                </a:solidFill>
                <a:ea typeface="210 옥탑방"/>
              </a:endParaRPr>
            </a:p>
          </p:txBody>
        </p:sp>
      </p:grpSp>
      <p:grpSp>
        <p:nvGrpSpPr>
          <p:cNvPr id="1392" name="Group 10">
            <a:extLst>
              <a:ext uri="{FF2B5EF4-FFF2-40B4-BE49-F238E27FC236}">
                <a16:creationId xmlns:a16="http://schemas.microsoft.com/office/drawing/2014/main" id="{94B653CD-816F-FBBB-AAA5-B5EEE57EF3B3}"/>
              </a:ext>
            </a:extLst>
          </p:cNvPr>
          <p:cNvGrpSpPr/>
          <p:nvPr/>
        </p:nvGrpSpPr>
        <p:grpSpPr>
          <a:xfrm>
            <a:off x="5352533" y="3744420"/>
            <a:ext cx="1321838" cy="469857"/>
            <a:chOff x="0" y="0"/>
            <a:chExt cx="706370" cy="251084"/>
          </a:xfrm>
        </p:grpSpPr>
        <p:sp>
          <p:nvSpPr>
            <p:cNvPr id="1393" name="Freeform 11">
              <a:extLst>
                <a:ext uri="{FF2B5EF4-FFF2-40B4-BE49-F238E27FC236}">
                  <a16:creationId xmlns:a16="http://schemas.microsoft.com/office/drawing/2014/main" id="{C8FA63D4-44B1-CD5D-2DD6-85B7E2B41FAE}"/>
                </a:ext>
              </a:extLst>
            </p:cNvPr>
            <p:cNvSpPr/>
            <p:nvPr/>
          </p:nvSpPr>
          <p:spPr>
            <a:xfrm>
              <a:off x="0" y="0"/>
              <a:ext cx="706370" cy="251084"/>
            </a:xfrm>
            <a:custGeom>
              <a:avLst/>
              <a:gdLst/>
              <a:ahLst/>
              <a:cxnLst/>
              <a:rect l="l" t="t" r="r" b="b"/>
              <a:pathLst>
                <a:path w="706370" h="251084">
                  <a:moveTo>
                    <a:pt x="0" y="0"/>
                  </a:moveTo>
                  <a:lnTo>
                    <a:pt x="706370" y="0"/>
                  </a:lnTo>
                  <a:lnTo>
                    <a:pt x="706370" y="251084"/>
                  </a:lnTo>
                  <a:lnTo>
                    <a:pt x="0" y="25108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4" name="TextBox 12">
              <a:extLst>
                <a:ext uri="{FF2B5EF4-FFF2-40B4-BE49-F238E27FC236}">
                  <a16:creationId xmlns:a16="http://schemas.microsoft.com/office/drawing/2014/main" id="{C23E4E88-A9AD-58CB-05BF-140A62F2C3D8}"/>
                </a:ext>
              </a:extLst>
            </p:cNvPr>
            <p:cNvSpPr txBox="1"/>
            <p:nvPr/>
          </p:nvSpPr>
          <p:spPr>
            <a:xfrm>
              <a:off x="0" y="-57150"/>
              <a:ext cx="706370" cy="308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000000"/>
                  </a:solidFill>
                  <a:ea typeface="210 옥탑방"/>
                </a:rPr>
                <a:t>로그인</a:t>
              </a:r>
              <a:endParaRPr lang="en-US" sz="2000" dirty="0">
                <a:solidFill>
                  <a:srgbClr val="000000"/>
                </a:solidFill>
                <a:ea typeface="210 옥탑방"/>
              </a:endParaRPr>
            </a:p>
          </p:txBody>
        </p:sp>
      </p:grpSp>
      <p:grpSp>
        <p:nvGrpSpPr>
          <p:cNvPr id="1395" name="Group 13">
            <a:extLst>
              <a:ext uri="{FF2B5EF4-FFF2-40B4-BE49-F238E27FC236}">
                <a16:creationId xmlns:a16="http://schemas.microsoft.com/office/drawing/2014/main" id="{08B772CF-D31F-03EB-2439-612D71CC23FF}"/>
              </a:ext>
            </a:extLst>
          </p:cNvPr>
          <p:cNvGrpSpPr/>
          <p:nvPr/>
        </p:nvGrpSpPr>
        <p:grpSpPr>
          <a:xfrm>
            <a:off x="5352533" y="4244144"/>
            <a:ext cx="1321838" cy="576803"/>
            <a:chOff x="0" y="-57150"/>
            <a:chExt cx="706370" cy="308234"/>
          </a:xfrm>
        </p:grpSpPr>
        <p:sp>
          <p:nvSpPr>
            <p:cNvPr id="1396" name="Freeform 14">
              <a:extLst>
                <a:ext uri="{FF2B5EF4-FFF2-40B4-BE49-F238E27FC236}">
                  <a16:creationId xmlns:a16="http://schemas.microsoft.com/office/drawing/2014/main" id="{33844890-B70D-5E9B-5F63-8D90C00817C2}"/>
                </a:ext>
              </a:extLst>
            </p:cNvPr>
            <p:cNvSpPr/>
            <p:nvPr/>
          </p:nvSpPr>
          <p:spPr>
            <a:xfrm>
              <a:off x="0" y="-28764"/>
              <a:ext cx="706370" cy="251084"/>
            </a:xfrm>
            <a:custGeom>
              <a:avLst/>
              <a:gdLst/>
              <a:ahLst/>
              <a:cxnLst/>
              <a:rect l="l" t="t" r="r" b="b"/>
              <a:pathLst>
                <a:path w="706370" h="251084">
                  <a:moveTo>
                    <a:pt x="0" y="0"/>
                  </a:moveTo>
                  <a:lnTo>
                    <a:pt x="706370" y="0"/>
                  </a:lnTo>
                  <a:lnTo>
                    <a:pt x="706370" y="251084"/>
                  </a:lnTo>
                  <a:lnTo>
                    <a:pt x="0" y="251084"/>
                  </a:lnTo>
                  <a:close/>
                </a:path>
              </a:pathLst>
            </a:custGeom>
            <a:solidFill>
              <a:srgbClr val="545454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7" name="TextBox 15">
              <a:extLst>
                <a:ext uri="{FF2B5EF4-FFF2-40B4-BE49-F238E27FC236}">
                  <a16:creationId xmlns:a16="http://schemas.microsoft.com/office/drawing/2014/main" id="{A243A17A-D4FB-CF8F-1F66-CC80A4CAB0DB}"/>
                </a:ext>
              </a:extLst>
            </p:cNvPr>
            <p:cNvSpPr txBox="1"/>
            <p:nvPr/>
          </p:nvSpPr>
          <p:spPr>
            <a:xfrm>
              <a:off x="0" y="-57150"/>
              <a:ext cx="706370" cy="308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FFFFFF"/>
                  </a:solidFill>
                  <a:ea typeface="210 옥탑방"/>
                </a:rPr>
                <a:t>메인화면</a:t>
              </a:r>
              <a:endParaRPr lang="en-US" sz="2000" dirty="0">
                <a:solidFill>
                  <a:srgbClr val="FFFFFF"/>
                </a:solidFill>
                <a:ea typeface="210 옥탑방"/>
              </a:endParaRPr>
            </a:p>
          </p:txBody>
        </p:sp>
      </p:grpSp>
      <p:grpSp>
        <p:nvGrpSpPr>
          <p:cNvPr id="1398" name="Group 16">
            <a:extLst>
              <a:ext uri="{FF2B5EF4-FFF2-40B4-BE49-F238E27FC236}">
                <a16:creationId xmlns:a16="http://schemas.microsoft.com/office/drawing/2014/main" id="{D31DB385-374B-2F0F-1574-BF70985A11B1}"/>
              </a:ext>
            </a:extLst>
          </p:cNvPr>
          <p:cNvGrpSpPr/>
          <p:nvPr/>
        </p:nvGrpSpPr>
        <p:grpSpPr>
          <a:xfrm>
            <a:off x="5352533" y="1125205"/>
            <a:ext cx="1321838" cy="469857"/>
            <a:chOff x="0" y="0"/>
            <a:chExt cx="706370" cy="251084"/>
          </a:xfrm>
        </p:grpSpPr>
        <p:sp>
          <p:nvSpPr>
            <p:cNvPr id="1399" name="Freeform 17">
              <a:extLst>
                <a:ext uri="{FF2B5EF4-FFF2-40B4-BE49-F238E27FC236}">
                  <a16:creationId xmlns:a16="http://schemas.microsoft.com/office/drawing/2014/main" id="{5CD1527A-8DE3-CB0D-8264-EDDBE14846D6}"/>
                </a:ext>
              </a:extLst>
            </p:cNvPr>
            <p:cNvSpPr/>
            <p:nvPr/>
          </p:nvSpPr>
          <p:spPr>
            <a:xfrm>
              <a:off x="0" y="0"/>
              <a:ext cx="706370" cy="251084"/>
            </a:xfrm>
            <a:custGeom>
              <a:avLst/>
              <a:gdLst/>
              <a:ahLst/>
              <a:cxnLst/>
              <a:rect l="l" t="t" r="r" b="b"/>
              <a:pathLst>
                <a:path w="706370" h="251084">
                  <a:moveTo>
                    <a:pt x="0" y="0"/>
                  </a:moveTo>
                  <a:lnTo>
                    <a:pt x="706370" y="0"/>
                  </a:lnTo>
                  <a:lnTo>
                    <a:pt x="706370" y="251084"/>
                  </a:lnTo>
                  <a:lnTo>
                    <a:pt x="0" y="251084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0" name="TextBox 18">
              <a:extLst>
                <a:ext uri="{FF2B5EF4-FFF2-40B4-BE49-F238E27FC236}">
                  <a16:creationId xmlns:a16="http://schemas.microsoft.com/office/drawing/2014/main" id="{DF09A071-B9F1-4E3B-BB99-AD6067297899}"/>
                </a:ext>
              </a:extLst>
            </p:cNvPr>
            <p:cNvSpPr txBox="1"/>
            <p:nvPr/>
          </p:nvSpPr>
          <p:spPr>
            <a:xfrm>
              <a:off x="0" y="-57150"/>
              <a:ext cx="706370" cy="308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210 옥탑방"/>
                </a:rPr>
                <a:t>Main</a:t>
              </a:r>
            </a:p>
          </p:txBody>
        </p:sp>
      </p:grpSp>
      <p:grpSp>
        <p:nvGrpSpPr>
          <p:cNvPr id="1401" name="Group 19">
            <a:extLst>
              <a:ext uri="{FF2B5EF4-FFF2-40B4-BE49-F238E27FC236}">
                <a16:creationId xmlns:a16="http://schemas.microsoft.com/office/drawing/2014/main" id="{408FB02B-E0E4-C734-70C8-C5F32AF64E88}"/>
              </a:ext>
            </a:extLst>
          </p:cNvPr>
          <p:cNvGrpSpPr/>
          <p:nvPr/>
        </p:nvGrpSpPr>
        <p:grpSpPr>
          <a:xfrm>
            <a:off x="3763288" y="5460226"/>
            <a:ext cx="1321838" cy="469857"/>
            <a:chOff x="0" y="0"/>
            <a:chExt cx="706370" cy="251084"/>
          </a:xfrm>
        </p:grpSpPr>
        <p:sp>
          <p:nvSpPr>
            <p:cNvPr id="1402" name="Freeform 20">
              <a:extLst>
                <a:ext uri="{FF2B5EF4-FFF2-40B4-BE49-F238E27FC236}">
                  <a16:creationId xmlns:a16="http://schemas.microsoft.com/office/drawing/2014/main" id="{B3B6501F-B44B-E106-CE29-AD8B1E00E6CD}"/>
                </a:ext>
              </a:extLst>
            </p:cNvPr>
            <p:cNvSpPr/>
            <p:nvPr/>
          </p:nvSpPr>
          <p:spPr>
            <a:xfrm>
              <a:off x="0" y="0"/>
              <a:ext cx="706370" cy="251084"/>
            </a:xfrm>
            <a:custGeom>
              <a:avLst/>
              <a:gdLst/>
              <a:ahLst/>
              <a:cxnLst/>
              <a:rect l="l" t="t" r="r" b="b"/>
              <a:pathLst>
                <a:path w="706370" h="251084">
                  <a:moveTo>
                    <a:pt x="0" y="0"/>
                  </a:moveTo>
                  <a:lnTo>
                    <a:pt x="706370" y="0"/>
                  </a:lnTo>
                  <a:lnTo>
                    <a:pt x="706370" y="251084"/>
                  </a:lnTo>
                  <a:lnTo>
                    <a:pt x="0" y="25108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3" name="TextBox 21">
              <a:extLst>
                <a:ext uri="{FF2B5EF4-FFF2-40B4-BE49-F238E27FC236}">
                  <a16:creationId xmlns:a16="http://schemas.microsoft.com/office/drawing/2014/main" id="{C38F8385-3E9D-876A-E932-611A8441A383}"/>
                </a:ext>
              </a:extLst>
            </p:cNvPr>
            <p:cNvSpPr txBox="1"/>
            <p:nvPr/>
          </p:nvSpPr>
          <p:spPr>
            <a:xfrm>
              <a:off x="0" y="-57150"/>
              <a:ext cx="706370" cy="308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000000"/>
                  </a:solidFill>
                  <a:ea typeface="210 옥탑방"/>
                </a:rPr>
                <a:t>만료</a:t>
              </a:r>
              <a:r>
                <a:rPr lang="en-US" sz="2000" dirty="0">
                  <a:solidFill>
                    <a:srgbClr val="000000"/>
                  </a:solidFill>
                  <a:ea typeface="210 옥탑방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a typeface="210 옥탑방"/>
                </a:rPr>
                <a:t>날짜</a:t>
              </a:r>
              <a:endParaRPr lang="en-US" sz="2000" dirty="0">
                <a:solidFill>
                  <a:srgbClr val="000000"/>
                </a:solidFill>
                <a:ea typeface="210 옥탑방"/>
              </a:endParaRPr>
            </a:p>
          </p:txBody>
        </p:sp>
      </p:grpSp>
      <p:grpSp>
        <p:nvGrpSpPr>
          <p:cNvPr id="1404" name="Group 22">
            <a:extLst>
              <a:ext uri="{FF2B5EF4-FFF2-40B4-BE49-F238E27FC236}">
                <a16:creationId xmlns:a16="http://schemas.microsoft.com/office/drawing/2014/main" id="{14B8207C-43D1-1615-9806-9BF459C1F1AF}"/>
              </a:ext>
            </a:extLst>
          </p:cNvPr>
          <p:cNvGrpSpPr/>
          <p:nvPr/>
        </p:nvGrpSpPr>
        <p:grpSpPr>
          <a:xfrm>
            <a:off x="5352533" y="2375867"/>
            <a:ext cx="1321838" cy="469857"/>
            <a:chOff x="0" y="0"/>
            <a:chExt cx="706370" cy="251084"/>
          </a:xfrm>
        </p:grpSpPr>
        <p:sp>
          <p:nvSpPr>
            <p:cNvPr id="1405" name="Freeform 23">
              <a:extLst>
                <a:ext uri="{FF2B5EF4-FFF2-40B4-BE49-F238E27FC236}">
                  <a16:creationId xmlns:a16="http://schemas.microsoft.com/office/drawing/2014/main" id="{A2E443BC-03E6-9327-E294-99B1FD20A9AA}"/>
                </a:ext>
              </a:extLst>
            </p:cNvPr>
            <p:cNvSpPr/>
            <p:nvPr/>
          </p:nvSpPr>
          <p:spPr>
            <a:xfrm>
              <a:off x="0" y="0"/>
              <a:ext cx="706370" cy="251084"/>
            </a:xfrm>
            <a:custGeom>
              <a:avLst/>
              <a:gdLst/>
              <a:ahLst/>
              <a:cxnLst/>
              <a:rect l="l" t="t" r="r" b="b"/>
              <a:pathLst>
                <a:path w="706370" h="251084">
                  <a:moveTo>
                    <a:pt x="0" y="0"/>
                  </a:moveTo>
                  <a:lnTo>
                    <a:pt x="706370" y="0"/>
                  </a:lnTo>
                  <a:lnTo>
                    <a:pt x="706370" y="251084"/>
                  </a:lnTo>
                  <a:lnTo>
                    <a:pt x="0" y="251084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406" name="TextBox 24">
              <a:extLst>
                <a:ext uri="{FF2B5EF4-FFF2-40B4-BE49-F238E27FC236}">
                  <a16:creationId xmlns:a16="http://schemas.microsoft.com/office/drawing/2014/main" id="{8BC25346-7626-B352-9A24-0FB047ACED35}"/>
                </a:ext>
              </a:extLst>
            </p:cNvPr>
            <p:cNvSpPr txBox="1"/>
            <p:nvPr/>
          </p:nvSpPr>
          <p:spPr>
            <a:xfrm>
              <a:off x="0" y="-57150"/>
              <a:ext cx="706370" cy="308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ea typeface="210 썸타임"/>
                </a:rPr>
                <a:t>앱</a:t>
              </a:r>
            </a:p>
          </p:txBody>
        </p:sp>
      </p:grpSp>
      <p:grpSp>
        <p:nvGrpSpPr>
          <p:cNvPr id="1407" name="Group 25">
            <a:extLst>
              <a:ext uri="{FF2B5EF4-FFF2-40B4-BE49-F238E27FC236}">
                <a16:creationId xmlns:a16="http://schemas.microsoft.com/office/drawing/2014/main" id="{E8E9DEBE-FAE9-587D-7768-A45EC110ABBE}"/>
              </a:ext>
            </a:extLst>
          </p:cNvPr>
          <p:cNvGrpSpPr/>
          <p:nvPr/>
        </p:nvGrpSpPr>
        <p:grpSpPr>
          <a:xfrm>
            <a:off x="2891032" y="2375867"/>
            <a:ext cx="1321838" cy="469857"/>
            <a:chOff x="0" y="0"/>
            <a:chExt cx="706370" cy="251084"/>
          </a:xfrm>
        </p:grpSpPr>
        <p:sp>
          <p:nvSpPr>
            <p:cNvPr id="1408" name="Freeform 26">
              <a:extLst>
                <a:ext uri="{FF2B5EF4-FFF2-40B4-BE49-F238E27FC236}">
                  <a16:creationId xmlns:a16="http://schemas.microsoft.com/office/drawing/2014/main" id="{0A542102-7019-0DF8-8825-F50AFB490285}"/>
                </a:ext>
              </a:extLst>
            </p:cNvPr>
            <p:cNvSpPr/>
            <p:nvPr/>
          </p:nvSpPr>
          <p:spPr>
            <a:xfrm>
              <a:off x="0" y="0"/>
              <a:ext cx="706370" cy="251084"/>
            </a:xfrm>
            <a:custGeom>
              <a:avLst/>
              <a:gdLst/>
              <a:ahLst/>
              <a:cxnLst/>
              <a:rect l="l" t="t" r="r" b="b"/>
              <a:pathLst>
                <a:path w="706370" h="251084">
                  <a:moveTo>
                    <a:pt x="0" y="0"/>
                  </a:moveTo>
                  <a:lnTo>
                    <a:pt x="706370" y="0"/>
                  </a:lnTo>
                  <a:lnTo>
                    <a:pt x="706370" y="251084"/>
                  </a:lnTo>
                  <a:lnTo>
                    <a:pt x="0" y="251084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9" name="TextBox 27">
              <a:extLst>
                <a:ext uri="{FF2B5EF4-FFF2-40B4-BE49-F238E27FC236}">
                  <a16:creationId xmlns:a16="http://schemas.microsoft.com/office/drawing/2014/main" id="{9625259A-A211-E302-DED5-C6B96245A8B9}"/>
                </a:ext>
              </a:extLst>
            </p:cNvPr>
            <p:cNvSpPr txBox="1"/>
            <p:nvPr/>
          </p:nvSpPr>
          <p:spPr>
            <a:xfrm>
              <a:off x="0" y="-57150"/>
              <a:ext cx="706370" cy="308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FFFFFF"/>
                  </a:solidFill>
                  <a:ea typeface="210 옥탑방"/>
                </a:rPr>
                <a:t>회사</a:t>
              </a:r>
              <a:r>
                <a:rPr lang="en-US" sz="2000" dirty="0">
                  <a:solidFill>
                    <a:srgbClr val="FFFFFF"/>
                  </a:solidFill>
                  <a:ea typeface="210 옥탑방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ea typeface="210 옥탑방"/>
                </a:rPr>
                <a:t>소개</a:t>
              </a:r>
              <a:endParaRPr lang="en-US" sz="2000" dirty="0">
                <a:solidFill>
                  <a:srgbClr val="FFFFFF"/>
                </a:solidFill>
                <a:ea typeface="210 옥탑방"/>
              </a:endParaRPr>
            </a:p>
          </p:txBody>
        </p:sp>
      </p:grpSp>
      <p:grpSp>
        <p:nvGrpSpPr>
          <p:cNvPr id="1410" name="Group 28">
            <a:extLst>
              <a:ext uri="{FF2B5EF4-FFF2-40B4-BE49-F238E27FC236}">
                <a16:creationId xmlns:a16="http://schemas.microsoft.com/office/drawing/2014/main" id="{4D2FA9AE-64BB-6CA7-A875-C2C948608E30}"/>
              </a:ext>
            </a:extLst>
          </p:cNvPr>
          <p:cNvGrpSpPr/>
          <p:nvPr/>
        </p:nvGrpSpPr>
        <p:grpSpPr>
          <a:xfrm>
            <a:off x="9558418" y="2375867"/>
            <a:ext cx="1321838" cy="469857"/>
            <a:chOff x="0" y="0"/>
            <a:chExt cx="706370" cy="251084"/>
          </a:xfrm>
        </p:grpSpPr>
        <p:sp>
          <p:nvSpPr>
            <p:cNvPr id="1411" name="Freeform 29">
              <a:extLst>
                <a:ext uri="{FF2B5EF4-FFF2-40B4-BE49-F238E27FC236}">
                  <a16:creationId xmlns:a16="http://schemas.microsoft.com/office/drawing/2014/main" id="{AD0004CA-793F-61BE-3F3C-10846E91C884}"/>
                </a:ext>
              </a:extLst>
            </p:cNvPr>
            <p:cNvSpPr/>
            <p:nvPr/>
          </p:nvSpPr>
          <p:spPr>
            <a:xfrm>
              <a:off x="0" y="0"/>
              <a:ext cx="706370" cy="251084"/>
            </a:xfrm>
            <a:custGeom>
              <a:avLst/>
              <a:gdLst/>
              <a:ahLst/>
              <a:cxnLst/>
              <a:rect l="l" t="t" r="r" b="b"/>
              <a:pathLst>
                <a:path w="706370" h="251084">
                  <a:moveTo>
                    <a:pt x="0" y="0"/>
                  </a:moveTo>
                  <a:lnTo>
                    <a:pt x="706370" y="0"/>
                  </a:lnTo>
                  <a:lnTo>
                    <a:pt x="706370" y="251084"/>
                  </a:lnTo>
                  <a:lnTo>
                    <a:pt x="0" y="251084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2" name="TextBox 30">
              <a:extLst>
                <a:ext uri="{FF2B5EF4-FFF2-40B4-BE49-F238E27FC236}">
                  <a16:creationId xmlns:a16="http://schemas.microsoft.com/office/drawing/2014/main" id="{A4FAA609-522E-92A7-D69D-3ACAD2DCC07D}"/>
                </a:ext>
              </a:extLst>
            </p:cNvPr>
            <p:cNvSpPr txBox="1"/>
            <p:nvPr/>
          </p:nvSpPr>
          <p:spPr>
            <a:xfrm>
              <a:off x="0" y="-57150"/>
              <a:ext cx="706370" cy="308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FFFFFF"/>
                  </a:solidFill>
                  <a:ea typeface="210 옥탑방"/>
                </a:rPr>
                <a:t>채용</a:t>
              </a:r>
              <a:endParaRPr lang="en-US" sz="2000" dirty="0">
                <a:solidFill>
                  <a:srgbClr val="FFFFFF"/>
                </a:solidFill>
                <a:ea typeface="210 옥탑방"/>
              </a:endParaRPr>
            </a:p>
          </p:txBody>
        </p:sp>
      </p:grpSp>
      <p:grpSp>
        <p:nvGrpSpPr>
          <p:cNvPr id="1413" name="Group 31">
            <a:extLst>
              <a:ext uri="{FF2B5EF4-FFF2-40B4-BE49-F238E27FC236}">
                <a16:creationId xmlns:a16="http://schemas.microsoft.com/office/drawing/2014/main" id="{B6ABA80F-144C-19C2-255A-4AAF717436D4}"/>
              </a:ext>
            </a:extLst>
          </p:cNvPr>
          <p:cNvGrpSpPr/>
          <p:nvPr/>
        </p:nvGrpSpPr>
        <p:grpSpPr>
          <a:xfrm>
            <a:off x="7589830" y="2375867"/>
            <a:ext cx="1321838" cy="469857"/>
            <a:chOff x="0" y="0"/>
            <a:chExt cx="706370" cy="251084"/>
          </a:xfrm>
        </p:grpSpPr>
        <p:sp>
          <p:nvSpPr>
            <p:cNvPr id="1414" name="Freeform 32">
              <a:extLst>
                <a:ext uri="{FF2B5EF4-FFF2-40B4-BE49-F238E27FC236}">
                  <a16:creationId xmlns:a16="http://schemas.microsoft.com/office/drawing/2014/main" id="{B545E2E6-1217-207D-5F33-635EC441E4F8}"/>
                </a:ext>
              </a:extLst>
            </p:cNvPr>
            <p:cNvSpPr/>
            <p:nvPr/>
          </p:nvSpPr>
          <p:spPr>
            <a:xfrm>
              <a:off x="0" y="0"/>
              <a:ext cx="706370" cy="251084"/>
            </a:xfrm>
            <a:custGeom>
              <a:avLst/>
              <a:gdLst/>
              <a:ahLst/>
              <a:cxnLst/>
              <a:rect l="l" t="t" r="r" b="b"/>
              <a:pathLst>
                <a:path w="706370" h="251084">
                  <a:moveTo>
                    <a:pt x="0" y="0"/>
                  </a:moveTo>
                  <a:lnTo>
                    <a:pt x="706370" y="0"/>
                  </a:lnTo>
                  <a:lnTo>
                    <a:pt x="706370" y="251084"/>
                  </a:lnTo>
                  <a:lnTo>
                    <a:pt x="0" y="251084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5" name="TextBox 33">
              <a:extLst>
                <a:ext uri="{FF2B5EF4-FFF2-40B4-BE49-F238E27FC236}">
                  <a16:creationId xmlns:a16="http://schemas.microsoft.com/office/drawing/2014/main" id="{CF9A0BC9-EB4E-B7C2-20DE-556C1E05CD34}"/>
                </a:ext>
              </a:extLst>
            </p:cNvPr>
            <p:cNvSpPr txBox="1"/>
            <p:nvPr/>
          </p:nvSpPr>
          <p:spPr>
            <a:xfrm>
              <a:off x="0" y="-57150"/>
              <a:ext cx="706370" cy="308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FFFFFF"/>
                  </a:solidFill>
                  <a:ea typeface="210 옥탑방"/>
                </a:rPr>
                <a:t>제휴</a:t>
              </a:r>
              <a:r>
                <a:rPr lang="en-US" sz="2000" dirty="0">
                  <a:solidFill>
                    <a:srgbClr val="FFFFFF"/>
                  </a:solidFill>
                  <a:ea typeface="210 옥탑방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ea typeface="210 옥탑방"/>
                </a:rPr>
                <a:t>문의</a:t>
              </a:r>
              <a:endParaRPr lang="en-US" sz="2000" dirty="0">
                <a:solidFill>
                  <a:srgbClr val="FFFFFF"/>
                </a:solidFill>
                <a:ea typeface="210 옥탑방"/>
              </a:endParaRPr>
            </a:p>
          </p:txBody>
        </p:sp>
      </p:grpSp>
      <p:grpSp>
        <p:nvGrpSpPr>
          <p:cNvPr id="1416" name="Group 34">
            <a:extLst>
              <a:ext uri="{FF2B5EF4-FFF2-40B4-BE49-F238E27FC236}">
                <a16:creationId xmlns:a16="http://schemas.microsoft.com/office/drawing/2014/main" id="{7B1364B5-B11F-000B-9A5E-3166B7AF6AEB}"/>
              </a:ext>
            </a:extLst>
          </p:cNvPr>
          <p:cNvGrpSpPr/>
          <p:nvPr/>
        </p:nvGrpSpPr>
        <p:grpSpPr>
          <a:xfrm>
            <a:off x="5339667" y="5353280"/>
            <a:ext cx="1321838" cy="576803"/>
            <a:chOff x="0" y="-57150"/>
            <a:chExt cx="706370" cy="308234"/>
          </a:xfrm>
        </p:grpSpPr>
        <p:sp>
          <p:nvSpPr>
            <p:cNvPr id="1417" name="Freeform 35">
              <a:extLst>
                <a:ext uri="{FF2B5EF4-FFF2-40B4-BE49-F238E27FC236}">
                  <a16:creationId xmlns:a16="http://schemas.microsoft.com/office/drawing/2014/main" id="{56128546-5746-162E-CB63-E75C24425935}"/>
                </a:ext>
              </a:extLst>
            </p:cNvPr>
            <p:cNvSpPr/>
            <p:nvPr/>
          </p:nvSpPr>
          <p:spPr>
            <a:xfrm>
              <a:off x="0" y="0"/>
              <a:ext cx="706370" cy="251084"/>
            </a:xfrm>
            <a:custGeom>
              <a:avLst/>
              <a:gdLst/>
              <a:ahLst/>
              <a:cxnLst/>
              <a:rect l="l" t="t" r="r" b="b"/>
              <a:pathLst>
                <a:path w="706370" h="251084">
                  <a:moveTo>
                    <a:pt x="0" y="0"/>
                  </a:moveTo>
                  <a:lnTo>
                    <a:pt x="706370" y="0"/>
                  </a:lnTo>
                  <a:lnTo>
                    <a:pt x="706370" y="251084"/>
                  </a:lnTo>
                  <a:lnTo>
                    <a:pt x="0" y="25108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418" name="TextBox 36">
              <a:extLst>
                <a:ext uri="{FF2B5EF4-FFF2-40B4-BE49-F238E27FC236}">
                  <a16:creationId xmlns:a16="http://schemas.microsoft.com/office/drawing/2014/main" id="{92E52FE7-73B4-7303-5E44-9E8DF9185CD1}"/>
                </a:ext>
              </a:extLst>
            </p:cNvPr>
            <p:cNvSpPr txBox="1"/>
            <p:nvPr/>
          </p:nvSpPr>
          <p:spPr>
            <a:xfrm>
              <a:off x="0" y="-57150"/>
              <a:ext cx="706370" cy="308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000000"/>
                  </a:solidFill>
                  <a:ea typeface="210 옥탑방"/>
                </a:rPr>
                <a:t>이용</a:t>
              </a:r>
              <a:r>
                <a:rPr lang="en-US" sz="2000" dirty="0">
                  <a:solidFill>
                    <a:srgbClr val="000000"/>
                  </a:solidFill>
                  <a:ea typeface="210 옥탑방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a typeface="210 옥탑방"/>
                </a:rPr>
                <a:t>약관</a:t>
              </a:r>
              <a:endParaRPr lang="en-US" sz="2000" dirty="0">
                <a:solidFill>
                  <a:srgbClr val="000000"/>
                </a:solidFill>
                <a:ea typeface="210 옥탑방"/>
              </a:endParaRPr>
            </a:p>
          </p:txBody>
        </p:sp>
      </p:grpSp>
      <p:grpSp>
        <p:nvGrpSpPr>
          <p:cNvPr id="1419" name="Group 37">
            <a:extLst>
              <a:ext uri="{FF2B5EF4-FFF2-40B4-BE49-F238E27FC236}">
                <a16:creationId xmlns:a16="http://schemas.microsoft.com/office/drawing/2014/main" id="{ACEB5722-ECCE-C067-811C-18CACB1A36CD}"/>
              </a:ext>
            </a:extLst>
          </p:cNvPr>
          <p:cNvGrpSpPr/>
          <p:nvPr/>
        </p:nvGrpSpPr>
        <p:grpSpPr>
          <a:xfrm>
            <a:off x="920064" y="2375867"/>
            <a:ext cx="1321838" cy="469857"/>
            <a:chOff x="0" y="0"/>
            <a:chExt cx="706370" cy="251084"/>
          </a:xfrm>
        </p:grpSpPr>
        <p:sp>
          <p:nvSpPr>
            <p:cNvPr id="1420" name="Freeform 38">
              <a:extLst>
                <a:ext uri="{FF2B5EF4-FFF2-40B4-BE49-F238E27FC236}">
                  <a16:creationId xmlns:a16="http://schemas.microsoft.com/office/drawing/2014/main" id="{5A7AF2AB-7ED2-D4D2-3BCA-6AEBF263CD2E}"/>
                </a:ext>
              </a:extLst>
            </p:cNvPr>
            <p:cNvSpPr/>
            <p:nvPr/>
          </p:nvSpPr>
          <p:spPr>
            <a:xfrm>
              <a:off x="0" y="0"/>
              <a:ext cx="706370" cy="251084"/>
            </a:xfrm>
            <a:custGeom>
              <a:avLst/>
              <a:gdLst/>
              <a:ahLst/>
              <a:cxnLst/>
              <a:rect l="l" t="t" r="r" b="b"/>
              <a:pathLst>
                <a:path w="706370" h="251084">
                  <a:moveTo>
                    <a:pt x="0" y="0"/>
                  </a:moveTo>
                  <a:lnTo>
                    <a:pt x="706370" y="0"/>
                  </a:lnTo>
                  <a:lnTo>
                    <a:pt x="706370" y="251084"/>
                  </a:lnTo>
                  <a:lnTo>
                    <a:pt x="0" y="251084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1" name="TextBox 39">
              <a:extLst>
                <a:ext uri="{FF2B5EF4-FFF2-40B4-BE49-F238E27FC236}">
                  <a16:creationId xmlns:a16="http://schemas.microsoft.com/office/drawing/2014/main" id="{9704B89B-0884-E6FC-10A0-7D18E7BB75A5}"/>
                </a:ext>
              </a:extLst>
            </p:cNvPr>
            <p:cNvSpPr txBox="1"/>
            <p:nvPr/>
          </p:nvSpPr>
          <p:spPr>
            <a:xfrm>
              <a:off x="0" y="-57150"/>
              <a:ext cx="706370" cy="308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FFFFFF"/>
                  </a:solidFill>
                  <a:ea typeface="210 옥탑방"/>
                </a:rPr>
                <a:t>홍보</a:t>
              </a:r>
              <a:endParaRPr lang="en-US" sz="2000" dirty="0">
                <a:solidFill>
                  <a:srgbClr val="FFFFFF"/>
                </a:solidFill>
                <a:ea typeface="210 옥탑방"/>
              </a:endParaRPr>
            </a:p>
          </p:txBody>
        </p:sp>
      </p:grpSp>
      <p:sp>
        <p:nvSpPr>
          <p:cNvPr id="1422" name="AutoShape 40">
            <a:extLst>
              <a:ext uri="{FF2B5EF4-FFF2-40B4-BE49-F238E27FC236}">
                <a16:creationId xmlns:a16="http://schemas.microsoft.com/office/drawing/2014/main" id="{0C4D307B-13B5-4D73-43F9-9D94784D67CA}"/>
              </a:ext>
            </a:extLst>
          </p:cNvPr>
          <p:cNvSpPr/>
          <p:nvPr/>
        </p:nvSpPr>
        <p:spPr>
          <a:xfrm flipV="1">
            <a:off x="1587241" y="1985464"/>
            <a:ext cx="8644534" cy="12437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423" name="Group 41">
            <a:extLst>
              <a:ext uri="{FF2B5EF4-FFF2-40B4-BE49-F238E27FC236}">
                <a16:creationId xmlns:a16="http://schemas.microsoft.com/office/drawing/2014/main" id="{441EA8F6-FEAC-BC39-AB44-B5371B449C01}"/>
              </a:ext>
            </a:extLst>
          </p:cNvPr>
          <p:cNvGrpSpPr/>
          <p:nvPr/>
        </p:nvGrpSpPr>
        <p:grpSpPr>
          <a:xfrm>
            <a:off x="9558418" y="3135510"/>
            <a:ext cx="1321838" cy="469857"/>
            <a:chOff x="0" y="0"/>
            <a:chExt cx="706370" cy="251084"/>
          </a:xfrm>
        </p:grpSpPr>
        <p:sp>
          <p:nvSpPr>
            <p:cNvPr id="1424" name="Freeform 42">
              <a:extLst>
                <a:ext uri="{FF2B5EF4-FFF2-40B4-BE49-F238E27FC236}">
                  <a16:creationId xmlns:a16="http://schemas.microsoft.com/office/drawing/2014/main" id="{A597AE5F-AEB3-BF57-B5B6-13EA674131FA}"/>
                </a:ext>
              </a:extLst>
            </p:cNvPr>
            <p:cNvSpPr/>
            <p:nvPr/>
          </p:nvSpPr>
          <p:spPr>
            <a:xfrm>
              <a:off x="0" y="0"/>
              <a:ext cx="706370" cy="251084"/>
            </a:xfrm>
            <a:custGeom>
              <a:avLst/>
              <a:gdLst/>
              <a:ahLst/>
              <a:cxnLst/>
              <a:rect l="l" t="t" r="r" b="b"/>
              <a:pathLst>
                <a:path w="706370" h="251084">
                  <a:moveTo>
                    <a:pt x="0" y="0"/>
                  </a:moveTo>
                  <a:lnTo>
                    <a:pt x="706370" y="0"/>
                  </a:lnTo>
                  <a:lnTo>
                    <a:pt x="706370" y="251084"/>
                  </a:lnTo>
                  <a:lnTo>
                    <a:pt x="0" y="25108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5" name="TextBox 43">
              <a:extLst>
                <a:ext uri="{FF2B5EF4-FFF2-40B4-BE49-F238E27FC236}">
                  <a16:creationId xmlns:a16="http://schemas.microsoft.com/office/drawing/2014/main" id="{D3BCACEF-DD8F-F62F-B280-4D972DCE506D}"/>
                </a:ext>
              </a:extLst>
            </p:cNvPr>
            <p:cNvSpPr txBox="1"/>
            <p:nvPr/>
          </p:nvSpPr>
          <p:spPr>
            <a:xfrm>
              <a:off x="0" y="-57150"/>
              <a:ext cx="706370" cy="308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000000"/>
                  </a:solidFill>
                  <a:ea typeface="210 옥탑방"/>
                </a:rPr>
                <a:t>채용</a:t>
              </a:r>
              <a:r>
                <a:rPr lang="en-US" sz="2000" dirty="0">
                  <a:solidFill>
                    <a:srgbClr val="000000"/>
                  </a:solidFill>
                  <a:ea typeface="210 옥탑방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a typeface="210 옥탑방"/>
                </a:rPr>
                <a:t>공고</a:t>
              </a:r>
              <a:endParaRPr lang="en-US" sz="2000" dirty="0">
                <a:solidFill>
                  <a:srgbClr val="000000"/>
                </a:solidFill>
                <a:ea typeface="210 옥탑방"/>
              </a:endParaRPr>
            </a:p>
          </p:txBody>
        </p:sp>
      </p:grpSp>
      <p:grpSp>
        <p:nvGrpSpPr>
          <p:cNvPr id="1426" name="Group 44">
            <a:extLst>
              <a:ext uri="{FF2B5EF4-FFF2-40B4-BE49-F238E27FC236}">
                <a16:creationId xmlns:a16="http://schemas.microsoft.com/office/drawing/2014/main" id="{CCD28867-E1F2-C02B-A109-A4BC3E86A4B9}"/>
              </a:ext>
            </a:extLst>
          </p:cNvPr>
          <p:cNvGrpSpPr/>
          <p:nvPr/>
        </p:nvGrpSpPr>
        <p:grpSpPr>
          <a:xfrm>
            <a:off x="7589830" y="3135510"/>
            <a:ext cx="1321838" cy="469857"/>
            <a:chOff x="0" y="0"/>
            <a:chExt cx="706370" cy="251084"/>
          </a:xfrm>
        </p:grpSpPr>
        <p:sp>
          <p:nvSpPr>
            <p:cNvPr id="1427" name="Freeform 45">
              <a:extLst>
                <a:ext uri="{FF2B5EF4-FFF2-40B4-BE49-F238E27FC236}">
                  <a16:creationId xmlns:a16="http://schemas.microsoft.com/office/drawing/2014/main" id="{7B723316-E174-5688-F353-E719E9ECF0DF}"/>
                </a:ext>
              </a:extLst>
            </p:cNvPr>
            <p:cNvSpPr/>
            <p:nvPr/>
          </p:nvSpPr>
          <p:spPr>
            <a:xfrm>
              <a:off x="0" y="0"/>
              <a:ext cx="706370" cy="251084"/>
            </a:xfrm>
            <a:custGeom>
              <a:avLst/>
              <a:gdLst/>
              <a:ahLst/>
              <a:cxnLst/>
              <a:rect l="l" t="t" r="r" b="b"/>
              <a:pathLst>
                <a:path w="706370" h="251084">
                  <a:moveTo>
                    <a:pt x="0" y="0"/>
                  </a:moveTo>
                  <a:lnTo>
                    <a:pt x="706370" y="0"/>
                  </a:lnTo>
                  <a:lnTo>
                    <a:pt x="706370" y="251084"/>
                  </a:lnTo>
                  <a:lnTo>
                    <a:pt x="0" y="25108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8" name="TextBox 46">
              <a:extLst>
                <a:ext uri="{FF2B5EF4-FFF2-40B4-BE49-F238E27FC236}">
                  <a16:creationId xmlns:a16="http://schemas.microsoft.com/office/drawing/2014/main" id="{D9468ABC-CFF9-DE12-AAF6-4B5F0E210C9E}"/>
                </a:ext>
              </a:extLst>
            </p:cNvPr>
            <p:cNvSpPr txBox="1"/>
            <p:nvPr/>
          </p:nvSpPr>
          <p:spPr>
            <a:xfrm>
              <a:off x="0" y="-57150"/>
              <a:ext cx="706370" cy="308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000000"/>
                  </a:solidFill>
                  <a:ea typeface="210 옥탑방"/>
                </a:rPr>
                <a:t>제휴</a:t>
              </a:r>
              <a:r>
                <a:rPr lang="en-US" sz="2000" dirty="0">
                  <a:solidFill>
                    <a:srgbClr val="000000"/>
                  </a:solidFill>
                  <a:ea typeface="210 옥탑방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a typeface="210 옥탑방"/>
                </a:rPr>
                <a:t>안내</a:t>
              </a:r>
              <a:endParaRPr lang="en-US" sz="2000" dirty="0">
                <a:solidFill>
                  <a:srgbClr val="000000"/>
                </a:solidFill>
                <a:ea typeface="210 옥탑방"/>
              </a:endParaRPr>
            </a:p>
          </p:txBody>
        </p:sp>
      </p:grpSp>
      <p:grpSp>
        <p:nvGrpSpPr>
          <p:cNvPr id="1429" name="Group 47">
            <a:extLst>
              <a:ext uri="{FF2B5EF4-FFF2-40B4-BE49-F238E27FC236}">
                <a16:creationId xmlns:a16="http://schemas.microsoft.com/office/drawing/2014/main" id="{F92ECEB5-8635-6A87-DB06-68C942C44C0B}"/>
              </a:ext>
            </a:extLst>
          </p:cNvPr>
          <p:cNvGrpSpPr/>
          <p:nvPr/>
        </p:nvGrpSpPr>
        <p:grpSpPr>
          <a:xfrm>
            <a:off x="2878595" y="3135510"/>
            <a:ext cx="1321838" cy="469857"/>
            <a:chOff x="0" y="0"/>
            <a:chExt cx="706370" cy="251084"/>
          </a:xfrm>
        </p:grpSpPr>
        <p:sp>
          <p:nvSpPr>
            <p:cNvPr id="1430" name="Freeform 48">
              <a:extLst>
                <a:ext uri="{FF2B5EF4-FFF2-40B4-BE49-F238E27FC236}">
                  <a16:creationId xmlns:a16="http://schemas.microsoft.com/office/drawing/2014/main" id="{D9BCE753-E2EE-9074-313A-E2190FB5DE0F}"/>
                </a:ext>
              </a:extLst>
            </p:cNvPr>
            <p:cNvSpPr/>
            <p:nvPr/>
          </p:nvSpPr>
          <p:spPr>
            <a:xfrm>
              <a:off x="0" y="0"/>
              <a:ext cx="706370" cy="251084"/>
            </a:xfrm>
            <a:custGeom>
              <a:avLst/>
              <a:gdLst/>
              <a:ahLst/>
              <a:cxnLst/>
              <a:rect l="l" t="t" r="r" b="b"/>
              <a:pathLst>
                <a:path w="706370" h="251084">
                  <a:moveTo>
                    <a:pt x="0" y="0"/>
                  </a:moveTo>
                  <a:lnTo>
                    <a:pt x="706370" y="0"/>
                  </a:lnTo>
                  <a:lnTo>
                    <a:pt x="706370" y="251084"/>
                  </a:lnTo>
                  <a:lnTo>
                    <a:pt x="0" y="25108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1" name="TextBox 49">
              <a:extLst>
                <a:ext uri="{FF2B5EF4-FFF2-40B4-BE49-F238E27FC236}">
                  <a16:creationId xmlns:a16="http://schemas.microsoft.com/office/drawing/2014/main" id="{A05E9772-5A13-EAA0-8DEF-5D0FB7783EAB}"/>
                </a:ext>
              </a:extLst>
            </p:cNvPr>
            <p:cNvSpPr txBox="1"/>
            <p:nvPr/>
          </p:nvSpPr>
          <p:spPr>
            <a:xfrm>
              <a:off x="0" y="-57150"/>
              <a:ext cx="706370" cy="308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000000"/>
                  </a:solidFill>
                  <a:ea typeface="210 옥탑방"/>
                </a:rPr>
                <a:t>회사</a:t>
              </a:r>
              <a:r>
                <a:rPr lang="en-US" sz="2000" dirty="0">
                  <a:solidFill>
                    <a:srgbClr val="000000"/>
                  </a:solidFill>
                  <a:ea typeface="210 옥탑방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a typeface="210 옥탑방"/>
                </a:rPr>
                <a:t>소개</a:t>
              </a:r>
              <a:endParaRPr lang="en-US" sz="2000" dirty="0">
                <a:solidFill>
                  <a:srgbClr val="000000"/>
                </a:solidFill>
                <a:ea typeface="210 옥탑방"/>
              </a:endParaRPr>
            </a:p>
          </p:txBody>
        </p:sp>
      </p:grpSp>
      <p:grpSp>
        <p:nvGrpSpPr>
          <p:cNvPr id="1432" name="Group 50">
            <a:extLst>
              <a:ext uri="{FF2B5EF4-FFF2-40B4-BE49-F238E27FC236}">
                <a16:creationId xmlns:a16="http://schemas.microsoft.com/office/drawing/2014/main" id="{6119A3AB-D55C-54CF-B7EA-C87AD6E58F84}"/>
              </a:ext>
            </a:extLst>
          </p:cNvPr>
          <p:cNvGrpSpPr/>
          <p:nvPr/>
        </p:nvGrpSpPr>
        <p:grpSpPr>
          <a:xfrm>
            <a:off x="2878595" y="3744420"/>
            <a:ext cx="1321838" cy="469857"/>
            <a:chOff x="0" y="0"/>
            <a:chExt cx="706370" cy="251084"/>
          </a:xfrm>
        </p:grpSpPr>
        <p:sp>
          <p:nvSpPr>
            <p:cNvPr id="1433" name="Freeform 51">
              <a:extLst>
                <a:ext uri="{FF2B5EF4-FFF2-40B4-BE49-F238E27FC236}">
                  <a16:creationId xmlns:a16="http://schemas.microsoft.com/office/drawing/2014/main" id="{AEF0AF18-AF24-0A42-EEB0-CCD53E6FF6B1}"/>
                </a:ext>
              </a:extLst>
            </p:cNvPr>
            <p:cNvSpPr/>
            <p:nvPr/>
          </p:nvSpPr>
          <p:spPr>
            <a:xfrm>
              <a:off x="0" y="0"/>
              <a:ext cx="706370" cy="251084"/>
            </a:xfrm>
            <a:custGeom>
              <a:avLst/>
              <a:gdLst/>
              <a:ahLst/>
              <a:cxnLst/>
              <a:rect l="l" t="t" r="r" b="b"/>
              <a:pathLst>
                <a:path w="706370" h="251084">
                  <a:moveTo>
                    <a:pt x="0" y="0"/>
                  </a:moveTo>
                  <a:lnTo>
                    <a:pt x="706370" y="0"/>
                  </a:lnTo>
                  <a:lnTo>
                    <a:pt x="706370" y="251084"/>
                  </a:lnTo>
                  <a:lnTo>
                    <a:pt x="0" y="25108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" name="TextBox 52">
              <a:extLst>
                <a:ext uri="{FF2B5EF4-FFF2-40B4-BE49-F238E27FC236}">
                  <a16:creationId xmlns:a16="http://schemas.microsoft.com/office/drawing/2014/main" id="{D4563CEF-D41E-AB73-94A0-51F12B29EEED}"/>
                </a:ext>
              </a:extLst>
            </p:cNvPr>
            <p:cNvSpPr txBox="1"/>
            <p:nvPr/>
          </p:nvSpPr>
          <p:spPr>
            <a:xfrm>
              <a:off x="0" y="-57150"/>
              <a:ext cx="706370" cy="308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000000"/>
                  </a:solidFill>
                  <a:ea typeface="210 옥탑방"/>
                </a:rPr>
                <a:t>회사</a:t>
              </a:r>
              <a:r>
                <a:rPr lang="en-US" sz="2000" dirty="0">
                  <a:solidFill>
                    <a:srgbClr val="000000"/>
                  </a:solidFill>
                  <a:ea typeface="210 옥탑방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a typeface="210 옥탑방"/>
                </a:rPr>
                <a:t>정보</a:t>
              </a:r>
              <a:endParaRPr lang="en-US" sz="2000" dirty="0">
                <a:solidFill>
                  <a:srgbClr val="000000"/>
                </a:solidFill>
                <a:ea typeface="210 옥탑방"/>
              </a:endParaRPr>
            </a:p>
          </p:txBody>
        </p:sp>
      </p:grpSp>
      <p:grpSp>
        <p:nvGrpSpPr>
          <p:cNvPr id="1435" name="Group 53">
            <a:extLst>
              <a:ext uri="{FF2B5EF4-FFF2-40B4-BE49-F238E27FC236}">
                <a16:creationId xmlns:a16="http://schemas.microsoft.com/office/drawing/2014/main" id="{AD6DB01E-3AC3-06F8-D356-78D1E6C1CB43}"/>
              </a:ext>
            </a:extLst>
          </p:cNvPr>
          <p:cNvGrpSpPr/>
          <p:nvPr/>
        </p:nvGrpSpPr>
        <p:grpSpPr>
          <a:xfrm>
            <a:off x="907627" y="3135510"/>
            <a:ext cx="1321838" cy="469857"/>
            <a:chOff x="0" y="0"/>
            <a:chExt cx="706370" cy="251084"/>
          </a:xfrm>
        </p:grpSpPr>
        <p:sp>
          <p:nvSpPr>
            <p:cNvPr id="1436" name="Freeform 54">
              <a:extLst>
                <a:ext uri="{FF2B5EF4-FFF2-40B4-BE49-F238E27FC236}">
                  <a16:creationId xmlns:a16="http://schemas.microsoft.com/office/drawing/2014/main" id="{BAAAFBF6-29AC-D22A-405D-D294FB8B798E}"/>
                </a:ext>
              </a:extLst>
            </p:cNvPr>
            <p:cNvSpPr/>
            <p:nvPr/>
          </p:nvSpPr>
          <p:spPr>
            <a:xfrm>
              <a:off x="0" y="0"/>
              <a:ext cx="706370" cy="251084"/>
            </a:xfrm>
            <a:custGeom>
              <a:avLst/>
              <a:gdLst/>
              <a:ahLst/>
              <a:cxnLst/>
              <a:rect l="l" t="t" r="r" b="b"/>
              <a:pathLst>
                <a:path w="706370" h="251084">
                  <a:moveTo>
                    <a:pt x="0" y="0"/>
                  </a:moveTo>
                  <a:lnTo>
                    <a:pt x="706370" y="0"/>
                  </a:lnTo>
                  <a:lnTo>
                    <a:pt x="706370" y="251084"/>
                  </a:lnTo>
                  <a:lnTo>
                    <a:pt x="0" y="25108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" name="TextBox 55">
              <a:extLst>
                <a:ext uri="{FF2B5EF4-FFF2-40B4-BE49-F238E27FC236}">
                  <a16:creationId xmlns:a16="http://schemas.microsoft.com/office/drawing/2014/main" id="{5AD2C610-F96F-12C3-D713-4FA13E15C636}"/>
                </a:ext>
              </a:extLst>
            </p:cNvPr>
            <p:cNvSpPr txBox="1"/>
            <p:nvPr/>
          </p:nvSpPr>
          <p:spPr>
            <a:xfrm>
              <a:off x="0" y="-57150"/>
              <a:ext cx="706370" cy="308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000000"/>
                  </a:solidFill>
                  <a:ea typeface="210 옥탑방"/>
                </a:rPr>
                <a:t>보도</a:t>
              </a:r>
              <a:r>
                <a:rPr lang="en-US" sz="2000" dirty="0">
                  <a:solidFill>
                    <a:srgbClr val="000000"/>
                  </a:solidFill>
                  <a:ea typeface="210 옥탑방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a typeface="210 옥탑방"/>
                </a:rPr>
                <a:t>자료</a:t>
              </a:r>
              <a:endParaRPr lang="en-US" sz="2000" dirty="0">
                <a:solidFill>
                  <a:srgbClr val="000000"/>
                </a:solidFill>
                <a:ea typeface="210 옥탑방"/>
              </a:endParaRPr>
            </a:p>
          </p:txBody>
        </p:sp>
      </p:grpSp>
      <p:grpSp>
        <p:nvGrpSpPr>
          <p:cNvPr id="1438" name="Group 56">
            <a:extLst>
              <a:ext uri="{FF2B5EF4-FFF2-40B4-BE49-F238E27FC236}">
                <a16:creationId xmlns:a16="http://schemas.microsoft.com/office/drawing/2014/main" id="{77BF3753-B482-0FFB-2B22-8A0991C7C193}"/>
              </a:ext>
            </a:extLst>
          </p:cNvPr>
          <p:cNvGrpSpPr/>
          <p:nvPr/>
        </p:nvGrpSpPr>
        <p:grpSpPr>
          <a:xfrm>
            <a:off x="6916474" y="5460226"/>
            <a:ext cx="1321838" cy="469857"/>
            <a:chOff x="0" y="0"/>
            <a:chExt cx="706370" cy="251084"/>
          </a:xfrm>
        </p:grpSpPr>
        <p:sp>
          <p:nvSpPr>
            <p:cNvPr id="1439" name="Freeform 57">
              <a:extLst>
                <a:ext uri="{FF2B5EF4-FFF2-40B4-BE49-F238E27FC236}">
                  <a16:creationId xmlns:a16="http://schemas.microsoft.com/office/drawing/2014/main" id="{0FFEB231-EAF6-1981-8930-3461C724B608}"/>
                </a:ext>
              </a:extLst>
            </p:cNvPr>
            <p:cNvSpPr/>
            <p:nvPr/>
          </p:nvSpPr>
          <p:spPr>
            <a:xfrm>
              <a:off x="0" y="0"/>
              <a:ext cx="706370" cy="251084"/>
            </a:xfrm>
            <a:custGeom>
              <a:avLst/>
              <a:gdLst/>
              <a:ahLst/>
              <a:cxnLst/>
              <a:rect l="l" t="t" r="r" b="b"/>
              <a:pathLst>
                <a:path w="706370" h="251084">
                  <a:moveTo>
                    <a:pt x="0" y="0"/>
                  </a:moveTo>
                  <a:lnTo>
                    <a:pt x="706370" y="0"/>
                  </a:lnTo>
                  <a:lnTo>
                    <a:pt x="706370" y="251084"/>
                  </a:lnTo>
                  <a:lnTo>
                    <a:pt x="0" y="25108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0" name="TextBox 58">
              <a:extLst>
                <a:ext uri="{FF2B5EF4-FFF2-40B4-BE49-F238E27FC236}">
                  <a16:creationId xmlns:a16="http://schemas.microsoft.com/office/drawing/2014/main" id="{FD81923E-C9BD-D11C-68D8-602341DA92C2}"/>
                </a:ext>
              </a:extLst>
            </p:cNvPr>
            <p:cNvSpPr txBox="1"/>
            <p:nvPr/>
          </p:nvSpPr>
          <p:spPr>
            <a:xfrm>
              <a:off x="0" y="-57150"/>
              <a:ext cx="706370" cy="308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000000"/>
                  </a:solidFill>
                  <a:ea typeface="210 옥탑방"/>
                </a:rPr>
                <a:t>주문</a:t>
              </a:r>
              <a:r>
                <a:rPr lang="en-US" sz="2000" dirty="0">
                  <a:solidFill>
                    <a:srgbClr val="000000"/>
                  </a:solidFill>
                  <a:ea typeface="210 옥탑방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a typeface="210 옥탑방"/>
                </a:rPr>
                <a:t>내역</a:t>
              </a:r>
              <a:endParaRPr lang="en-US" sz="2000" dirty="0">
                <a:solidFill>
                  <a:srgbClr val="000000"/>
                </a:solidFill>
                <a:ea typeface="210 옥탑방"/>
              </a:endParaRPr>
            </a:p>
          </p:txBody>
        </p:sp>
      </p:grpSp>
      <p:grpSp>
        <p:nvGrpSpPr>
          <p:cNvPr id="1441" name="Group 59">
            <a:extLst>
              <a:ext uri="{FF2B5EF4-FFF2-40B4-BE49-F238E27FC236}">
                <a16:creationId xmlns:a16="http://schemas.microsoft.com/office/drawing/2014/main" id="{4001570F-F2B3-AC68-A5CC-49749521B091}"/>
              </a:ext>
            </a:extLst>
          </p:cNvPr>
          <p:cNvGrpSpPr/>
          <p:nvPr/>
        </p:nvGrpSpPr>
        <p:grpSpPr>
          <a:xfrm>
            <a:off x="8493280" y="5460226"/>
            <a:ext cx="1321838" cy="469857"/>
            <a:chOff x="0" y="0"/>
            <a:chExt cx="706370" cy="251084"/>
          </a:xfrm>
        </p:grpSpPr>
        <p:sp>
          <p:nvSpPr>
            <p:cNvPr id="1442" name="Freeform 60">
              <a:extLst>
                <a:ext uri="{FF2B5EF4-FFF2-40B4-BE49-F238E27FC236}">
                  <a16:creationId xmlns:a16="http://schemas.microsoft.com/office/drawing/2014/main" id="{221D695B-EE29-E02E-A212-C67E95B4EF67}"/>
                </a:ext>
              </a:extLst>
            </p:cNvPr>
            <p:cNvSpPr/>
            <p:nvPr/>
          </p:nvSpPr>
          <p:spPr>
            <a:xfrm>
              <a:off x="0" y="0"/>
              <a:ext cx="706370" cy="251084"/>
            </a:xfrm>
            <a:custGeom>
              <a:avLst/>
              <a:gdLst/>
              <a:ahLst/>
              <a:cxnLst/>
              <a:rect l="l" t="t" r="r" b="b"/>
              <a:pathLst>
                <a:path w="706370" h="251084">
                  <a:moveTo>
                    <a:pt x="0" y="0"/>
                  </a:moveTo>
                  <a:lnTo>
                    <a:pt x="706370" y="0"/>
                  </a:lnTo>
                  <a:lnTo>
                    <a:pt x="706370" y="251084"/>
                  </a:lnTo>
                  <a:lnTo>
                    <a:pt x="0" y="25108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443" name="TextBox 61">
              <a:extLst>
                <a:ext uri="{FF2B5EF4-FFF2-40B4-BE49-F238E27FC236}">
                  <a16:creationId xmlns:a16="http://schemas.microsoft.com/office/drawing/2014/main" id="{08069344-C440-3D21-0411-2A857C0C7266}"/>
                </a:ext>
              </a:extLst>
            </p:cNvPr>
            <p:cNvSpPr txBox="1"/>
            <p:nvPr/>
          </p:nvSpPr>
          <p:spPr>
            <a:xfrm>
              <a:off x="0" y="-57150"/>
              <a:ext cx="706370" cy="308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000000"/>
                  </a:solidFill>
                  <a:ea typeface="210 옥탑방"/>
                </a:rPr>
                <a:t>쿠폰</a:t>
              </a:r>
              <a:endParaRPr lang="en-US" sz="2000" dirty="0">
                <a:solidFill>
                  <a:srgbClr val="000000"/>
                </a:solidFill>
                <a:ea typeface="210 옥탑방"/>
              </a:endParaRPr>
            </a:p>
          </p:txBody>
        </p:sp>
      </p:grpSp>
      <p:grpSp>
        <p:nvGrpSpPr>
          <p:cNvPr id="1444" name="Group 62">
            <a:extLst>
              <a:ext uri="{FF2B5EF4-FFF2-40B4-BE49-F238E27FC236}">
                <a16:creationId xmlns:a16="http://schemas.microsoft.com/office/drawing/2014/main" id="{345814D7-5845-BFA2-745F-4EA4D8F9C12F}"/>
              </a:ext>
            </a:extLst>
          </p:cNvPr>
          <p:cNvGrpSpPr/>
          <p:nvPr/>
        </p:nvGrpSpPr>
        <p:grpSpPr>
          <a:xfrm>
            <a:off x="2186481" y="5460226"/>
            <a:ext cx="1321838" cy="469857"/>
            <a:chOff x="0" y="0"/>
            <a:chExt cx="706370" cy="251084"/>
          </a:xfrm>
        </p:grpSpPr>
        <p:sp>
          <p:nvSpPr>
            <p:cNvPr id="1445" name="Freeform 63">
              <a:extLst>
                <a:ext uri="{FF2B5EF4-FFF2-40B4-BE49-F238E27FC236}">
                  <a16:creationId xmlns:a16="http://schemas.microsoft.com/office/drawing/2014/main" id="{430FC09C-992E-C71A-7E51-6399AD3191C4}"/>
                </a:ext>
              </a:extLst>
            </p:cNvPr>
            <p:cNvSpPr/>
            <p:nvPr/>
          </p:nvSpPr>
          <p:spPr>
            <a:xfrm>
              <a:off x="0" y="0"/>
              <a:ext cx="706370" cy="251084"/>
            </a:xfrm>
            <a:custGeom>
              <a:avLst/>
              <a:gdLst/>
              <a:ahLst/>
              <a:cxnLst/>
              <a:rect l="l" t="t" r="r" b="b"/>
              <a:pathLst>
                <a:path w="706370" h="251084">
                  <a:moveTo>
                    <a:pt x="0" y="0"/>
                  </a:moveTo>
                  <a:lnTo>
                    <a:pt x="706370" y="0"/>
                  </a:lnTo>
                  <a:lnTo>
                    <a:pt x="706370" y="251084"/>
                  </a:lnTo>
                  <a:lnTo>
                    <a:pt x="0" y="25108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" name="TextBox 64">
              <a:extLst>
                <a:ext uri="{FF2B5EF4-FFF2-40B4-BE49-F238E27FC236}">
                  <a16:creationId xmlns:a16="http://schemas.microsoft.com/office/drawing/2014/main" id="{B58D14C5-9790-49E2-EBBF-5BC9CE52CE82}"/>
                </a:ext>
              </a:extLst>
            </p:cNvPr>
            <p:cNvSpPr txBox="1"/>
            <p:nvPr/>
          </p:nvSpPr>
          <p:spPr>
            <a:xfrm>
              <a:off x="0" y="-57150"/>
              <a:ext cx="706370" cy="308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000000"/>
                  </a:solidFill>
                  <a:ea typeface="210 옥탑방"/>
                </a:rPr>
                <a:t>회원가입</a:t>
              </a:r>
              <a:endParaRPr lang="en-US" sz="2000" dirty="0">
                <a:solidFill>
                  <a:srgbClr val="000000"/>
                </a:solidFill>
                <a:ea typeface="210 옥탑방"/>
              </a:endParaRPr>
            </a:p>
          </p:txBody>
        </p:sp>
      </p:grpSp>
      <p:grpSp>
        <p:nvGrpSpPr>
          <p:cNvPr id="1447" name="Group 65">
            <a:extLst>
              <a:ext uri="{FF2B5EF4-FFF2-40B4-BE49-F238E27FC236}">
                <a16:creationId xmlns:a16="http://schemas.microsoft.com/office/drawing/2014/main" id="{6DE4158F-A2CC-9597-5018-DCB8C2B6E496}"/>
              </a:ext>
            </a:extLst>
          </p:cNvPr>
          <p:cNvGrpSpPr/>
          <p:nvPr/>
        </p:nvGrpSpPr>
        <p:grpSpPr>
          <a:xfrm>
            <a:off x="10070087" y="5460226"/>
            <a:ext cx="1321838" cy="469857"/>
            <a:chOff x="0" y="0"/>
            <a:chExt cx="706370" cy="251084"/>
          </a:xfrm>
        </p:grpSpPr>
        <p:sp>
          <p:nvSpPr>
            <p:cNvPr id="1448" name="Freeform 66">
              <a:extLst>
                <a:ext uri="{FF2B5EF4-FFF2-40B4-BE49-F238E27FC236}">
                  <a16:creationId xmlns:a16="http://schemas.microsoft.com/office/drawing/2014/main" id="{9916A867-0AB3-116D-AF05-FD35016B00D7}"/>
                </a:ext>
              </a:extLst>
            </p:cNvPr>
            <p:cNvSpPr/>
            <p:nvPr/>
          </p:nvSpPr>
          <p:spPr>
            <a:xfrm>
              <a:off x="0" y="0"/>
              <a:ext cx="706370" cy="251084"/>
            </a:xfrm>
            <a:custGeom>
              <a:avLst/>
              <a:gdLst/>
              <a:ahLst/>
              <a:cxnLst/>
              <a:rect l="l" t="t" r="r" b="b"/>
              <a:pathLst>
                <a:path w="706370" h="251084">
                  <a:moveTo>
                    <a:pt x="0" y="0"/>
                  </a:moveTo>
                  <a:lnTo>
                    <a:pt x="706370" y="0"/>
                  </a:lnTo>
                  <a:lnTo>
                    <a:pt x="706370" y="251084"/>
                  </a:lnTo>
                  <a:lnTo>
                    <a:pt x="0" y="25108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9" name="TextBox 67">
              <a:extLst>
                <a:ext uri="{FF2B5EF4-FFF2-40B4-BE49-F238E27FC236}">
                  <a16:creationId xmlns:a16="http://schemas.microsoft.com/office/drawing/2014/main" id="{1BA20F39-3DBB-C06E-D6B1-5A8311E5C302}"/>
                </a:ext>
              </a:extLst>
            </p:cNvPr>
            <p:cNvSpPr txBox="1"/>
            <p:nvPr/>
          </p:nvSpPr>
          <p:spPr>
            <a:xfrm>
              <a:off x="0" y="-57150"/>
              <a:ext cx="706370" cy="308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000000"/>
                  </a:solidFill>
                  <a:ea typeface="210 옥탑방"/>
                </a:rPr>
                <a:t>광고</a:t>
              </a:r>
              <a:endParaRPr lang="en-US" sz="2000" dirty="0">
                <a:solidFill>
                  <a:srgbClr val="000000"/>
                </a:solidFill>
                <a:ea typeface="210 옥탑방"/>
              </a:endParaRPr>
            </a:p>
          </p:txBody>
        </p:sp>
      </p:grpSp>
      <p:grpSp>
        <p:nvGrpSpPr>
          <p:cNvPr id="1450" name="Group 68">
            <a:extLst>
              <a:ext uri="{FF2B5EF4-FFF2-40B4-BE49-F238E27FC236}">
                <a16:creationId xmlns:a16="http://schemas.microsoft.com/office/drawing/2014/main" id="{C7E69C9A-F56C-DB63-CC87-DFD27554BEDD}"/>
              </a:ext>
            </a:extLst>
          </p:cNvPr>
          <p:cNvGrpSpPr/>
          <p:nvPr/>
        </p:nvGrpSpPr>
        <p:grpSpPr>
          <a:xfrm>
            <a:off x="607818" y="5353280"/>
            <a:ext cx="1321838" cy="576803"/>
            <a:chOff x="0" y="-57150"/>
            <a:chExt cx="706370" cy="308234"/>
          </a:xfrm>
        </p:grpSpPr>
        <p:sp>
          <p:nvSpPr>
            <p:cNvPr id="1451" name="Freeform 69">
              <a:extLst>
                <a:ext uri="{FF2B5EF4-FFF2-40B4-BE49-F238E27FC236}">
                  <a16:creationId xmlns:a16="http://schemas.microsoft.com/office/drawing/2014/main" id="{42AB6E0B-665C-EDE7-4A41-E952125DE9D8}"/>
                </a:ext>
              </a:extLst>
            </p:cNvPr>
            <p:cNvSpPr/>
            <p:nvPr/>
          </p:nvSpPr>
          <p:spPr>
            <a:xfrm>
              <a:off x="0" y="0"/>
              <a:ext cx="706370" cy="251084"/>
            </a:xfrm>
            <a:custGeom>
              <a:avLst/>
              <a:gdLst/>
              <a:ahLst/>
              <a:cxnLst/>
              <a:rect l="l" t="t" r="r" b="b"/>
              <a:pathLst>
                <a:path w="706370" h="251084">
                  <a:moveTo>
                    <a:pt x="0" y="0"/>
                  </a:moveTo>
                  <a:lnTo>
                    <a:pt x="706370" y="0"/>
                  </a:lnTo>
                  <a:lnTo>
                    <a:pt x="706370" y="251084"/>
                  </a:lnTo>
                  <a:lnTo>
                    <a:pt x="0" y="25108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452" name="TextBox 70">
              <a:extLst>
                <a:ext uri="{FF2B5EF4-FFF2-40B4-BE49-F238E27FC236}">
                  <a16:creationId xmlns:a16="http://schemas.microsoft.com/office/drawing/2014/main" id="{CC163F04-A628-14F1-B63E-D3ADF55D480C}"/>
                </a:ext>
              </a:extLst>
            </p:cNvPr>
            <p:cNvSpPr txBox="1"/>
            <p:nvPr/>
          </p:nvSpPr>
          <p:spPr>
            <a:xfrm>
              <a:off x="0" y="-57150"/>
              <a:ext cx="706370" cy="308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000000"/>
                  </a:solidFill>
                  <a:ea typeface="210 옥탑방"/>
                </a:rPr>
                <a:t>검색</a:t>
              </a:r>
              <a:endParaRPr lang="en-US" sz="2000" dirty="0">
                <a:solidFill>
                  <a:srgbClr val="000000"/>
                </a:solidFill>
                <a:ea typeface="210 옥탑방"/>
              </a:endParaRPr>
            </a:p>
          </p:txBody>
        </p:sp>
      </p:grpSp>
      <p:sp>
        <p:nvSpPr>
          <p:cNvPr id="1453" name="AutoShape 71">
            <a:extLst>
              <a:ext uri="{FF2B5EF4-FFF2-40B4-BE49-F238E27FC236}">
                <a16:creationId xmlns:a16="http://schemas.microsoft.com/office/drawing/2014/main" id="{131DCD51-0A39-2829-60DA-6FD0990B7F54}"/>
              </a:ext>
            </a:extLst>
          </p:cNvPr>
          <p:cNvSpPr/>
          <p:nvPr/>
        </p:nvSpPr>
        <p:spPr>
          <a:xfrm>
            <a:off x="1270594" y="5146016"/>
            <a:ext cx="9474707" cy="4558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54" name="AutoShape 72">
            <a:extLst>
              <a:ext uri="{FF2B5EF4-FFF2-40B4-BE49-F238E27FC236}">
                <a16:creationId xmlns:a16="http://schemas.microsoft.com/office/drawing/2014/main" id="{21A3CE88-187D-D475-E42F-5638A75661A6}"/>
              </a:ext>
            </a:extLst>
          </p:cNvPr>
          <p:cNvSpPr/>
          <p:nvPr/>
        </p:nvSpPr>
        <p:spPr>
          <a:xfrm flipH="1">
            <a:off x="1270594" y="5131729"/>
            <a:ext cx="0" cy="328497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55" name="AutoShape 73">
            <a:extLst>
              <a:ext uri="{FF2B5EF4-FFF2-40B4-BE49-F238E27FC236}">
                <a16:creationId xmlns:a16="http://schemas.microsoft.com/office/drawing/2014/main" id="{DAB0BB39-D58F-0F99-4DC1-0A65D79F62A2}"/>
              </a:ext>
            </a:extLst>
          </p:cNvPr>
          <p:cNvSpPr/>
          <p:nvPr/>
        </p:nvSpPr>
        <p:spPr>
          <a:xfrm flipH="1">
            <a:off x="2878595" y="5150574"/>
            <a:ext cx="0" cy="328497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56" name="AutoShape 74">
            <a:extLst>
              <a:ext uri="{FF2B5EF4-FFF2-40B4-BE49-F238E27FC236}">
                <a16:creationId xmlns:a16="http://schemas.microsoft.com/office/drawing/2014/main" id="{0B52A432-26F2-9739-7514-C987EFE64C4E}"/>
              </a:ext>
            </a:extLst>
          </p:cNvPr>
          <p:cNvSpPr/>
          <p:nvPr/>
        </p:nvSpPr>
        <p:spPr>
          <a:xfrm>
            <a:off x="4424207" y="5150574"/>
            <a:ext cx="0" cy="328497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57" name="AutoShape 75">
            <a:extLst>
              <a:ext uri="{FF2B5EF4-FFF2-40B4-BE49-F238E27FC236}">
                <a16:creationId xmlns:a16="http://schemas.microsoft.com/office/drawing/2014/main" id="{358E9941-EA72-E995-9E6D-6A47140CD599}"/>
              </a:ext>
            </a:extLst>
          </p:cNvPr>
          <p:cNvSpPr/>
          <p:nvPr/>
        </p:nvSpPr>
        <p:spPr>
          <a:xfrm flipH="1">
            <a:off x="7577393" y="5150574"/>
            <a:ext cx="0" cy="328497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58" name="AutoShape 76">
            <a:extLst>
              <a:ext uri="{FF2B5EF4-FFF2-40B4-BE49-F238E27FC236}">
                <a16:creationId xmlns:a16="http://schemas.microsoft.com/office/drawing/2014/main" id="{0BD3D10A-1E49-1719-99A1-F3CDEAF8ECD3}"/>
              </a:ext>
            </a:extLst>
          </p:cNvPr>
          <p:cNvSpPr/>
          <p:nvPr/>
        </p:nvSpPr>
        <p:spPr>
          <a:xfrm flipH="1">
            <a:off x="9154199" y="5150574"/>
            <a:ext cx="0" cy="328497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59" name="AutoShape 77">
            <a:extLst>
              <a:ext uri="{FF2B5EF4-FFF2-40B4-BE49-F238E27FC236}">
                <a16:creationId xmlns:a16="http://schemas.microsoft.com/office/drawing/2014/main" id="{6D3436AC-949C-AC3B-BE5F-2C1473AD062F}"/>
              </a:ext>
            </a:extLst>
          </p:cNvPr>
          <p:cNvSpPr/>
          <p:nvPr/>
        </p:nvSpPr>
        <p:spPr>
          <a:xfrm>
            <a:off x="10731013" y="5148295"/>
            <a:ext cx="0" cy="328497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63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29D6C-27ED-4AE4-A6AD-3F81CD0F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Flow chart</a:t>
            </a:r>
            <a:endParaRPr lang="ko-KR" altLang="en-US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DE7BBB-C401-D22A-3DF8-C821C79C7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43" y="1100832"/>
            <a:ext cx="4352329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A52CB50-AD3C-B0A8-E8ED-A049EEE3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27" y="967501"/>
            <a:ext cx="2874512" cy="542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86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18ABE50-47B0-422C-48A8-64CAB49B9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23" y="1561604"/>
            <a:ext cx="2332931" cy="4001571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4165"/>
              </p:ext>
            </p:extLst>
          </p:nvPr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2023/11/08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Flex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Header &gt;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회원가입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로그인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앱 처음 실행 시 나오는 화면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skip,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회원가입 버튼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2-1.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회원가입 누를 시 나오는 회원가입 화면 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회원가입 후 메인 화면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2CE69F-D379-78A9-0F94-CA3ED6E80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645" y="1519201"/>
            <a:ext cx="1831419" cy="41392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D886EA-71C1-592C-4CAE-15C9AD2A1BF6}"/>
              </a:ext>
            </a:extLst>
          </p:cNvPr>
          <p:cNvSpPr/>
          <p:nvPr/>
        </p:nvSpPr>
        <p:spPr>
          <a:xfrm>
            <a:off x="2220568" y="1386036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86D8C5-6F11-E666-453D-45D5CF10067A}"/>
              </a:ext>
            </a:extLst>
          </p:cNvPr>
          <p:cNvSpPr/>
          <p:nvPr/>
        </p:nvSpPr>
        <p:spPr>
          <a:xfrm>
            <a:off x="2246641" y="4811525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3BAE3-1DFB-E58E-E5A5-8CC779E382FE}"/>
              </a:ext>
            </a:extLst>
          </p:cNvPr>
          <p:cNvSpPr/>
          <p:nvPr/>
        </p:nvSpPr>
        <p:spPr>
          <a:xfrm>
            <a:off x="3997557" y="1545620"/>
            <a:ext cx="595269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2-1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A55B13E-577D-C7C8-C7FF-5D4A6EE0B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596" y="1652366"/>
            <a:ext cx="1818682" cy="396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7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9D0B41-B522-C8B5-C190-1FDE3FE1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14" y="1264062"/>
            <a:ext cx="2270857" cy="478922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C537C5C-42DF-0CD9-25BA-5E0FEFD62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78" y="1295275"/>
            <a:ext cx="2270857" cy="472679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07853"/>
              </p:ext>
            </p:extLst>
          </p:nvPr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2023/11/08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Flex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895655"/>
              </p:ext>
            </p:extLst>
          </p:nvPr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Header &gt;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메인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검색으로 인해 사용자가 원하는 음식에서 적용하는 쿠폰을 확인할 수 있음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주문내역을 누를 시 앱에 등록을 한 가게의 주문내역이 나옴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2-1)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주문한 내역을 볼 수 있음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쿠폰 버튼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3-1)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쿠폰 버튼 누를 시 가지고 있는     쿠폰 확인 가능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E73B97-40A3-1015-E0D9-FA8CB0DA1198}"/>
              </a:ext>
            </a:extLst>
          </p:cNvPr>
          <p:cNvSpPr/>
          <p:nvPr/>
        </p:nvSpPr>
        <p:spPr>
          <a:xfrm>
            <a:off x="1935343" y="1620928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4B74DB-E247-D616-1D36-4B673C313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687" y="1295275"/>
            <a:ext cx="2165881" cy="472679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7A6C93-4C98-59CB-135C-1F8C18F9D174}"/>
              </a:ext>
            </a:extLst>
          </p:cNvPr>
          <p:cNvSpPr/>
          <p:nvPr/>
        </p:nvSpPr>
        <p:spPr>
          <a:xfrm>
            <a:off x="1213388" y="4811525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31CEBF-D141-2255-9A6B-2C4B09CF6B56}"/>
              </a:ext>
            </a:extLst>
          </p:cNvPr>
          <p:cNvSpPr/>
          <p:nvPr/>
        </p:nvSpPr>
        <p:spPr>
          <a:xfrm>
            <a:off x="2246641" y="4811525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5BB933-D298-6053-AFF2-F2CB7D200997}"/>
              </a:ext>
            </a:extLst>
          </p:cNvPr>
          <p:cNvSpPr/>
          <p:nvPr/>
        </p:nvSpPr>
        <p:spPr>
          <a:xfrm>
            <a:off x="4028844" y="2216739"/>
            <a:ext cx="595269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2-1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893F49-E2C8-2CAE-B381-9326B612407A}"/>
              </a:ext>
            </a:extLst>
          </p:cNvPr>
          <p:cNvSpPr/>
          <p:nvPr/>
        </p:nvSpPr>
        <p:spPr>
          <a:xfrm>
            <a:off x="6543206" y="1496946"/>
            <a:ext cx="595269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3-1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58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044F4E-013D-2940-AC54-77FCB1C7C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14" y="1264062"/>
            <a:ext cx="2270857" cy="478922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/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2023/11/08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Flex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Header &gt;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메인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메인화면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앱에 음식점을 등록한 가게를 볼 수 있음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2-1) </a:t>
            </a:r>
            <a:r>
              <a:rPr lang="ko-KR" altLang="en-US" sz="120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음직점을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등록한 가게를 최소주문 가격과 이름을 볼 수 있게 함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앱에 여행지에 대해 제휴 혹은 광고 받아 사용자한테 보여줌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3-1)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제휴 혹은 광고 받은 여행상품을 소개함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E73B97-40A3-1015-E0D9-FA8CB0DA1198}"/>
              </a:ext>
            </a:extLst>
          </p:cNvPr>
          <p:cNvSpPr/>
          <p:nvPr/>
        </p:nvSpPr>
        <p:spPr>
          <a:xfrm>
            <a:off x="1935343" y="1620928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31CEBF-D141-2255-9A6B-2C4B09CF6B56}"/>
              </a:ext>
            </a:extLst>
          </p:cNvPr>
          <p:cNvSpPr/>
          <p:nvPr/>
        </p:nvSpPr>
        <p:spPr>
          <a:xfrm>
            <a:off x="1447040" y="4430525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7D1286-F8E0-65F6-5AD0-7980946F8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894" y="1295274"/>
            <a:ext cx="2266094" cy="47864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85E0CF8-2482-8A85-FFE7-AA9A43732FFF}"/>
              </a:ext>
            </a:extLst>
          </p:cNvPr>
          <p:cNvSpPr/>
          <p:nvPr/>
        </p:nvSpPr>
        <p:spPr>
          <a:xfrm>
            <a:off x="3619322" y="2161578"/>
            <a:ext cx="533577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2-1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483B11-CA81-AE7C-A806-61A056972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745" y="1295273"/>
            <a:ext cx="2449618" cy="47580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E25CBE1-9161-2A56-EDAA-04AC1DEC24DB}"/>
              </a:ext>
            </a:extLst>
          </p:cNvPr>
          <p:cNvSpPr/>
          <p:nvPr/>
        </p:nvSpPr>
        <p:spPr>
          <a:xfrm>
            <a:off x="2438450" y="4430525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5C7C3-7392-DCF4-0266-5C4E69F0196C}"/>
              </a:ext>
            </a:extLst>
          </p:cNvPr>
          <p:cNvSpPr/>
          <p:nvPr/>
        </p:nvSpPr>
        <p:spPr>
          <a:xfrm>
            <a:off x="6260410" y="2165099"/>
            <a:ext cx="533577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3-1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7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416</Words>
  <Application>Microsoft Office PowerPoint</Application>
  <PresentationFormat>와이드스크린</PresentationFormat>
  <Paragraphs>171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210 옥탑방</vt:lpstr>
      <vt:lpstr>Noto Sans CJK KR Regular</vt:lpstr>
      <vt:lpstr>맑은 고딕</vt:lpstr>
      <vt:lpstr>Arial</vt:lpstr>
      <vt:lpstr>Office 테마</vt:lpstr>
      <vt:lpstr>배달해모아 기획서</vt:lpstr>
      <vt:lpstr>History</vt:lpstr>
      <vt:lpstr>Service</vt:lpstr>
      <vt:lpstr>Menu Structure</vt:lpstr>
      <vt:lpstr>Flow chart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제목 입력</dc:title>
  <dc:creator>희재 양</dc:creator>
  <cp:lastModifiedBy>최호수</cp:lastModifiedBy>
  <cp:revision>22</cp:revision>
  <dcterms:created xsi:type="dcterms:W3CDTF">2021-12-20T07:02:13Z</dcterms:created>
  <dcterms:modified xsi:type="dcterms:W3CDTF">2023-11-08T15:41:01Z</dcterms:modified>
</cp:coreProperties>
</file>