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25b615d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25b615d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04fc3ce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04fc3ce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04fc3ce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04fc3ce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25b615d6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25b615d6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e1a14d5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e1a14d5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25b615d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25b615d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04fc3ce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04fc3ce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69fcfe28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69fcfe28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0800d152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0800d152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0800d152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0800d152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04fc3ce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04fc3ce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25b615d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25b615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25b615d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25b615d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04fc3ce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04fc3ce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fca4692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fca4692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25b615d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25b615d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7: </a:t>
            </a:r>
            <a:r>
              <a:rPr lang="fr" sz="2300">
                <a:solidFill>
                  <a:srgbClr val="FFFFFF"/>
                </a:solidFill>
                <a:highlight>
                  <a:srgbClr val="E06666"/>
                </a:highlight>
                <a:latin typeface="Montserrat"/>
                <a:ea typeface="Montserrat"/>
                <a:cs typeface="Montserrat"/>
                <a:sym typeface="Montserrat"/>
              </a:rPr>
              <a:t>Implémentation modèle de scoring</a:t>
            </a:r>
            <a:endParaRPr sz="2300">
              <a:solidFill>
                <a:srgbClr val="FFFFFF"/>
              </a:solidFill>
              <a:highlight>
                <a:srgbClr val="E0666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144875"/>
            <a:ext cx="85206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5- Sélection des variables: suppression de la multicolinéarité</a:t>
            </a:r>
            <a:endParaRPr sz="2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0"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975"/>
            <a:ext cx="8520600" cy="41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05250"/>
            <a:ext cx="84660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6 -Pca et clustering: reduction dimensionnelle de 29 à 24 </a:t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7250"/>
            <a:ext cx="8697800" cy="40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72450"/>
            <a:ext cx="85206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6 -Pca et clustering: cluster k=5 methode du coude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150"/>
            <a:ext cx="8679900" cy="421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580"/>
              <a:t>7 -classification: avec déséquilibre de classe</a:t>
            </a:r>
            <a:endParaRPr sz="2380"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0875"/>
            <a:ext cx="8770250" cy="45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6037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2658"/>
              <a:buFont typeface="Arial"/>
              <a:buNone/>
            </a:pPr>
            <a:r>
              <a:rPr lang="fr" sz="1580"/>
              <a:t>7 -classification: avec undersampling</a:t>
            </a:r>
            <a:endParaRPr sz="23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3975"/>
            <a:ext cx="8806475" cy="453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15695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80"/>
              <a:t>7 -classification: réequilibrage avec smote</a:t>
            </a:r>
            <a:endParaRPr sz="23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0550"/>
            <a:ext cx="8782324" cy="437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60375"/>
            <a:ext cx="8520600" cy="47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8 -dashboard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11">
                <a:solidFill>
                  <a:schemeClr val="accent1"/>
                </a:solidFill>
              </a:rPr>
              <a:t>fastapi</a:t>
            </a:r>
            <a:endParaRPr sz="191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11">
                <a:solidFill>
                  <a:schemeClr val="accent1"/>
                </a:solidFill>
              </a:rPr>
              <a:t>streamlit</a:t>
            </a:r>
            <a:endParaRPr sz="191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1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11">
                <a:solidFill>
                  <a:schemeClr val="accent1"/>
                </a:solidFill>
              </a:rPr>
              <a:t>https://scoring.senrv.biz/</a:t>
            </a:r>
            <a:endParaRPr sz="191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1"/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60375"/>
            <a:ext cx="8520600" cy="4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9 -conclusion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1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connaissance métier du risque de crédit, des KPI reconnus par les banques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 niveau technique, optimisation des hyperparamètres que ce soit pour l’algorithme SMOTE, lightgbmc classifier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plus de feature engineering</a:t>
            </a:r>
            <a:endParaRPr sz="3211"/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819150" y="845600"/>
            <a:ext cx="75057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1- Contexte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2-Prétraitements de données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3- feature engineering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4- EDA des variables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5- Sélection des variables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6 -Pca et clustering 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7 -classification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8 -dashboard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9 -conclusion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6500"/>
            <a:ext cx="85206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1-Contexte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modèle de scoring :</a:t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71A38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données statistiques clients</a:t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données statistiques des clients auprès d’autres banques</a:t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historiques des paiements</a:t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historiques des crédit immobiliers</a:t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historiques des anciens crédits contractés</a:t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72450"/>
            <a:ext cx="8520600" cy="47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11"/>
              <a:t>2-Prétraitements de données</a:t>
            </a:r>
            <a:endParaRPr sz="1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11"/>
          </a:p>
          <a:p>
            <a:pPr indent="-31820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1"/>
              <a:buChar char="-"/>
            </a:pPr>
            <a:r>
              <a:rPr lang="fr" sz="1411">
                <a:solidFill>
                  <a:schemeClr val="dk2"/>
                </a:solidFill>
              </a:rPr>
              <a:t>suppression des variables avec trop valeurs manquantes</a:t>
            </a:r>
            <a:endParaRPr sz="141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1">
              <a:solidFill>
                <a:schemeClr val="dk2"/>
              </a:solidFill>
            </a:endParaRPr>
          </a:p>
          <a:p>
            <a:pPr indent="-31820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1"/>
              <a:buChar char="-"/>
            </a:pPr>
            <a:r>
              <a:rPr lang="fr" sz="1411">
                <a:solidFill>
                  <a:schemeClr val="dk2"/>
                </a:solidFill>
              </a:rPr>
              <a:t>extraction des modalités les plus fréquentes des variables qualitatives pour chaque client</a:t>
            </a:r>
            <a:endParaRPr sz="141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1">
              <a:solidFill>
                <a:schemeClr val="dk2"/>
              </a:solidFill>
            </a:endParaRPr>
          </a:p>
          <a:p>
            <a:pPr indent="-31820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1"/>
              <a:buChar char="-"/>
            </a:pPr>
            <a:r>
              <a:rPr lang="fr" sz="1411">
                <a:solidFill>
                  <a:schemeClr val="dk2"/>
                </a:solidFill>
              </a:rPr>
              <a:t>calcul des min,max,moyenne, variance et écart-type des variables qualitatives pour chaque clients</a:t>
            </a:r>
            <a:endParaRPr sz="1411">
              <a:solidFill>
                <a:schemeClr val="dk2"/>
              </a:solidFill>
            </a:endParaRPr>
          </a:p>
          <a:p>
            <a:pPr indent="-31820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1"/>
              <a:buChar char="-"/>
            </a:pPr>
            <a:r>
              <a:rPr lang="fr" sz="1411">
                <a:solidFill>
                  <a:schemeClr val="dk2"/>
                </a:solidFill>
              </a:rPr>
              <a:t>conversion en années des variables exprimées en jours, et suppression des valeurs aberrantes</a:t>
            </a:r>
            <a:endParaRPr sz="1411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20750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3- feature engineering</a:t>
            </a:r>
            <a:endParaRPr sz="1879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591625"/>
            <a:ext cx="8520600" cy="3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pourcentage de l'annuité par rapport au crédit: rapport entre le montant de l'annuité et celui du crédit dû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rapport entre le montant de l'annuité et le revenu annuel du client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durée du prêt: rapport entre le montant du crédit et l'annuité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l'âge de l'emprunteur lorsque le crédit arriverait à terme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pourcentage du prêt alloué à l'achat de biens et ou services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 net du client après paiement de l'annuité: différence entre le revenu annuel et le montant de l'annuité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 net par tête du foyer familial après paiement de l'annuité: rapport le nombre de personnes composant la famille entre le revenu 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60375"/>
            <a:ext cx="85206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4- EDA des variables: TARGET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2075"/>
            <a:ext cx="8226925" cy="38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0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4- EDA des variables: NAME_CONTRACT_TYPE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2000"/>
            <a:ext cx="8520600" cy="39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60375"/>
            <a:ext cx="85206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4- EDA des variables: CODE_GENDER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5"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4375"/>
            <a:ext cx="8806475" cy="39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41475"/>
            <a:ext cx="8520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5- Sélection des variables: corrélation avec target (50)</a:t>
            </a:r>
            <a:endParaRPr sz="2180"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8875"/>
            <a:ext cx="8782325" cy="36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