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1" r:id="rId2"/>
    <p:sldMasterId id="2147483696" r:id="rId3"/>
    <p:sldMasterId id="2147483708" r:id="rId4"/>
    <p:sldMasterId id="2147483735" r:id="rId5"/>
    <p:sldMasterId id="2147483750" r:id="rId6"/>
  </p:sldMasterIdLst>
  <p:notesMasterIdLst>
    <p:notesMasterId r:id="rId11"/>
  </p:notesMasterIdLst>
  <p:sldIdLst>
    <p:sldId id="828" r:id="rId7"/>
    <p:sldId id="831" r:id="rId8"/>
    <p:sldId id="830" r:id="rId9"/>
    <p:sldId id="8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chandran, Ravi (NIH/NCI) [C]" initials="RR([" lastIdx="1" clrIdx="0">
    <p:extLst>
      <p:ext uri="{19B8F6BF-5375-455C-9EA6-DF929625EA0E}">
        <p15:presenceInfo xmlns:p15="http://schemas.microsoft.com/office/powerpoint/2012/main" userId="S-1-5-21-12604286-656692736-1848903544-1686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746E3-97ED-4413-ACAE-87F328251E6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1A568-1431-4419-B2B9-1626A220C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6285A-770C-475B-8882-207F11CF8FE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FEC5-3A62-4D7B-9B07-9F86583385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294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AA86-FD74-4FCB-960A-5BBD5078263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11537-1B5C-44F9-AAD0-C3EEE64D4C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917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0F4E-C1CC-4A02-A2A6-A7C1CC61B3F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6DF3-C2B3-484E-B2DB-FC8BD199EA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177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9496D-F114-460D-B48C-9F5AD798CF6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55EB2-2C1F-4105-B146-50489014910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941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ADDA4-F437-4A0E-AFC1-80C69BAC2E6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6777D-712C-4C5E-B16E-506DC7CEF0A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267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9DFFA-B159-409D-A58F-8724C0F8643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5514B-D352-4892-AE8C-B1BF38DCF0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614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6285A-770C-475B-8882-207F11CF8FE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FEC5-3A62-4D7B-9B07-9F86583385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005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26E95-05CE-4464-AFBD-0B6B3AF9063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893C2-B0F2-4E9B-BCD8-577811626F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5975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98AE7-C438-48E7-AB81-EBB600800B9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C314-A60D-4E89-9428-DCBE9AD7CB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4831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CF45-5F20-4193-9AB5-5F862CCE3BA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70F58-A4B0-48BA-B188-CBD40B6410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00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F3289-B2FE-4F7A-8B8C-5F51CB99187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4F1E-62A3-4CFB-A5EF-E331942269A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738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26E95-05CE-4464-AFBD-0B6B3AF9063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893C2-B0F2-4E9B-BCD8-577811626F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5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44605-FEC0-4787-A262-496DE3ABAA3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F1062-BDE7-4FC1-9F67-E2397364CA3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009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0C98E-2CC8-4A2F-BD4A-63DCCE2F8BC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10A-D5FD-48FB-9934-CF91DC9A01B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0558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5D634-0B7D-4C2D-875A-DC72A0394AD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39930-A9F7-4B9B-ABB9-7A3997CED9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6459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89E35-2058-41A2-915A-15F09ED7FE6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0292-B0F1-4F60-925E-0AD79150635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6102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AA86-FD74-4FCB-960A-5BBD5078263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11537-1B5C-44F9-AAD0-C3EEE64D4C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153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0F4E-C1CC-4A02-A2A6-A7C1CC61B3F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6DF3-C2B3-484E-B2DB-FC8BD199EA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205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9496D-F114-460D-B48C-9F5AD798CF6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55EB2-2C1F-4105-B146-50489014910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9844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ADDA4-F437-4A0E-AFC1-80C69BAC2E6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6777D-712C-4C5E-B16E-506DC7CEF0A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7688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9DFFA-B159-409D-A58F-8724C0F8643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5514B-D352-4892-AE8C-B1BF38DCF0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7212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E80AA-52B6-4C56-A3B5-38A2002F2A69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S.Ravichandran, Ph.D. ravichandran@hood.edu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05A90-F600-4CE6-80BC-1C1D240005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2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98AE7-C438-48E7-AB81-EBB600800B9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C314-A60D-4E89-9428-DCBE9AD7CB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8617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80989"/>
                </a:solidFill>
              </a:defRPr>
            </a:lvl1pPr>
          </a:lstStyle>
          <a:p>
            <a:pPr>
              <a:defRPr/>
            </a:pPr>
            <a:fld id="{59096D80-E8CB-426C-9917-A90921B95117}" type="datetime1">
              <a:rPr lang="en-US" smtClean="0"/>
              <a:pPr>
                <a:defRPr/>
              </a:pPr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80989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S.Ravichandran</a:t>
            </a:r>
            <a:r>
              <a:rPr lang="en-US" dirty="0"/>
              <a:t>, Ph.D. ravichandran@hood.edu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80989"/>
                </a:solidFill>
              </a:defRPr>
            </a:lvl1pPr>
          </a:lstStyle>
          <a:p>
            <a:pPr>
              <a:defRPr/>
            </a:pPr>
            <a:fld id="{839D9254-F964-4FAD-B64E-FB6235BBCA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09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C11F94-28A1-4015-8317-3F04A5BC6EDC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S.Ravichandran, Ph.D. ravichandran@hood.edu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FFBDF-8019-43EA-A0CF-CD06903DBD2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52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44585-5870-46D5-A3A8-506353ADBC73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S.Ravichandran, Ph.D. ravichandran@hood.edu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7A073-CF24-4305-A69D-4F1FDAF563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392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80C3C-5864-4A01-B137-D429FC90691A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S.Ravichandran, Ph.D. ravichandran@hood.edu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D4CFA-5D7D-4E11-880F-0CACDB9DD20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22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8469B-ABE8-4E1E-A24E-BFE7E494ED4C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S.Ravichandran, Ph.D. ravichandran@hood.edu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FE9DD-BD15-4EC6-AF97-06B8757D9CA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2036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AE4047-C9A6-4977-A363-5DDABB2C0388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S.Ravichandran, Ph.D. ravichandran@hood.edu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710D5-28F2-4D14-A705-1A20AB8CD69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35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C2E10-6A72-4F8C-AD5F-21A87DD02D0D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S.Ravichandran, Ph.D. ravichandran@hood.edu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8A8FD-F1EB-4C89-B362-F0CBB68E42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48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767270-81E1-4629-9CC9-66BE5F7F5736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S.Ravichandran, Ph.D. ravichandran@hood.edu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0490-8DAD-42E5-A93B-DE52E335D05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256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61CA56-06B2-423D-96DB-8DE2D61A8331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S.Ravichandran, Ph.D. ravichandran@hood.edu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C91B3-FA50-460B-AA6C-8150239C725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86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1F684-0C9C-41EC-A774-DADB0E6DA656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S.Ravichandran, Ph.D. ravichandran@hood.edu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7FBDF-CE04-458A-A249-5B42F37BB9B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4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CF45-5F20-4193-9AB5-5F862CCE3BA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70F58-A4B0-48BA-B188-CBD40B6410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7381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6285A-770C-475B-8882-207F11CF8FE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FEC5-3A62-4D7B-9B07-9F86583385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2964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26E95-05CE-4464-AFBD-0B6B3AF9063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893C2-B0F2-4E9B-BCD8-577811626F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7928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98AE7-C438-48E7-AB81-EBB600800B9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C314-A60D-4E89-9428-DCBE9AD7CB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8142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CF45-5F20-4193-9AB5-5F862CCE3BA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70F58-A4B0-48BA-B188-CBD40B6410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0300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F3289-B2FE-4F7A-8B8C-5F51CB99187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4F1E-62A3-4CFB-A5EF-E331942269A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2701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44605-FEC0-4787-A262-496DE3ABAA3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F1062-BDE7-4FC1-9F67-E2397364CA3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5547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0C98E-2CC8-4A2F-BD4A-63DCCE2F8BC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10A-D5FD-48FB-9934-CF91DC9A01B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3398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5D634-0B7D-4C2D-875A-DC72A0394AD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39930-A9F7-4B9B-ABB9-7A3997CED9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5741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89E35-2058-41A2-915A-15F09ED7FE6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0292-B0F1-4F60-925E-0AD79150635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8815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AA86-FD74-4FCB-960A-5BBD5078263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11537-1B5C-44F9-AAD0-C3EEE64D4C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777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F3289-B2FE-4F7A-8B8C-5F51CB99187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4F1E-62A3-4CFB-A5EF-E331942269A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9064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0F4E-C1CC-4A02-A2A6-A7C1CC61B3F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6DF3-C2B3-484E-B2DB-FC8BD199EA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5141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9496D-F114-460D-B48C-9F5AD798CF6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55EB2-2C1F-4105-B146-50489014910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9255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ADDA4-F437-4A0E-AFC1-80C69BAC2E6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6777D-712C-4C5E-B16E-506DC7CEF0A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8116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9DFFA-B159-409D-A58F-8724C0F8643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5514B-D352-4892-AE8C-B1BF38DCF0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132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6285A-770C-475B-8882-207F11CF8FE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FEC5-3A62-4D7B-9B07-9F86583385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8339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26E95-05CE-4464-AFBD-0B6B3AF9063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893C2-B0F2-4E9B-BCD8-577811626F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0001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98AE7-C438-48E7-AB81-EBB600800B9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C314-A60D-4E89-9428-DCBE9AD7CB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7675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CF45-5F20-4193-9AB5-5F862CCE3BA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70F58-A4B0-48BA-B188-CBD40B6410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8791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F3289-B2FE-4F7A-8B8C-5F51CB99187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4F1E-62A3-4CFB-A5EF-E331942269A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8455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44605-FEC0-4787-A262-496DE3ABAA3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F1062-BDE7-4FC1-9F67-E2397364CA3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169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44605-FEC0-4787-A262-496DE3ABAA3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F1062-BDE7-4FC1-9F67-E2397364CA3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7666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0C98E-2CC8-4A2F-BD4A-63DCCE2F8BC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10A-D5FD-48FB-9934-CF91DC9A01B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2852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5D634-0B7D-4C2D-875A-DC72A0394AD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39930-A9F7-4B9B-ABB9-7A3997CED9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1734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89E35-2058-41A2-915A-15F09ED7FE6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0292-B0F1-4F60-925E-0AD79150635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9111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AA86-FD74-4FCB-960A-5BBD5078263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11537-1B5C-44F9-AAD0-C3EEE64D4C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4303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0F4E-C1CC-4A02-A2A6-A7C1CC61B3F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6DF3-C2B3-484E-B2DB-FC8BD199EA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423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9496D-F114-460D-B48C-9F5AD798CF6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55EB2-2C1F-4105-B146-50489014910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1717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ADDA4-F437-4A0E-AFC1-80C69BAC2E6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6777D-712C-4C5E-B16E-506DC7CEF0A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5677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9DFFA-B159-409D-A58F-8724C0F8643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5514B-D352-4892-AE8C-B1BF38DCF0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3131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FEC5-3A62-4D7B-9B07-9F86583385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5194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893C2-B0F2-4E9B-BCD8-577811626F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937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0C98E-2CC8-4A2F-BD4A-63DCCE2F8BC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10A-D5FD-48FB-9934-CF91DC9A01B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6108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C314-A60D-4E89-9428-DCBE9AD7CB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4401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70F58-A4B0-48BA-B188-CBD40B6410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08099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4F1E-62A3-4CFB-A5EF-E331942269A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8375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F1062-BDE7-4FC1-9F67-E2397364CA3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72307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10A-D5FD-48FB-9934-CF91DC9A01B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0908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39930-A9F7-4B9B-ABB9-7A3997CED9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4690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0292-B0F1-4F60-925E-0AD79150635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2117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11537-1B5C-44F9-AAD0-C3EEE64D4C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7077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6DF3-C2B3-484E-B2DB-FC8BD199EA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3504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55EB2-2C1F-4105-B146-50489014910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22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5D634-0B7D-4C2D-875A-DC72A0394AD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39930-A9F7-4B9B-ABB9-7A3997CED9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5982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6777D-712C-4C5E-B16E-506DC7CEF0A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6049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5514B-D352-4892-AE8C-B1BF38DCF0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727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89E35-2058-41A2-915A-15F09ED7FE6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0292-B0F1-4F60-925E-0AD79150635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020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09977-3C6D-4722-80C8-12D631A3619A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2"/>
                </a:solidFill>
                <a:latin typeface="Lucida Console" pitchFamily="4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93D043-8E51-4370-A9B2-DEA337BF03B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8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99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09977-3C6D-4722-80C8-12D631A3619A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2"/>
                </a:solidFill>
                <a:latin typeface="Lucida Console" pitchFamily="4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93D043-8E51-4370-A9B2-DEA337BF03B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1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99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65288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rgbClr val="180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10D660-A6A4-495D-A551-47A21574B4AD}" type="datetime1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2/20/2020</a:t>
            </a:fld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prstClr val="black"/>
                </a:solidFill>
                <a:latin typeface="Arial" charset="0"/>
              </a:rPr>
              <a:t>S.Ravichandran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, Ph.D. ravichandran@hood.edu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D33243-C01E-4E63-9680-DADD4823FBCB}" type="slidenum">
              <a:rPr 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rgbClr val="C00000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09977-3C6D-4722-80C8-12D631A3619A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2"/>
                </a:solidFill>
                <a:latin typeface="Lucida Console" pitchFamily="4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93D043-8E51-4370-A9B2-DEA337BF03B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7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99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09977-3C6D-4722-80C8-12D631A3619A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2"/>
                </a:solidFill>
                <a:latin typeface="Lucida Console" pitchFamily="4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93D043-8E51-4370-A9B2-DEA337BF03B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4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99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07/14/2010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2"/>
                </a:solidFill>
                <a:latin typeface="Lucida Console" pitchFamily="4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saka.ravi@gmail.com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93D043-8E51-4370-A9B2-DEA337BF03B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99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AAA2B-E4E9-4666-B3FF-F1D3C155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0C98E-2CC8-4A2F-BD4A-63DCCE2F8BC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92BF1-7CEF-42E0-ADC0-4FF0C3DC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05C7-D713-43DD-9B94-368538DA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3110A-D5FD-48FB-9934-CF91DC9A01B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1EF520-3581-42CC-819F-0E85714F2254}"/>
              </a:ext>
            </a:extLst>
          </p:cNvPr>
          <p:cNvCxnSpPr/>
          <p:nvPr/>
        </p:nvCxnSpPr>
        <p:spPr>
          <a:xfrm>
            <a:off x="1010194" y="757646"/>
            <a:ext cx="25603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8D6FC6-3E89-4C11-B343-D4BC421C8016}"/>
              </a:ext>
            </a:extLst>
          </p:cNvPr>
          <p:cNvSpPr txBox="1"/>
          <p:nvPr/>
        </p:nvSpPr>
        <p:spPr>
          <a:xfrm>
            <a:off x="1332411" y="1010586"/>
            <a:ext cx="434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function to the sequence?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6D04E-C47B-438A-8F61-0363C577F927}"/>
              </a:ext>
            </a:extLst>
          </p:cNvPr>
          <p:cNvSpPr txBox="1"/>
          <p:nvPr/>
        </p:nvSpPr>
        <p:spPr>
          <a:xfrm>
            <a:off x="457200" y="231560"/>
            <a:ext cx="49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Sequence, could be your novel sequence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6D511B-23C2-4F66-B16E-A81ECD9CD608}"/>
              </a:ext>
            </a:extLst>
          </p:cNvPr>
          <p:cNvCxnSpPr/>
          <p:nvPr/>
        </p:nvCxnSpPr>
        <p:spPr>
          <a:xfrm>
            <a:off x="1084217" y="1632858"/>
            <a:ext cx="25603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EDF4F3-80F2-434C-8BB1-7BBE5ADE74FA}"/>
              </a:ext>
            </a:extLst>
          </p:cNvPr>
          <p:cNvCxnSpPr/>
          <p:nvPr/>
        </p:nvCxnSpPr>
        <p:spPr>
          <a:xfrm>
            <a:off x="1084217" y="1846218"/>
            <a:ext cx="256032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D4743-41FA-4A51-842F-5825C3F24221}"/>
              </a:ext>
            </a:extLst>
          </p:cNvPr>
          <p:cNvSpPr txBox="1"/>
          <p:nvPr/>
        </p:nvSpPr>
        <p:spPr>
          <a:xfrm>
            <a:off x="4032068" y="1370818"/>
            <a:ext cx="478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similar? Can sequence similarity be related to functional (3D) similarity?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0C2943-6F2A-48B4-9710-BE3DD8FD9227}"/>
              </a:ext>
            </a:extLst>
          </p:cNvPr>
          <p:cNvSpPr txBox="1"/>
          <p:nvPr/>
        </p:nvSpPr>
        <p:spPr>
          <a:xfrm>
            <a:off x="457200" y="2449207"/>
            <a:ext cx="491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I compare sequences?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C1ED2B-ACD6-44B3-BB69-4623F11344D3}"/>
              </a:ext>
            </a:extLst>
          </p:cNvPr>
          <p:cNvSpPr txBox="1"/>
          <p:nvPr/>
        </p:nvSpPr>
        <p:spPr>
          <a:xfrm>
            <a:off x="968828" y="3061376"/>
            <a:ext cx="6561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kind of alignments do I need?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B050"/>
                </a:solidFill>
              </a:rPr>
              <a:t>(global: End-to-end; or local (identifying islands))</a:t>
            </a:r>
          </a:p>
          <a:p>
            <a:endParaRPr lang="en-US" dirty="0"/>
          </a:p>
          <a:p>
            <a:r>
              <a:rPr lang="en-US" dirty="0"/>
              <a:t>Local Alignments (statistically sound theory) not Global alignment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B2702-4D22-4EEE-9739-1F083EC38579}"/>
              </a:ext>
            </a:extLst>
          </p:cNvPr>
          <p:cNvSpPr txBox="1"/>
          <p:nvPr/>
        </p:nvSpPr>
        <p:spPr>
          <a:xfrm>
            <a:off x="457200" y="5284828"/>
            <a:ext cx="72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I need to compare sequences?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Scoring Matrix  </a:t>
            </a:r>
          </a:p>
        </p:txBody>
      </p:sp>
    </p:spTree>
    <p:extLst>
      <p:ext uri="{BB962C8B-B14F-4D97-AF65-F5344CB8AC3E}">
        <p14:creationId xmlns:p14="http://schemas.microsoft.com/office/powerpoint/2010/main" val="4111395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23" grpId="0"/>
      <p:bldP spid="24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6F19E7-2418-4B3B-8B0C-88092157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492" y="4635103"/>
            <a:ext cx="2834034" cy="107063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B331F-C470-4119-A416-AFDC58FF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0C98E-2CC8-4A2F-BD4A-63DCCE2F8BC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0614E-57ED-4A71-9AF2-F26C7189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S. Ravichandran, Ph.D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24846-CCB4-426F-8AEE-3EA9FED4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43110A-D5FD-48FB-9934-CF91DC9A01B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D6A38-7E11-4B05-A3DB-675F4AB78017}"/>
              </a:ext>
            </a:extLst>
          </p:cNvPr>
          <p:cNvSpPr txBox="1"/>
          <p:nvPr/>
        </p:nvSpPr>
        <p:spPr>
          <a:xfrm>
            <a:off x="278295" y="310549"/>
            <a:ext cx="7235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Does the scoring matrix (20 x 20 or 4 x 4) have to follow certain rules?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Yes, what are they?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F6BEF-521A-4536-ACB6-B570B11C7815}"/>
              </a:ext>
            </a:extLst>
          </p:cNvPr>
          <p:cNvSpPr txBox="1"/>
          <p:nvPr/>
        </p:nvSpPr>
        <p:spPr>
          <a:xfrm>
            <a:off x="278295" y="1674674"/>
            <a:ext cx="7235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 least one of the scores have to be a positive </a:t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number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Expected score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aligning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random pair of amino acids </a:t>
            </a:r>
            <a:b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has to be NEGATIVE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give any matrix that satisfies this, it will be a scoring matrix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F129A9-22D1-43AF-BC79-12251761B71A}"/>
              </a:ext>
            </a:extLst>
          </p:cNvPr>
          <p:cNvGraphicFramePr>
            <a:graphicFrameLocks noGrp="1"/>
          </p:cNvGraphicFramePr>
          <p:nvPr/>
        </p:nvGraphicFramePr>
        <p:xfrm>
          <a:off x="6234545" y="671038"/>
          <a:ext cx="2909455" cy="1854200"/>
        </p:xfrm>
        <a:graphic>
          <a:graphicData uri="http://schemas.openxmlformats.org/drawingml/2006/table">
            <a:tbl>
              <a:tblPr firstRow="1" bandRow="1"/>
              <a:tblGrid>
                <a:gridCol w="618836">
                  <a:extLst>
                    <a:ext uri="{9D8B030D-6E8A-4147-A177-3AD203B41FA5}">
                      <a16:colId xmlns:a16="http://schemas.microsoft.com/office/drawing/2014/main" val="3637605783"/>
                    </a:ext>
                  </a:extLst>
                </a:gridCol>
                <a:gridCol w="618837">
                  <a:extLst>
                    <a:ext uri="{9D8B030D-6E8A-4147-A177-3AD203B41FA5}">
                      <a16:colId xmlns:a16="http://schemas.microsoft.com/office/drawing/2014/main" val="141808744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91642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146391738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80420459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8319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+2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shade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229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+2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70874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+2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shade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3793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+2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11039"/>
                  </a:ext>
                </a:extLst>
              </a:tr>
            </a:tbl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49E6EE4-4FB8-4EEF-8C59-52CD10810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894042"/>
              </p:ext>
            </p:extLst>
          </p:nvPr>
        </p:nvGraphicFramePr>
        <p:xfrm>
          <a:off x="6335454" y="3118506"/>
          <a:ext cx="1993537" cy="54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4" imgW="1015920" imgH="279360" progId="Equation.3">
                  <p:embed/>
                </p:oleObj>
              </mc:Choice>
              <mc:Fallback>
                <p:oleObj name="Equation" r:id="rId4" imgW="1015920" imgH="27936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49E6EE4-4FB8-4EEF-8C59-52CD10810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35454" y="3118506"/>
                        <a:ext cx="1993537" cy="548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635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B331F-C470-4119-A416-AFDC58FF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0C98E-2CC8-4A2F-BD4A-63DCCE2F8BC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0614E-57ED-4A71-9AF2-F26C7189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24846-CCB4-426F-8AEE-3EA9FED4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3110A-D5FD-48FB-9934-CF91DC9A01B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F19E7-2418-4B3B-8B0C-88092157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775" y="335319"/>
            <a:ext cx="2834034" cy="1070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54EF6B-F399-4F9D-8ACF-853D8DCE0A9A}"/>
              </a:ext>
            </a:extLst>
          </p:cNvPr>
          <p:cNvSpPr/>
          <p:nvPr/>
        </p:nvSpPr>
        <p:spPr>
          <a:xfrm>
            <a:off x="303409" y="1741101"/>
            <a:ext cx="8194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292526"/>
                </a:solidFill>
                <a:latin typeface="Minion-Italic"/>
              </a:rPr>
              <a:t>p</a:t>
            </a:r>
            <a:r>
              <a:rPr lang="en-US" sz="800" i="1" dirty="0" err="1">
                <a:solidFill>
                  <a:srgbClr val="292526"/>
                </a:solidFill>
                <a:latin typeface="Minion-Italic"/>
              </a:rPr>
              <a:t>ab</a:t>
            </a:r>
            <a:r>
              <a:rPr lang="en-US" sz="800" i="1" dirty="0">
                <a:solidFill>
                  <a:srgbClr val="292526"/>
                </a:solidFill>
                <a:latin typeface="Minion-Italic"/>
              </a:rPr>
              <a:t> </a:t>
            </a:r>
            <a:r>
              <a:rPr lang="en-US" sz="800" i="1" dirty="0">
                <a:solidFill>
                  <a:srgbClr val="292526"/>
                </a:solidFill>
                <a:latin typeface="Minion-Regular"/>
              </a:rPr>
              <a:t>: </a:t>
            </a:r>
            <a:r>
              <a:rPr lang="en-US" dirty="0">
                <a:solidFill>
                  <a:srgbClr val="292526"/>
                </a:solidFill>
                <a:latin typeface="Minion-Regular"/>
              </a:rPr>
              <a:t>Target frequencies: “The probability that we expect to observe residues </a:t>
            </a:r>
            <a:r>
              <a:rPr lang="en-US" i="1" dirty="0">
                <a:solidFill>
                  <a:srgbClr val="292526"/>
                </a:solidFill>
                <a:latin typeface="Minion-Italic"/>
              </a:rPr>
              <a:t>a </a:t>
            </a:r>
            <a:r>
              <a:rPr lang="en-US" dirty="0">
                <a:solidFill>
                  <a:srgbClr val="292526"/>
                </a:solidFill>
                <a:latin typeface="Minion-Regular"/>
              </a:rPr>
              <a:t>and </a:t>
            </a:r>
            <a:r>
              <a:rPr lang="en-US" i="1" dirty="0">
                <a:solidFill>
                  <a:srgbClr val="292526"/>
                </a:solidFill>
                <a:latin typeface="Minion-Italic"/>
              </a:rPr>
              <a:t>b </a:t>
            </a:r>
            <a:r>
              <a:rPr lang="en-US" dirty="0">
                <a:solidFill>
                  <a:srgbClr val="292526"/>
                </a:solidFill>
                <a:latin typeface="Minion-Regular"/>
              </a:rPr>
              <a:t>aligned in homologous </a:t>
            </a:r>
            <a:r>
              <a:rPr lang="en-US" dirty="0">
                <a:solidFill>
                  <a:srgbClr val="292526"/>
                </a:solidFill>
                <a:latin typeface="+mj-lt"/>
              </a:rPr>
              <a:t>sequence</a:t>
            </a:r>
            <a:r>
              <a:rPr lang="en-US" dirty="0">
                <a:solidFill>
                  <a:srgbClr val="292526"/>
                </a:solidFill>
                <a:latin typeface="Minion-Regular"/>
              </a:rPr>
              <a:t> alignments” (a quote from Eddy’s BLOSUM matrix paper)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81D9F-AB93-4019-867A-ABC55D1B1D30}"/>
              </a:ext>
            </a:extLst>
          </p:cNvPr>
          <p:cNvSpPr/>
          <p:nvPr/>
        </p:nvSpPr>
        <p:spPr>
          <a:xfrm>
            <a:off x="303409" y="3156329"/>
            <a:ext cx="8269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denominator ( fa fb) is the likelihood of a null hypothesis: that the 2 residues are uncorrelated and unrelated occurring independently (a quote from Eddy’s BLOSUM matrix paper)</a:t>
            </a:r>
          </a:p>
        </p:txBody>
      </p:sp>
    </p:spTree>
    <p:extLst>
      <p:ext uri="{BB962C8B-B14F-4D97-AF65-F5344CB8AC3E}">
        <p14:creationId xmlns:p14="http://schemas.microsoft.com/office/powerpoint/2010/main" val="643670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85B50-868C-4FD2-B37F-A2E59CB2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0C98E-2CC8-4A2F-BD4A-63DCCE2F8BC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DDA0A-596C-4868-B7FF-59B20B7A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D03BB-0018-4DCF-8C95-3F1A82DA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3110A-D5FD-48FB-9934-CF91DC9A01B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B2C0E3-D81E-4526-93A9-B23D621ED4DA}"/>
              </a:ext>
            </a:extLst>
          </p:cNvPr>
          <p:cNvCxnSpPr/>
          <p:nvPr/>
        </p:nvCxnSpPr>
        <p:spPr>
          <a:xfrm>
            <a:off x="1045029" y="1590150"/>
            <a:ext cx="25603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E815086-D04A-42F1-8B21-B2309B54AA3C}"/>
              </a:ext>
            </a:extLst>
          </p:cNvPr>
          <p:cNvGrpSpPr/>
          <p:nvPr/>
        </p:nvGrpSpPr>
        <p:grpSpPr>
          <a:xfrm>
            <a:off x="4167052" y="1455167"/>
            <a:ext cx="2560320" cy="1101635"/>
            <a:chOff x="4167052" y="2721430"/>
            <a:chExt cx="2560320" cy="110163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EA7682-895C-49FF-87BF-128B8F80E0D0}"/>
                </a:ext>
              </a:extLst>
            </p:cNvPr>
            <p:cNvCxnSpPr/>
            <p:nvPr/>
          </p:nvCxnSpPr>
          <p:spPr>
            <a:xfrm>
              <a:off x="4167052" y="2721430"/>
              <a:ext cx="2560320" cy="0"/>
            </a:xfrm>
            <a:prstGeom prst="lin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6EEF56-CF52-4DAD-AC4D-C19632C1C4DB}"/>
                </a:ext>
              </a:extLst>
            </p:cNvPr>
            <p:cNvCxnSpPr/>
            <p:nvPr/>
          </p:nvCxnSpPr>
          <p:spPr>
            <a:xfrm>
              <a:off x="4167052" y="2856413"/>
              <a:ext cx="2560320" cy="0"/>
            </a:xfrm>
            <a:prstGeom prst="lin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68AE8F-DC3F-4E4A-BB46-1899A2662570}"/>
                </a:ext>
              </a:extLst>
            </p:cNvPr>
            <p:cNvCxnSpPr/>
            <p:nvPr/>
          </p:nvCxnSpPr>
          <p:spPr>
            <a:xfrm>
              <a:off x="4167052" y="3026230"/>
              <a:ext cx="2560320" cy="0"/>
            </a:xfrm>
            <a:prstGeom prst="lin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079B3D-B73F-41FE-A62C-B68AAB0DC023}"/>
                </a:ext>
              </a:extLst>
            </p:cNvPr>
            <p:cNvCxnSpPr/>
            <p:nvPr/>
          </p:nvCxnSpPr>
          <p:spPr>
            <a:xfrm>
              <a:off x="4167052" y="3182985"/>
              <a:ext cx="2560320" cy="0"/>
            </a:xfrm>
            <a:prstGeom prst="lin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7F6FBF-F317-4037-9C6B-51688284B394}"/>
                </a:ext>
              </a:extLst>
            </p:cNvPr>
            <p:cNvCxnSpPr/>
            <p:nvPr/>
          </p:nvCxnSpPr>
          <p:spPr>
            <a:xfrm>
              <a:off x="4167052" y="3361510"/>
              <a:ext cx="2560320" cy="0"/>
            </a:xfrm>
            <a:prstGeom prst="lin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B96DE3-FCBE-4E53-BE92-C22987681DAD}"/>
                </a:ext>
              </a:extLst>
            </p:cNvPr>
            <p:cNvCxnSpPr/>
            <p:nvPr/>
          </p:nvCxnSpPr>
          <p:spPr>
            <a:xfrm>
              <a:off x="4167052" y="3496493"/>
              <a:ext cx="2560320" cy="0"/>
            </a:xfrm>
            <a:prstGeom prst="lin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EB4312-4ECB-4D4B-A7FA-99317097A220}"/>
                </a:ext>
              </a:extLst>
            </p:cNvPr>
            <p:cNvCxnSpPr/>
            <p:nvPr/>
          </p:nvCxnSpPr>
          <p:spPr>
            <a:xfrm>
              <a:off x="4167052" y="3666310"/>
              <a:ext cx="2560320" cy="0"/>
            </a:xfrm>
            <a:prstGeom prst="lin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2BF072-4532-46F1-B791-822D7ECF38FF}"/>
                </a:ext>
              </a:extLst>
            </p:cNvPr>
            <p:cNvCxnSpPr/>
            <p:nvPr/>
          </p:nvCxnSpPr>
          <p:spPr>
            <a:xfrm>
              <a:off x="4167052" y="3823065"/>
              <a:ext cx="2560320" cy="0"/>
            </a:xfrm>
            <a:prstGeom prst="lin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E48964-ECE7-410C-B4F9-9C6FE168EAEE}"/>
              </a:ext>
            </a:extLst>
          </p:cNvPr>
          <p:cNvSpPr txBox="1"/>
          <p:nvPr/>
        </p:nvSpPr>
        <p:spPr>
          <a:xfrm>
            <a:off x="6923314" y="1759967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of sequences (could be nr or </a:t>
            </a:r>
            <a:r>
              <a:rPr lang="en-US" dirty="0" err="1"/>
              <a:t>RefSeq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8374D1-9E13-4189-A277-0A8E7DB58BA9}"/>
              </a:ext>
            </a:extLst>
          </p:cNvPr>
          <p:cNvSpPr txBox="1"/>
          <p:nvPr/>
        </p:nvSpPr>
        <p:spPr>
          <a:xfrm>
            <a:off x="335280" y="434417"/>
            <a:ext cx="72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know the rules of comparing two sequences. How about comparing a list of sequences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65212-1B94-4885-992F-81CFCA1CF9CB}"/>
              </a:ext>
            </a:extLst>
          </p:cNvPr>
          <p:cNvSpPr txBox="1"/>
          <p:nvPr/>
        </p:nvSpPr>
        <p:spPr>
          <a:xfrm>
            <a:off x="396240" y="3679431"/>
            <a:ext cx="722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another aspect of alignment that we haven’t talked about? </a:t>
            </a:r>
          </a:p>
          <a:p>
            <a:endParaRPr lang="en-US" dirty="0"/>
          </a:p>
          <a:p>
            <a:r>
              <a:rPr lang="en-US" dirty="0"/>
              <a:t>How are we going to do the alignments using the scoring scheme that we have developed? </a:t>
            </a:r>
          </a:p>
          <a:p>
            <a:r>
              <a:rPr lang="en-US" dirty="0">
                <a:solidFill>
                  <a:srgbClr val="00B050"/>
                </a:solidFill>
              </a:rPr>
              <a:t>Dynamic Programming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F1144-33B8-4EB9-A6F9-E12472AFCE33}"/>
              </a:ext>
            </a:extLst>
          </p:cNvPr>
          <p:cNvSpPr txBox="1"/>
          <p:nvPr/>
        </p:nvSpPr>
        <p:spPr>
          <a:xfrm>
            <a:off x="335280" y="5361811"/>
            <a:ext cx="72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DP be used in real-life alignments? </a:t>
            </a:r>
          </a:p>
          <a:p>
            <a:r>
              <a:rPr lang="en-US" dirty="0">
                <a:solidFill>
                  <a:srgbClr val="00B050"/>
                </a:solidFill>
              </a:rPr>
              <a:t>Approximations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BLAST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26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5565</TotalTime>
  <Words>313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Minion-Italic</vt:lpstr>
      <vt:lpstr>Minion-Regular</vt:lpstr>
      <vt:lpstr>Wingdings 2</vt:lpstr>
      <vt:lpstr>Default Design</vt:lpstr>
      <vt:lpstr>1_Default Design</vt:lpstr>
      <vt:lpstr>HDOfficeLightV0</vt:lpstr>
      <vt:lpstr>2_Default Design</vt:lpstr>
      <vt:lpstr>3_Default Design</vt:lpstr>
      <vt:lpstr>4_Default Design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Ravichandran, Ravi (NIH/NCI) [C]</dc:creator>
  <cp:lastModifiedBy>Ravichandran, Ravi (NIH/NCI) [C]</cp:lastModifiedBy>
  <cp:revision>524</cp:revision>
  <dcterms:created xsi:type="dcterms:W3CDTF">2006-08-16T00:00:00Z</dcterms:created>
  <dcterms:modified xsi:type="dcterms:W3CDTF">2020-02-20T17:27:47Z</dcterms:modified>
</cp:coreProperties>
</file>