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5" r:id="rId3"/>
  </p:sldMasterIdLst>
  <p:sldIdLst>
    <p:sldId id="276" r:id="rId4"/>
    <p:sldId id="280" r:id="rId5"/>
    <p:sldId id="256" r:id="rId6"/>
    <p:sldId id="257" r:id="rId7"/>
    <p:sldId id="281" r:id="rId8"/>
    <p:sldId id="258" r:id="rId9"/>
    <p:sldId id="259" r:id="rId10"/>
    <p:sldId id="260" r:id="rId11"/>
    <p:sldId id="261" r:id="rId12"/>
    <p:sldId id="262" r:id="rId13"/>
    <p:sldId id="263" r:id="rId14"/>
    <p:sldId id="418" r:id="rId15"/>
    <p:sldId id="419" r:id="rId16"/>
    <p:sldId id="416" r:id="rId17"/>
    <p:sldId id="264" r:id="rId18"/>
    <p:sldId id="282" r:id="rId19"/>
    <p:sldId id="283" r:id="rId20"/>
    <p:sldId id="398" r:id="rId21"/>
    <p:sldId id="265" r:id="rId22"/>
    <p:sldId id="266" r:id="rId23"/>
    <p:sldId id="417" r:id="rId24"/>
    <p:sldId id="359" r:id="rId25"/>
    <p:sldId id="358" r:id="rId26"/>
    <p:sldId id="399" r:id="rId27"/>
    <p:sldId id="414" r:id="rId28"/>
    <p:sldId id="267" r:id="rId29"/>
    <p:sldId id="268" r:id="rId30"/>
    <p:sldId id="415" r:id="rId31"/>
    <p:sldId id="284" r:id="rId32"/>
    <p:sldId id="421" r:id="rId33"/>
    <p:sldId id="42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vichandran, Ravi (NIH/NCI) [C]" initials="RR([" lastIdx="1" clrIdx="0">
    <p:extLst>
      <p:ext uri="{19B8F6BF-5375-455C-9EA6-DF929625EA0E}">
        <p15:presenceInfo xmlns:p15="http://schemas.microsoft.com/office/powerpoint/2012/main" userId="S::ravichandrans@nih.gov::58855f49-11e7-4553-a235-891c6db4b7b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205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24" autoAdjust="0"/>
  </p:normalViewPr>
  <p:slideViewPr>
    <p:cSldViewPr snapToGrid="0">
      <p:cViewPr varScale="1">
        <p:scale>
          <a:sx n="106" d="100"/>
          <a:sy n="106" d="100"/>
        </p:scale>
        <p:origin x="15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E7BE8-8262-464C-918D-BB043C60C0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D80DB4-A405-4AD7-B9E5-9CE4638AA5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B2D7C2-3E85-4FD4-9ED9-84DC4E68D854}"/>
              </a:ext>
            </a:extLst>
          </p:cNvPr>
          <p:cNvSpPr>
            <a:spLocks noGrp="1"/>
          </p:cNvSpPr>
          <p:nvPr>
            <p:ph type="dt" sz="half" idx="10"/>
          </p:nvPr>
        </p:nvSpPr>
        <p:spPr/>
        <p:txBody>
          <a:bodyPr/>
          <a:lstStyle/>
          <a:p>
            <a:fld id="{9952FC91-5B3C-4C52-8C66-3FA459548DEF}" type="datetimeFigureOut">
              <a:rPr lang="en-US" smtClean="0"/>
              <a:t>4/2/2020</a:t>
            </a:fld>
            <a:endParaRPr lang="en-US"/>
          </a:p>
        </p:txBody>
      </p:sp>
      <p:sp>
        <p:nvSpPr>
          <p:cNvPr id="5" name="Footer Placeholder 4">
            <a:extLst>
              <a:ext uri="{FF2B5EF4-FFF2-40B4-BE49-F238E27FC236}">
                <a16:creationId xmlns:a16="http://schemas.microsoft.com/office/drawing/2014/main" id="{D148A319-52BA-492C-BD41-0052ACC71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8F142-FEAC-489A-9457-3EAD0F30EA4D}"/>
              </a:ext>
            </a:extLst>
          </p:cNvPr>
          <p:cNvSpPr>
            <a:spLocks noGrp="1"/>
          </p:cNvSpPr>
          <p:nvPr>
            <p:ph type="sldNum" sz="quarter" idx="12"/>
          </p:nvPr>
        </p:nvSpPr>
        <p:spPr/>
        <p:txBody>
          <a:bodyPr/>
          <a:lstStyle/>
          <a:p>
            <a:fld id="{874D3BC5-79AD-4C54-A906-341E25F0B814}" type="slidenum">
              <a:rPr lang="en-US" smtClean="0"/>
              <a:t>‹#›</a:t>
            </a:fld>
            <a:endParaRPr lang="en-US"/>
          </a:p>
        </p:txBody>
      </p:sp>
    </p:spTree>
    <p:extLst>
      <p:ext uri="{BB962C8B-B14F-4D97-AF65-F5344CB8AC3E}">
        <p14:creationId xmlns:p14="http://schemas.microsoft.com/office/powerpoint/2010/main" val="1861971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467CC-2EE1-465E-BE0B-9AF20C2143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36FA96-75A0-432C-8E0C-AB9C8E6F43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D9467D-9CBB-423C-8A17-94BA9C1236AE}"/>
              </a:ext>
            </a:extLst>
          </p:cNvPr>
          <p:cNvSpPr>
            <a:spLocks noGrp="1"/>
          </p:cNvSpPr>
          <p:nvPr>
            <p:ph type="dt" sz="half" idx="10"/>
          </p:nvPr>
        </p:nvSpPr>
        <p:spPr/>
        <p:txBody>
          <a:bodyPr/>
          <a:lstStyle/>
          <a:p>
            <a:fld id="{9952FC91-5B3C-4C52-8C66-3FA459548DEF}" type="datetimeFigureOut">
              <a:rPr lang="en-US" smtClean="0"/>
              <a:t>4/2/2020</a:t>
            </a:fld>
            <a:endParaRPr lang="en-US"/>
          </a:p>
        </p:txBody>
      </p:sp>
      <p:sp>
        <p:nvSpPr>
          <p:cNvPr id="5" name="Footer Placeholder 4">
            <a:extLst>
              <a:ext uri="{FF2B5EF4-FFF2-40B4-BE49-F238E27FC236}">
                <a16:creationId xmlns:a16="http://schemas.microsoft.com/office/drawing/2014/main" id="{6378A045-CC05-49E0-A443-F4B34115E6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9F1113-E763-4CB6-BC44-A721C2702153}"/>
              </a:ext>
            </a:extLst>
          </p:cNvPr>
          <p:cNvSpPr>
            <a:spLocks noGrp="1"/>
          </p:cNvSpPr>
          <p:nvPr>
            <p:ph type="sldNum" sz="quarter" idx="12"/>
          </p:nvPr>
        </p:nvSpPr>
        <p:spPr/>
        <p:txBody>
          <a:bodyPr/>
          <a:lstStyle/>
          <a:p>
            <a:fld id="{874D3BC5-79AD-4C54-A906-341E25F0B814}" type="slidenum">
              <a:rPr lang="en-US" smtClean="0"/>
              <a:t>‹#›</a:t>
            </a:fld>
            <a:endParaRPr lang="en-US"/>
          </a:p>
        </p:txBody>
      </p:sp>
    </p:spTree>
    <p:extLst>
      <p:ext uri="{BB962C8B-B14F-4D97-AF65-F5344CB8AC3E}">
        <p14:creationId xmlns:p14="http://schemas.microsoft.com/office/powerpoint/2010/main" val="4152114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A4E59A-42A9-4BFB-B8B0-2E05DC9FE6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7C4F67-EC40-492A-95E6-D3877EF4DA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E2F876-0A28-433B-8A11-FD756B9A4E75}"/>
              </a:ext>
            </a:extLst>
          </p:cNvPr>
          <p:cNvSpPr>
            <a:spLocks noGrp="1"/>
          </p:cNvSpPr>
          <p:nvPr>
            <p:ph type="dt" sz="half" idx="10"/>
          </p:nvPr>
        </p:nvSpPr>
        <p:spPr/>
        <p:txBody>
          <a:bodyPr/>
          <a:lstStyle/>
          <a:p>
            <a:fld id="{9952FC91-5B3C-4C52-8C66-3FA459548DEF}" type="datetimeFigureOut">
              <a:rPr lang="en-US" smtClean="0"/>
              <a:t>4/2/2020</a:t>
            </a:fld>
            <a:endParaRPr lang="en-US"/>
          </a:p>
        </p:txBody>
      </p:sp>
      <p:sp>
        <p:nvSpPr>
          <p:cNvPr id="5" name="Footer Placeholder 4">
            <a:extLst>
              <a:ext uri="{FF2B5EF4-FFF2-40B4-BE49-F238E27FC236}">
                <a16:creationId xmlns:a16="http://schemas.microsoft.com/office/drawing/2014/main" id="{8DA5A8B4-760E-4DF7-81BB-0B73050B7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576F08-CEFA-4E76-A039-83ECBBE27E74}"/>
              </a:ext>
            </a:extLst>
          </p:cNvPr>
          <p:cNvSpPr>
            <a:spLocks noGrp="1"/>
          </p:cNvSpPr>
          <p:nvPr>
            <p:ph type="sldNum" sz="quarter" idx="12"/>
          </p:nvPr>
        </p:nvSpPr>
        <p:spPr/>
        <p:txBody>
          <a:bodyPr/>
          <a:lstStyle/>
          <a:p>
            <a:fld id="{874D3BC5-79AD-4C54-A906-341E25F0B814}" type="slidenum">
              <a:rPr lang="en-US" smtClean="0"/>
              <a:t>‹#›</a:t>
            </a:fld>
            <a:endParaRPr lang="en-US"/>
          </a:p>
        </p:txBody>
      </p:sp>
    </p:spTree>
    <p:extLst>
      <p:ext uri="{BB962C8B-B14F-4D97-AF65-F5344CB8AC3E}">
        <p14:creationId xmlns:p14="http://schemas.microsoft.com/office/powerpoint/2010/main" val="2069262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D5E6285A-770C-475B-8882-207F11CF8FE0}" type="datetime1">
              <a:rPr lang="en-US" smtClean="0">
                <a:solidFill>
                  <a:srgbClr val="000000"/>
                </a:solidFill>
              </a:rPr>
              <a:pPr>
                <a:defRPr/>
              </a:pPr>
              <a:t>4/2/2020</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333399"/>
                </a:solidFill>
              </a:rPr>
              <a:t>S. Ravichandran, Ph.D</a:t>
            </a:r>
          </a:p>
        </p:txBody>
      </p:sp>
      <p:sp>
        <p:nvSpPr>
          <p:cNvPr id="6" name="Rectangle 6"/>
          <p:cNvSpPr>
            <a:spLocks noGrp="1" noChangeArrowheads="1"/>
          </p:cNvSpPr>
          <p:nvPr>
            <p:ph type="sldNum" sz="quarter" idx="12"/>
          </p:nvPr>
        </p:nvSpPr>
        <p:spPr>
          <a:ln/>
        </p:spPr>
        <p:txBody>
          <a:bodyPr/>
          <a:lstStyle>
            <a:lvl1pPr>
              <a:defRPr/>
            </a:lvl1pPr>
          </a:lstStyle>
          <a:p>
            <a:pPr>
              <a:defRPr/>
            </a:pPr>
            <a:fld id="{EBE7FEC5-3A62-4D7B-9B07-9F86583385F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4898314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5FC26E95-05CE-4464-AFBD-0B6B3AF90639}" type="datetime1">
              <a:rPr lang="en-US" smtClean="0">
                <a:solidFill>
                  <a:srgbClr val="000000"/>
                </a:solidFill>
              </a:rPr>
              <a:pPr>
                <a:defRPr/>
              </a:pPr>
              <a:t>4/2/2020</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333399"/>
                </a:solidFill>
              </a:rPr>
              <a:t>S. Ravichandran, Ph.D</a:t>
            </a:r>
          </a:p>
        </p:txBody>
      </p:sp>
      <p:sp>
        <p:nvSpPr>
          <p:cNvPr id="6" name="Rectangle 6"/>
          <p:cNvSpPr>
            <a:spLocks noGrp="1" noChangeArrowheads="1"/>
          </p:cNvSpPr>
          <p:nvPr>
            <p:ph type="sldNum" sz="quarter" idx="12"/>
          </p:nvPr>
        </p:nvSpPr>
        <p:spPr>
          <a:ln/>
        </p:spPr>
        <p:txBody>
          <a:bodyPr/>
          <a:lstStyle>
            <a:lvl1pPr>
              <a:defRPr/>
            </a:lvl1pPr>
          </a:lstStyle>
          <a:p>
            <a:pPr>
              <a:defRPr/>
            </a:pPr>
            <a:fld id="{96C893C2-B0F2-4E9B-BCD8-577811626FD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43310032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79D98AE7-C438-48E7-AB81-EBB600800B99}" type="datetime1">
              <a:rPr lang="en-US" smtClean="0">
                <a:solidFill>
                  <a:srgbClr val="000000"/>
                </a:solidFill>
              </a:rPr>
              <a:pPr>
                <a:defRPr/>
              </a:pPr>
              <a:t>4/2/2020</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333399"/>
                </a:solidFill>
              </a:rPr>
              <a:t>S. Ravichandran, Ph.D</a:t>
            </a:r>
          </a:p>
        </p:txBody>
      </p:sp>
      <p:sp>
        <p:nvSpPr>
          <p:cNvPr id="6" name="Rectangle 6"/>
          <p:cNvSpPr>
            <a:spLocks noGrp="1" noChangeArrowheads="1"/>
          </p:cNvSpPr>
          <p:nvPr>
            <p:ph type="sldNum" sz="quarter" idx="12"/>
          </p:nvPr>
        </p:nvSpPr>
        <p:spPr>
          <a:ln/>
        </p:spPr>
        <p:txBody>
          <a:bodyPr/>
          <a:lstStyle>
            <a:lvl1pPr>
              <a:defRPr/>
            </a:lvl1pPr>
          </a:lstStyle>
          <a:p>
            <a:pPr>
              <a:defRPr/>
            </a:pPr>
            <a:fld id="{B98EC314-A60D-4E89-9428-DCBE9AD7CB1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52841475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3F1CF45-5F20-4193-9AB5-5F862CCE3BA5}" type="datetime1">
              <a:rPr lang="en-US" smtClean="0">
                <a:solidFill>
                  <a:srgbClr val="000000"/>
                </a:solidFill>
              </a:rPr>
              <a:pPr>
                <a:defRPr/>
              </a:pPr>
              <a:t>4/2/2020</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333399"/>
                </a:solidFill>
              </a:rPr>
              <a:t>S. Ravichandran, Ph.D</a:t>
            </a:r>
          </a:p>
        </p:txBody>
      </p:sp>
      <p:sp>
        <p:nvSpPr>
          <p:cNvPr id="7" name="Rectangle 6"/>
          <p:cNvSpPr>
            <a:spLocks noGrp="1" noChangeArrowheads="1"/>
          </p:cNvSpPr>
          <p:nvPr>
            <p:ph type="sldNum" sz="quarter" idx="12"/>
          </p:nvPr>
        </p:nvSpPr>
        <p:spPr>
          <a:ln/>
        </p:spPr>
        <p:txBody>
          <a:bodyPr/>
          <a:lstStyle>
            <a:lvl1pPr>
              <a:defRPr/>
            </a:lvl1pPr>
          </a:lstStyle>
          <a:p>
            <a:pPr>
              <a:defRPr/>
            </a:pPr>
            <a:fld id="{1FC70F58-A4B0-48BA-B188-CBD40B641067}"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5409456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C04F3289-B2FE-4F7A-8B8C-5F51CB991875}" type="datetime1">
              <a:rPr lang="en-US" smtClean="0">
                <a:solidFill>
                  <a:srgbClr val="000000"/>
                </a:solidFill>
              </a:rPr>
              <a:pPr>
                <a:defRPr/>
              </a:pPr>
              <a:t>4/2/2020</a:t>
            </a:fld>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solidFill>
                  <a:srgbClr val="333399"/>
                </a:solidFill>
              </a:rPr>
              <a:t>S. Ravichandran, Ph.D</a:t>
            </a:r>
          </a:p>
        </p:txBody>
      </p:sp>
      <p:sp>
        <p:nvSpPr>
          <p:cNvPr id="9" name="Rectangle 6"/>
          <p:cNvSpPr>
            <a:spLocks noGrp="1" noChangeArrowheads="1"/>
          </p:cNvSpPr>
          <p:nvPr>
            <p:ph type="sldNum" sz="quarter" idx="12"/>
          </p:nvPr>
        </p:nvSpPr>
        <p:spPr>
          <a:ln/>
        </p:spPr>
        <p:txBody>
          <a:bodyPr/>
          <a:lstStyle>
            <a:lvl1pPr>
              <a:defRPr/>
            </a:lvl1pPr>
          </a:lstStyle>
          <a:p>
            <a:pPr>
              <a:defRPr/>
            </a:pPr>
            <a:fld id="{00824F1E-62A3-4CFB-A5EF-E331942269A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27605557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D7D44605-FEC0-4787-A262-496DE3ABAA31}" type="datetime1">
              <a:rPr lang="en-US" smtClean="0">
                <a:solidFill>
                  <a:srgbClr val="000000"/>
                </a:solidFill>
              </a:rPr>
              <a:pPr>
                <a:defRPr/>
              </a:pPr>
              <a:t>4/2/2020</a:t>
            </a:fld>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solidFill>
                  <a:srgbClr val="333399"/>
                </a:solidFill>
              </a:rPr>
              <a:t>S. Ravichandran, Ph.D</a:t>
            </a:r>
          </a:p>
        </p:txBody>
      </p:sp>
      <p:sp>
        <p:nvSpPr>
          <p:cNvPr id="5" name="Rectangle 6"/>
          <p:cNvSpPr>
            <a:spLocks noGrp="1" noChangeArrowheads="1"/>
          </p:cNvSpPr>
          <p:nvPr>
            <p:ph type="sldNum" sz="quarter" idx="12"/>
          </p:nvPr>
        </p:nvSpPr>
        <p:spPr>
          <a:ln/>
        </p:spPr>
        <p:txBody>
          <a:bodyPr/>
          <a:lstStyle>
            <a:lvl1pPr>
              <a:defRPr/>
            </a:lvl1pPr>
          </a:lstStyle>
          <a:p>
            <a:pPr>
              <a:defRPr/>
            </a:pPr>
            <a:fld id="{401F1062-BDE7-4FC1-9F67-E2397364CA33}"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22066928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8100C98E-2CC8-4A2F-BD4A-63DCCE2F8BC3}" type="datetime1">
              <a:rPr lang="en-US" smtClean="0">
                <a:solidFill>
                  <a:srgbClr val="000000"/>
                </a:solidFill>
              </a:rPr>
              <a:pPr>
                <a:defRPr/>
              </a:pPr>
              <a:t>4/2/2020</a:t>
            </a:fld>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solidFill>
                  <a:srgbClr val="333399"/>
                </a:solidFill>
              </a:rPr>
              <a:t>S. Ravichandran, Ph.D</a:t>
            </a:r>
          </a:p>
        </p:txBody>
      </p:sp>
      <p:sp>
        <p:nvSpPr>
          <p:cNvPr id="4" name="Rectangle 6"/>
          <p:cNvSpPr>
            <a:spLocks noGrp="1" noChangeArrowheads="1"/>
          </p:cNvSpPr>
          <p:nvPr>
            <p:ph type="sldNum" sz="quarter" idx="12"/>
          </p:nvPr>
        </p:nvSpPr>
        <p:spPr>
          <a:ln/>
        </p:spPr>
        <p:txBody>
          <a:bodyPr/>
          <a:lstStyle>
            <a:lvl1pPr>
              <a:defRPr/>
            </a:lvl1pPr>
          </a:lstStyle>
          <a:p>
            <a:pPr>
              <a:defRPr/>
            </a:pPr>
            <a:fld id="{C043110A-D5FD-48FB-9934-CF91DC9A01B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691229689"/>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ADD5D634-0B7D-4C2D-875A-DC72A0394AD0}" type="datetime1">
              <a:rPr lang="en-US" smtClean="0">
                <a:solidFill>
                  <a:srgbClr val="000000"/>
                </a:solidFill>
              </a:rPr>
              <a:pPr>
                <a:defRPr/>
              </a:pPr>
              <a:t>4/2/2020</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333399"/>
                </a:solidFill>
              </a:rPr>
              <a:t>S. Ravichandran, Ph.D</a:t>
            </a:r>
          </a:p>
        </p:txBody>
      </p:sp>
      <p:sp>
        <p:nvSpPr>
          <p:cNvPr id="7" name="Rectangle 6"/>
          <p:cNvSpPr>
            <a:spLocks noGrp="1" noChangeArrowheads="1"/>
          </p:cNvSpPr>
          <p:nvPr>
            <p:ph type="sldNum" sz="quarter" idx="12"/>
          </p:nvPr>
        </p:nvSpPr>
        <p:spPr>
          <a:ln/>
        </p:spPr>
        <p:txBody>
          <a:bodyPr/>
          <a:lstStyle>
            <a:lvl1pPr>
              <a:defRPr/>
            </a:lvl1pPr>
          </a:lstStyle>
          <a:p>
            <a:pPr>
              <a:defRPr/>
            </a:pPr>
            <a:fld id="{D2939930-A9F7-4B9B-ABB9-7A3997CED9F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2111463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11A8-C61E-4B2C-B64D-C5359E6E88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2306-6BE8-4024-9CA4-19A1C1DA89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8819C-8D81-4EC1-B19C-8F4134F11FF9}"/>
              </a:ext>
            </a:extLst>
          </p:cNvPr>
          <p:cNvSpPr>
            <a:spLocks noGrp="1"/>
          </p:cNvSpPr>
          <p:nvPr>
            <p:ph type="dt" sz="half" idx="10"/>
          </p:nvPr>
        </p:nvSpPr>
        <p:spPr/>
        <p:txBody>
          <a:bodyPr/>
          <a:lstStyle/>
          <a:p>
            <a:fld id="{9952FC91-5B3C-4C52-8C66-3FA459548DEF}" type="datetimeFigureOut">
              <a:rPr lang="en-US" smtClean="0"/>
              <a:t>4/2/2020</a:t>
            </a:fld>
            <a:endParaRPr lang="en-US"/>
          </a:p>
        </p:txBody>
      </p:sp>
      <p:sp>
        <p:nvSpPr>
          <p:cNvPr id="5" name="Footer Placeholder 4">
            <a:extLst>
              <a:ext uri="{FF2B5EF4-FFF2-40B4-BE49-F238E27FC236}">
                <a16:creationId xmlns:a16="http://schemas.microsoft.com/office/drawing/2014/main" id="{A3354DBA-D0F2-494A-B622-AFD71BF3CE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D040B-1E64-48A2-8EC5-F534E7D5210C}"/>
              </a:ext>
            </a:extLst>
          </p:cNvPr>
          <p:cNvSpPr>
            <a:spLocks noGrp="1"/>
          </p:cNvSpPr>
          <p:nvPr>
            <p:ph type="sldNum" sz="quarter" idx="12"/>
          </p:nvPr>
        </p:nvSpPr>
        <p:spPr/>
        <p:txBody>
          <a:bodyPr/>
          <a:lstStyle/>
          <a:p>
            <a:fld id="{874D3BC5-79AD-4C54-A906-341E25F0B814}" type="slidenum">
              <a:rPr lang="en-US" smtClean="0"/>
              <a:t>‹#›</a:t>
            </a:fld>
            <a:endParaRPr lang="en-US"/>
          </a:p>
        </p:txBody>
      </p:sp>
    </p:spTree>
    <p:extLst>
      <p:ext uri="{BB962C8B-B14F-4D97-AF65-F5344CB8AC3E}">
        <p14:creationId xmlns:p14="http://schemas.microsoft.com/office/powerpoint/2010/main" val="23222303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F689E35-2058-41A2-915A-15F09ED7FE66}" type="datetime1">
              <a:rPr lang="en-US" smtClean="0">
                <a:solidFill>
                  <a:srgbClr val="000000"/>
                </a:solidFill>
              </a:rPr>
              <a:pPr>
                <a:defRPr/>
              </a:pPr>
              <a:t>4/2/2020</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333399"/>
                </a:solidFill>
              </a:rPr>
              <a:t>S. Ravichandran, Ph.D</a:t>
            </a:r>
          </a:p>
        </p:txBody>
      </p:sp>
      <p:sp>
        <p:nvSpPr>
          <p:cNvPr id="7" name="Rectangle 6"/>
          <p:cNvSpPr>
            <a:spLocks noGrp="1" noChangeArrowheads="1"/>
          </p:cNvSpPr>
          <p:nvPr>
            <p:ph type="sldNum" sz="quarter" idx="12"/>
          </p:nvPr>
        </p:nvSpPr>
        <p:spPr>
          <a:ln/>
        </p:spPr>
        <p:txBody>
          <a:bodyPr/>
          <a:lstStyle>
            <a:lvl1pPr>
              <a:defRPr/>
            </a:lvl1pPr>
          </a:lstStyle>
          <a:p>
            <a:pPr>
              <a:defRPr/>
            </a:pPr>
            <a:fld id="{31D50292-B0F1-4F60-925E-0AD791506357}"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1500733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E00BAA86-FD74-4FCB-960A-5BBD5078263C}" type="datetime1">
              <a:rPr lang="en-US" smtClean="0">
                <a:solidFill>
                  <a:srgbClr val="000000"/>
                </a:solidFill>
              </a:rPr>
              <a:pPr>
                <a:defRPr/>
              </a:pPr>
              <a:t>4/2/2020</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333399"/>
                </a:solidFill>
              </a:rPr>
              <a:t>S. Ravichandran, Ph.D</a:t>
            </a:r>
          </a:p>
        </p:txBody>
      </p:sp>
      <p:sp>
        <p:nvSpPr>
          <p:cNvPr id="6" name="Rectangle 6"/>
          <p:cNvSpPr>
            <a:spLocks noGrp="1" noChangeArrowheads="1"/>
          </p:cNvSpPr>
          <p:nvPr>
            <p:ph type="sldNum" sz="quarter" idx="12"/>
          </p:nvPr>
        </p:nvSpPr>
        <p:spPr>
          <a:ln/>
        </p:spPr>
        <p:txBody>
          <a:bodyPr/>
          <a:lstStyle>
            <a:lvl1pPr>
              <a:defRPr/>
            </a:lvl1pPr>
          </a:lstStyle>
          <a:p>
            <a:pPr>
              <a:defRPr/>
            </a:pPr>
            <a:fld id="{00511537-1B5C-44F9-AAD0-C3EEE64D4CF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5916595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63280F4E-C1CC-4A02-A2A6-A7C1CC61B3FD}" type="datetime1">
              <a:rPr lang="en-US" smtClean="0">
                <a:solidFill>
                  <a:srgbClr val="000000"/>
                </a:solidFill>
              </a:rPr>
              <a:pPr>
                <a:defRPr/>
              </a:pPr>
              <a:t>4/2/2020</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333399"/>
                </a:solidFill>
              </a:rPr>
              <a:t>S. Ravichandran, Ph.D</a:t>
            </a:r>
          </a:p>
        </p:txBody>
      </p:sp>
      <p:sp>
        <p:nvSpPr>
          <p:cNvPr id="6" name="Rectangle 6"/>
          <p:cNvSpPr>
            <a:spLocks noGrp="1" noChangeArrowheads="1"/>
          </p:cNvSpPr>
          <p:nvPr>
            <p:ph type="sldNum" sz="quarter" idx="12"/>
          </p:nvPr>
        </p:nvSpPr>
        <p:spPr>
          <a:ln/>
        </p:spPr>
        <p:txBody>
          <a:bodyPr/>
          <a:lstStyle>
            <a:lvl1pPr>
              <a:defRPr/>
            </a:lvl1pPr>
          </a:lstStyle>
          <a:p>
            <a:pPr>
              <a:defRPr/>
            </a:pPr>
            <a:fld id="{D68B6DF3-C2B3-484E-B2DB-FC8BD199EAD3}"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74252048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SmartArt Placeholder 2"/>
          <p:cNvSpPr>
            <a:spLocks noGrp="1"/>
          </p:cNvSpPr>
          <p:nvPr>
            <p:ph type="dgm" idx="1"/>
          </p:nvPr>
        </p:nvSpPr>
        <p:spPr>
          <a:xfrm>
            <a:off x="609600" y="1600201"/>
            <a:ext cx="109728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9499496D-F114-460D-B48C-9F5AD798CF67}" type="datetime1">
              <a:rPr lang="en-US" smtClean="0">
                <a:solidFill>
                  <a:srgbClr val="000000"/>
                </a:solidFill>
              </a:rPr>
              <a:pPr>
                <a:defRPr/>
              </a:pPr>
              <a:t>4/2/2020</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333399"/>
                </a:solidFill>
              </a:rPr>
              <a:t>S. Ravichandran, Ph.D</a:t>
            </a:r>
          </a:p>
        </p:txBody>
      </p:sp>
      <p:sp>
        <p:nvSpPr>
          <p:cNvPr id="6" name="Rectangle 6"/>
          <p:cNvSpPr>
            <a:spLocks noGrp="1" noChangeArrowheads="1"/>
          </p:cNvSpPr>
          <p:nvPr>
            <p:ph type="sldNum" sz="quarter" idx="12"/>
          </p:nvPr>
        </p:nvSpPr>
        <p:spPr>
          <a:ln/>
        </p:spPr>
        <p:txBody>
          <a:bodyPr/>
          <a:lstStyle>
            <a:lvl1pPr>
              <a:defRPr/>
            </a:lvl1pPr>
          </a:lstStyle>
          <a:p>
            <a:pPr>
              <a:defRPr/>
            </a:pPr>
            <a:fld id="{AB655EB2-2C1F-4105-B146-50489014910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17158404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75FADDA4-F437-4A0E-AFC1-80C69BAC2E62}" type="datetime1">
              <a:rPr lang="en-US" smtClean="0">
                <a:solidFill>
                  <a:srgbClr val="000000"/>
                </a:solidFill>
              </a:rPr>
              <a:pPr>
                <a:defRPr/>
              </a:pPr>
              <a:t>4/2/2020</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333399"/>
                </a:solidFill>
              </a:rPr>
              <a:t>S. Ravichandran, Ph.D</a:t>
            </a:r>
          </a:p>
        </p:txBody>
      </p:sp>
      <p:sp>
        <p:nvSpPr>
          <p:cNvPr id="7" name="Rectangle 6"/>
          <p:cNvSpPr>
            <a:spLocks noGrp="1" noChangeArrowheads="1"/>
          </p:cNvSpPr>
          <p:nvPr>
            <p:ph type="sldNum" sz="quarter" idx="12"/>
          </p:nvPr>
        </p:nvSpPr>
        <p:spPr>
          <a:ln/>
        </p:spPr>
        <p:txBody>
          <a:bodyPr/>
          <a:lstStyle>
            <a:lvl1pPr>
              <a:defRPr/>
            </a:lvl1pPr>
          </a:lstStyle>
          <a:p>
            <a:pPr>
              <a:defRPr/>
            </a:pPr>
            <a:fld id="{FC46777D-712C-4C5E-B16E-506DC7CEF0A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81213383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AE19DFFA-B159-409D-A58F-8724C0F86435}" type="datetime1">
              <a:rPr lang="en-US" smtClean="0">
                <a:solidFill>
                  <a:srgbClr val="000000"/>
                </a:solidFill>
              </a:rPr>
              <a:pPr>
                <a:defRPr/>
              </a:pPr>
              <a:t>4/2/2020</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333399"/>
                </a:solidFill>
              </a:rPr>
              <a:t>S. Ravichandran, Ph.D</a:t>
            </a:r>
          </a:p>
        </p:txBody>
      </p:sp>
      <p:sp>
        <p:nvSpPr>
          <p:cNvPr id="6" name="Rectangle 6"/>
          <p:cNvSpPr>
            <a:spLocks noGrp="1" noChangeArrowheads="1"/>
          </p:cNvSpPr>
          <p:nvPr>
            <p:ph type="sldNum" sz="quarter" idx="12"/>
          </p:nvPr>
        </p:nvSpPr>
        <p:spPr>
          <a:ln/>
        </p:spPr>
        <p:txBody>
          <a:bodyPr/>
          <a:lstStyle>
            <a:lvl1pPr>
              <a:defRPr/>
            </a:lvl1pPr>
          </a:lstStyle>
          <a:p>
            <a:pPr>
              <a:defRPr/>
            </a:pPr>
            <a:fld id="{EB55514B-D352-4892-AE8C-B1BF38DCF05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27703394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638DF5A-3BB3-4E17-B056-A91680026CD5}" type="datetimeFigureOut">
              <a:rPr lang="en-US">
                <a:solidFill>
                  <a:prstClr val="black">
                    <a:tint val="75000"/>
                  </a:prstClr>
                </a:solidFill>
              </a:rPr>
              <a:pPr>
                <a:defRPr/>
              </a:pPr>
              <a:t>4/2/2020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0205A90-F600-4CE6-80BC-1C1D240005D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881317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C9A1E29-201F-440E-8CBE-A79C8BDD3469}" type="datetimeFigureOut">
              <a:rPr lang="en-US">
                <a:solidFill>
                  <a:prstClr val="black">
                    <a:tint val="75000"/>
                  </a:prstClr>
                </a:solidFill>
              </a:rPr>
              <a:pPr>
                <a:defRPr/>
              </a:pPr>
              <a:t>4/2/2020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39D9254-F964-4FAD-B64E-FB6235BBCAF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531762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39FC249A-5D21-473A-B2D8-3E98821C1E72}" type="datetimeFigureOut">
              <a:rPr lang="en-US">
                <a:solidFill>
                  <a:prstClr val="black">
                    <a:tint val="75000"/>
                  </a:prstClr>
                </a:solidFill>
              </a:rPr>
              <a:pPr>
                <a:defRPr/>
              </a:pPr>
              <a:t>4/2/2020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4CFFBDF-8019-43EA-A0CF-CD06903DBD2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901102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CBF1078-D04F-4DEE-AEA2-887D624A7731}" type="datetimeFigureOut">
              <a:rPr lang="en-US">
                <a:solidFill>
                  <a:prstClr val="black">
                    <a:tint val="75000"/>
                  </a:prstClr>
                </a:solidFill>
              </a:rPr>
              <a:pPr>
                <a:defRPr/>
              </a:pPr>
              <a:t>4/2/2020</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7137A073-CF24-4305-A69D-4F1FDAF563D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55627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0EA8-D259-4B53-BF93-599A5D91BD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ADC584-9159-4488-A572-C09087B167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FCF4C6-D68B-4C1D-917B-443FF3B3F870}"/>
              </a:ext>
            </a:extLst>
          </p:cNvPr>
          <p:cNvSpPr>
            <a:spLocks noGrp="1"/>
          </p:cNvSpPr>
          <p:nvPr>
            <p:ph type="dt" sz="half" idx="10"/>
          </p:nvPr>
        </p:nvSpPr>
        <p:spPr/>
        <p:txBody>
          <a:bodyPr/>
          <a:lstStyle/>
          <a:p>
            <a:fld id="{9952FC91-5B3C-4C52-8C66-3FA459548DEF}" type="datetimeFigureOut">
              <a:rPr lang="en-US" smtClean="0"/>
              <a:t>4/2/2020</a:t>
            </a:fld>
            <a:endParaRPr lang="en-US"/>
          </a:p>
        </p:txBody>
      </p:sp>
      <p:sp>
        <p:nvSpPr>
          <p:cNvPr id="5" name="Footer Placeholder 4">
            <a:extLst>
              <a:ext uri="{FF2B5EF4-FFF2-40B4-BE49-F238E27FC236}">
                <a16:creationId xmlns:a16="http://schemas.microsoft.com/office/drawing/2014/main" id="{1FB821A7-0B08-48DF-A8C5-3C97FE180E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62F69-5E3A-417C-9C0A-6B1B2D6A2324}"/>
              </a:ext>
            </a:extLst>
          </p:cNvPr>
          <p:cNvSpPr>
            <a:spLocks noGrp="1"/>
          </p:cNvSpPr>
          <p:nvPr>
            <p:ph type="sldNum" sz="quarter" idx="12"/>
          </p:nvPr>
        </p:nvSpPr>
        <p:spPr/>
        <p:txBody>
          <a:bodyPr/>
          <a:lstStyle/>
          <a:p>
            <a:fld id="{874D3BC5-79AD-4C54-A906-341E25F0B814}" type="slidenum">
              <a:rPr lang="en-US" smtClean="0"/>
              <a:t>‹#›</a:t>
            </a:fld>
            <a:endParaRPr lang="en-US"/>
          </a:p>
        </p:txBody>
      </p:sp>
    </p:spTree>
    <p:extLst>
      <p:ext uri="{BB962C8B-B14F-4D97-AF65-F5344CB8AC3E}">
        <p14:creationId xmlns:p14="http://schemas.microsoft.com/office/powerpoint/2010/main" val="40307231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EB96025-F7B0-43DC-B195-A741C0AD7E56}" type="datetimeFigureOut">
              <a:rPr lang="en-US">
                <a:solidFill>
                  <a:prstClr val="black">
                    <a:tint val="75000"/>
                  </a:prstClr>
                </a:solidFill>
              </a:rPr>
              <a:pPr>
                <a:defRPr/>
              </a:pPr>
              <a:t>4/2/2020</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ACDD4CFA-5D7D-4E11-880F-0CACDB9DD20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13990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457DD5C7-CE61-488E-9920-0620EC63172B}" type="datetimeFigureOut">
              <a:rPr lang="en-US">
                <a:solidFill>
                  <a:prstClr val="black">
                    <a:tint val="75000"/>
                  </a:prstClr>
                </a:solidFill>
              </a:rPr>
              <a:pPr>
                <a:defRPr/>
              </a:pPr>
              <a:t>4/2/2020</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D13FE9DD-BD15-4EC6-AF97-06B8757D9CA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9942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FE3D802-8218-46D7-A7D6-B97CB44D2D7C}" type="datetimeFigureOut">
              <a:rPr lang="en-US">
                <a:solidFill>
                  <a:prstClr val="black">
                    <a:tint val="75000"/>
                  </a:prstClr>
                </a:solidFill>
              </a:rPr>
              <a:pPr>
                <a:defRPr/>
              </a:pPr>
              <a:t>4/2/2020</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21710D5-28F2-4D14-A705-1A20AB8CD69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928343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D79CD7F-7864-4A32-92C7-5A99BEF10A1F}" type="datetimeFigureOut">
              <a:rPr lang="en-US">
                <a:solidFill>
                  <a:prstClr val="black">
                    <a:tint val="75000"/>
                  </a:prstClr>
                </a:solidFill>
              </a:rPr>
              <a:pPr>
                <a:defRPr/>
              </a:pPr>
              <a:t>4/2/2020</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DD8A8FD-F1EB-4C89-B362-F0CBB68E420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201147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CA10C2E-058F-49BC-9117-30DB2B0E92D2}" type="datetimeFigureOut">
              <a:rPr lang="en-US">
                <a:solidFill>
                  <a:prstClr val="black">
                    <a:tint val="75000"/>
                  </a:prstClr>
                </a:solidFill>
              </a:rPr>
              <a:pPr>
                <a:defRPr/>
              </a:pPr>
              <a:t>4/2/2020</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D1A0490-8DAD-42E5-A93B-DE52E335D05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312158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4644DE7-627D-43FC-8BCA-C5796B703FC0}" type="datetimeFigureOut">
              <a:rPr lang="en-US">
                <a:solidFill>
                  <a:prstClr val="black">
                    <a:tint val="75000"/>
                  </a:prstClr>
                </a:solidFill>
              </a:rPr>
              <a:pPr>
                <a:defRPr/>
              </a:pPr>
              <a:t>4/2/2020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52C91B3-FA50-460B-AA6C-8150239C725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688879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6275EF7-4AA7-4CCC-B188-A8BBD2197528}" type="datetimeFigureOut">
              <a:rPr lang="en-US">
                <a:solidFill>
                  <a:prstClr val="black">
                    <a:tint val="75000"/>
                  </a:prstClr>
                </a:solidFill>
              </a:rPr>
              <a:pPr>
                <a:defRPr/>
              </a:pPr>
              <a:t>4/2/2020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E77FBDF-CE04-458A-A249-5B42F37BB9B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0824234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02FCFB62-7664-44A8-B4F7-53B80C586D3E}" type="datetimeFigureOut">
              <a:rPr lang="en-US">
                <a:solidFill>
                  <a:prstClr val="black">
                    <a:tint val="75000"/>
                  </a:prstClr>
                </a:solidFill>
              </a:rPr>
              <a:pPr>
                <a:defRPr/>
              </a:pPr>
              <a:t>4/2/2020</a:t>
            </a:fld>
            <a:endParaRPr lang="en-US">
              <a:solidFill>
                <a:prstClr val="black">
                  <a:tint val="75000"/>
                </a:prstClr>
              </a:solidFill>
            </a:endParaRPr>
          </a:p>
        </p:txBody>
      </p:sp>
      <p:sp>
        <p:nvSpPr>
          <p:cNvPr id="7"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8" name="Slide Number Placeholder 5"/>
          <p:cNvSpPr>
            <a:spLocks noGrp="1"/>
          </p:cNvSpPr>
          <p:nvPr>
            <p:ph type="sldNum" sz="quarter" idx="12"/>
          </p:nvPr>
        </p:nvSpPr>
        <p:spPr/>
        <p:txBody>
          <a:bodyPr/>
          <a:lstStyle>
            <a:lvl1pPr>
              <a:defRPr/>
            </a:lvl1pPr>
          </a:lstStyle>
          <a:p>
            <a:pPr>
              <a:defRPr/>
            </a:pPr>
            <a:fld id="{185F1072-D101-433E-AB1C-C1F832B5CCE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2681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3802-2C33-4D71-9325-B979073CA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0E9F11-9BB1-46F2-91A2-D83C4DF776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846DF0-D5FD-4DD2-ABB0-C31C0EACA6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38747B-FA3C-4FAD-B55B-64B66B82C888}"/>
              </a:ext>
            </a:extLst>
          </p:cNvPr>
          <p:cNvSpPr>
            <a:spLocks noGrp="1"/>
          </p:cNvSpPr>
          <p:nvPr>
            <p:ph type="dt" sz="half" idx="10"/>
          </p:nvPr>
        </p:nvSpPr>
        <p:spPr/>
        <p:txBody>
          <a:bodyPr/>
          <a:lstStyle/>
          <a:p>
            <a:fld id="{9952FC91-5B3C-4C52-8C66-3FA459548DEF}" type="datetimeFigureOut">
              <a:rPr lang="en-US" smtClean="0"/>
              <a:t>4/2/2020</a:t>
            </a:fld>
            <a:endParaRPr lang="en-US"/>
          </a:p>
        </p:txBody>
      </p:sp>
      <p:sp>
        <p:nvSpPr>
          <p:cNvPr id="6" name="Footer Placeholder 5">
            <a:extLst>
              <a:ext uri="{FF2B5EF4-FFF2-40B4-BE49-F238E27FC236}">
                <a16:creationId xmlns:a16="http://schemas.microsoft.com/office/drawing/2014/main" id="{3208E113-77AD-4866-8593-2E88EB4A3A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322353-1702-40B5-BD7D-5756907F3906}"/>
              </a:ext>
            </a:extLst>
          </p:cNvPr>
          <p:cNvSpPr>
            <a:spLocks noGrp="1"/>
          </p:cNvSpPr>
          <p:nvPr>
            <p:ph type="sldNum" sz="quarter" idx="12"/>
          </p:nvPr>
        </p:nvSpPr>
        <p:spPr/>
        <p:txBody>
          <a:bodyPr/>
          <a:lstStyle/>
          <a:p>
            <a:fld id="{874D3BC5-79AD-4C54-A906-341E25F0B814}" type="slidenum">
              <a:rPr lang="en-US" smtClean="0"/>
              <a:t>‹#›</a:t>
            </a:fld>
            <a:endParaRPr lang="en-US"/>
          </a:p>
        </p:txBody>
      </p:sp>
    </p:spTree>
    <p:extLst>
      <p:ext uri="{BB962C8B-B14F-4D97-AF65-F5344CB8AC3E}">
        <p14:creationId xmlns:p14="http://schemas.microsoft.com/office/powerpoint/2010/main" val="3663374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08427-E5ED-4E9C-9927-BACEEAAEAA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CF9597-EA58-41F3-AF46-6321C2027C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F30AFA-0666-4D15-ADB3-757F706E4A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395ABD-A1E4-4FEA-AC06-313E7DA5A2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C002D9-53E0-403C-A18C-398B8CDAC8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37E5E2-5AB0-4D9E-A511-19CF8A248D77}"/>
              </a:ext>
            </a:extLst>
          </p:cNvPr>
          <p:cNvSpPr>
            <a:spLocks noGrp="1"/>
          </p:cNvSpPr>
          <p:nvPr>
            <p:ph type="dt" sz="half" idx="10"/>
          </p:nvPr>
        </p:nvSpPr>
        <p:spPr/>
        <p:txBody>
          <a:bodyPr/>
          <a:lstStyle/>
          <a:p>
            <a:fld id="{9952FC91-5B3C-4C52-8C66-3FA459548DEF}" type="datetimeFigureOut">
              <a:rPr lang="en-US" smtClean="0"/>
              <a:t>4/2/2020</a:t>
            </a:fld>
            <a:endParaRPr lang="en-US"/>
          </a:p>
        </p:txBody>
      </p:sp>
      <p:sp>
        <p:nvSpPr>
          <p:cNvPr id="8" name="Footer Placeholder 7">
            <a:extLst>
              <a:ext uri="{FF2B5EF4-FFF2-40B4-BE49-F238E27FC236}">
                <a16:creationId xmlns:a16="http://schemas.microsoft.com/office/drawing/2014/main" id="{894AC39C-8412-4D00-BF15-FAF2128938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07E551-AB4D-402F-9465-D165CAD3C935}"/>
              </a:ext>
            </a:extLst>
          </p:cNvPr>
          <p:cNvSpPr>
            <a:spLocks noGrp="1"/>
          </p:cNvSpPr>
          <p:nvPr>
            <p:ph type="sldNum" sz="quarter" idx="12"/>
          </p:nvPr>
        </p:nvSpPr>
        <p:spPr/>
        <p:txBody>
          <a:bodyPr/>
          <a:lstStyle/>
          <a:p>
            <a:fld id="{874D3BC5-79AD-4C54-A906-341E25F0B814}" type="slidenum">
              <a:rPr lang="en-US" smtClean="0"/>
              <a:t>‹#›</a:t>
            </a:fld>
            <a:endParaRPr lang="en-US"/>
          </a:p>
        </p:txBody>
      </p:sp>
    </p:spTree>
    <p:extLst>
      <p:ext uri="{BB962C8B-B14F-4D97-AF65-F5344CB8AC3E}">
        <p14:creationId xmlns:p14="http://schemas.microsoft.com/office/powerpoint/2010/main" val="2417429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79B4-B5CC-4186-A44E-C1A2618F2D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0A2BB1-9B6B-4246-97BB-027988EBB1CB}"/>
              </a:ext>
            </a:extLst>
          </p:cNvPr>
          <p:cNvSpPr>
            <a:spLocks noGrp="1"/>
          </p:cNvSpPr>
          <p:nvPr>
            <p:ph type="dt" sz="half" idx="10"/>
          </p:nvPr>
        </p:nvSpPr>
        <p:spPr/>
        <p:txBody>
          <a:bodyPr/>
          <a:lstStyle/>
          <a:p>
            <a:fld id="{9952FC91-5B3C-4C52-8C66-3FA459548DEF}" type="datetimeFigureOut">
              <a:rPr lang="en-US" smtClean="0"/>
              <a:t>4/2/2020</a:t>
            </a:fld>
            <a:endParaRPr lang="en-US"/>
          </a:p>
        </p:txBody>
      </p:sp>
      <p:sp>
        <p:nvSpPr>
          <p:cNvPr id="4" name="Footer Placeholder 3">
            <a:extLst>
              <a:ext uri="{FF2B5EF4-FFF2-40B4-BE49-F238E27FC236}">
                <a16:creationId xmlns:a16="http://schemas.microsoft.com/office/drawing/2014/main" id="{40B4F12C-B5DB-4000-A35B-D0F88B24B2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1B1A46-86C9-4FDD-998F-830B80D5E98F}"/>
              </a:ext>
            </a:extLst>
          </p:cNvPr>
          <p:cNvSpPr>
            <a:spLocks noGrp="1"/>
          </p:cNvSpPr>
          <p:nvPr>
            <p:ph type="sldNum" sz="quarter" idx="12"/>
          </p:nvPr>
        </p:nvSpPr>
        <p:spPr/>
        <p:txBody>
          <a:bodyPr/>
          <a:lstStyle/>
          <a:p>
            <a:fld id="{874D3BC5-79AD-4C54-A906-341E25F0B814}" type="slidenum">
              <a:rPr lang="en-US" smtClean="0"/>
              <a:t>‹#›</a:t>
            </a:fld>
            <a:endParaRPr lang="en-US"/>
          </a:p>
        </p:txBody>
      </p:sp>
    </p:spTree>
    <p:extLst>
      <p:ext uri="{BB962C8B-B14F-4D97-AF65-F5344CB8AC3E}">
        <p14:creationId xmlns:p14="http://schemas.microsoft.com/office/powerpoint/2010/main" val="2686842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7FB1C4-EE6A-48BB-843B-E1A357ED110F}"/>
              </a:ext>
            </a:extLst>
          </p:cNvPr>
          <p:cNvSpPr>
            <a:spLocks noGrp="1"/>
          </p:cNvSpPr>
          <p:nvPr>
            <p:ph type="dt" sz="half" idx="10"/>
          </p:nvPr>
        </p:nvSpPr>
        <p:spPr/>
        <p:txBody>
          <a:bodyPr/>
          <a:lstStyle/>
          <a:p>
            <a:fld id="{9952FC91-5B3C-4C52-8C66-3FA459548DEF}" type="datetimeFigureOut">
              <a:rPr lang="en-US" smtClean="0"/>
              <a:t>4/2/2020</a:t>
            </a:fld>
            <a:endParaRPr lang="en-US"/>
          </a:p>
        </p:txBody>
      </p:sp>
      <p:sp>
        <p:nvSpPr>
          <p:cNvPr id="3" name="Footer Placeholder 2">
            <a:extLst>
              <a:ext uri="{FF2B5EF4-FFF2-40B4-BE49-F238E27FC236}">
                <a16:creationId xmlns:a16="http://schemas.microsoft.com/office/drawing/2014/main" id="{5E0AAAEA-9090-4DC9-8033-253F42D5DD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879F1-1BE4-49AC-BE20-931022C3DCE2}"/>
              </a:ext>
            </a:extLst>
          </p:cNvPr>
          <p:cNvSpPr>
            <a:spLocks noGrp="1"/>
          </p:cNvSpPr>
          <p:nvPr>
            <p:ph type="sldNum" sz="quarter" idx="12"/>
          </p:nvPr>
        </p:nvSpPr>
        <p:spPr/>
        <p:txBody>
          <a:bodyPr/>
          <a:lstStyle/>
          <a:p>
            <a:fld id="{874D3BC5-79AD-4C54-A906-341E25F0B814}" type="slidenum">
              <a:rPr lang="en-US" smtClean="0"/>
              <a:t>‹#›</a:t>
            </a:fld>
            <a:endParaRPr lang="en-US"/>
          </a:p>
        </p:txBody>
      </p:sp>
    </p:spTree>
    <p:extLst>
      <p:ext uri="{BB962C8B-B14F-4D97-AF65-F5344CB8AC3E}">
        <p14:creationId xmlns:p14="http://schemas.microsoft.com/office/powerpoint/2010/main" val="601204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C80CF-AA36-4D10-AB32-D4EA913E47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E883C8-1625-4023-B5DA-CAC15A3F3C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18CFFD-D9E4-4096-89A5-F1C73F2467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75677B-21A1-4457-916A-033F0BF703DB}"/>
              </a:ext>
            </a:extLst>
          </p:cNvPr>
          <p:cNvSpPr>
            <a:spLocks noGrp="1"/>
          </p:cNvSpPr>
          <p:nvPr>
            <p:ph type="dt" sz="half" idx="10"/>
          </p:nvPr>
        </p:nvSpPr>
        <p:spPr/>
        <p:txBody>
          <a:bodyPr/>
          <a:lstStyle/>
          <a:p>
            <a:fld id="{9952FC91-5B3C-4C52-8C66-3FA459548DEF}" type="datetimeFigureOut">
              <a:rPr lang="en-US" smtClean="0"/>
              <a:t>4/2/2020</a:t>
            </a:fld>
            <a:endParaRPr lang="en-US"/>
          </a:p>
        </p:txBody>
      </p:sp>
      <p:sp>
        <p:nvSpPr>
          <p:cNvPr id="6" name="Footer Placeholder 5">
            <a:extLst>
              <a:ext uri="{FF2B5EF4-FFF2-40B4-BE49-F238E27FC236}">
                <a16:creationId xmlns:a16="http://schemas.microsoft.com/office/drawing/2014/main" id="{3C5DD5B2-427F-4F63-B411-04DDF7837A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FBE8A0-D17E-47AA-AF67-6843EFBDD476}"/>
              </a:ext>
            </a:extLst>
          </p:cNvPr>
          <p:cNvSpPr>
            <a:spLocks noGrp="1"/>
          </p:cNvSpPr>
          <p:nvPr>
            <p:ph type="sldNum" sz="quarter" idx="12"/>
          </p:nvPr>
        </p:nvSpPr>
        <p:spPr/>
        <p:txBody>
          <a:bodyPr/>
          <a:lstStyle/>
          <a:p>
            <a:fld id="{874D3BC5-79AD-4C54-A906-341E25F0B814}" type="slidenum">
              <a:rPr lang="en-US" smtClean="0"/>
              <a:t>‹#›</a:t>
            </a:fld>
            <a:endParaRPr lang="en-US"/>
          </a:p>
        </p:txBody>
      </p:sp>
    </p:spTree>
    <p:extLst>
      <p:ext uri="{BB962C8B-B14F-4D97-AF65-F5344CB8AC3E}">
        <p14:creationId xmlns:p14="http://schemas.microsoft.com/office/powerpoint/2010/main" val="2220840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92FAA-99EF-4F47-ABC5-87F283138C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89EB9D-1A5A-4EDA-95A5-EF18C78A32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6FADAD-325F-4E70-AEC9-3D9A23706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A91BE8-380D-4641-AD66-DC2697824319}"/>
              </a:ext>
            </a:extLst>
          </p:cNvPr>
          <p:cNvSpPr>
            <a:spLocks noGrp="1"/>
          </p:cNvSpPr>
          <p:nvPr>
            <p:ph type="dt" sz="half" idx="10"/>
          </p:nvPr>
        </p:nvSpPr>
        <p:spPr/>
        <p:txBody>
          <a:bodyPr/>
          <a:lstStyle/>
          <a:p>
            <a:fld id="{9952FC91-5B3C-4C52-8C66-3FA459548DEF}" type="datetimeFigureOut">
              <a:rPr lang="en-US" smtClean="0"/>
              <a:t>4/2/2020</a:t>
            </a:fld>
            <a:endParaRPr lang="en-US"/>
          </a:p>
        </p:txBody>
      </p:sp>
      <p:sp>
        <p:nvSpPr>
          <p:cNvPr id="6" name="Footer Placeholder 5">
            <a:extLst>
              <a:ext uri="{FF2B5EF4-FFF2-40B4-BE49-F238E27FC236}">
                <a16:creationId xmlns:a16="http://schemas.microsoft.com/office/drawing/2014/main" id="{AA21E727-3F76-4C4D-8D49-DBCD14B4B8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749444-DA2F-41BF-845D-45DC4C50761A}"/>
              </a:ext>
            </a:extLst>
          </p:cNvPr>
          <p:cNvSpPr>
            <a:spLocks noGrp="1"/>
          </p:cNvSpPr>
          <p:nvPr>
            <p:ph type="sldNum" sz="quarter" idx="12"/>
          </p:nvPr>
        </p:nvSpPr>
        <p:spPr/>
        <p:txBody>
          <a:bodyPr/>
          <a:lstStyle/>
          <a:p>
            <a:fld id="{874D3BC5-79AD-4C54-A906-341E25F0B814}" type="slidenum">
              <a:rPr lang="en-US" smtClean="0"/>
              <a:t>‹#›</a:t>
            </a:fld>
            <a:endParaRPr lang="en-US"/>
          </a:p>
        </p:txBody>
      </p:sp>
    </p:spTree>
    <p:extLst>
      <p:ext uri="{BB962C8B-B14F-4D97-AF65-F5344CB8AC3E}">
        <p14:creationId xmlns:p14="http://schemas.microsoft.com/office/powerpoint/2010/main" val="29556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5B331A-CB20-425C-B2FB-25A26FC1E5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61436C-343E-4AD0-A0D4-4EEC76AD9C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0FDDB5-9BB4-47F0-B173-11942FF1A4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2FC91-5B3C-4C52-8C66-3FA459548DEF}" type="datetimeFigureOut">
              <a:rPr lang="en-US" smtClean="0"/>
              <a:t>4/2/2020</a:t>
            </a:fld>
            <a:endParaRPr lang="en-US"/>
          </a:p>
        </p:txBody>
      </p:sp>
      <p:sp>
        <p:nvSpPr>
          <p:cNvPr id="5" name="Footer Placeholder 4">
            <a:extLst>
              <a:ext uri="{FF2B5EF4-FFF2-40B4-BE49-F238E27FC236}">
                <a16:creationId xmlns:a16="http://schemas.microsoft.com/office/drawing/2014/main" id="{6EC0FDA4-C327-454D-BBB1-C56A3DF1E0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F617C9-DC7A-45B5-BE12-40E8925746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D3BC5-79AD-4C54-A906-341E25F0B814}" type="slidenum">
              <a:rPr lang="en-US" smtClean="0"/>
              <a:t>‹#›</a:t>
            </a:fld>
            <a:endParaRPr lang="en-US"/>
          </a:p>
        </p:txBody>
      </p:sp>
    </p:spTree>
    <p:extLst>
      <p:ext uri="{BB962C8B-B14F-4D97-AF65-F5344CB8AC3E}">
        <p14:creationId xmlns:p14="http://schemas.microsoft.com/office/powerpoint/2010/main" val="515000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fld id="{16E09977-3C6D-4722-80C8-12D631A3619A}" type="datetime1">
              <a:rPr lang="en-US" smtClean="0">
                <a:solidFill>
                  <a:srgbClr val="000000"/>
                </a:solidFill>
              </a:rPr>
              <a:pPr fontAlgn="base">
                <a:spcBef>
                  <a:spcPct val="0"/>
                </a:spcBef>
                <a:spcAft>
                  <a:spcPct val="0"/>
                </a:spcAft>
                <a:defRPr/>
              </a:pPr>
              <a:t>4/2/2020</a:t>
            </a:fld>
            <a:endParaRPr lang="en-US">
              <a:solidFill>
                <a:srgbClr val="000000"/>
              </a:solidFill>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1">
                <a:solidFill>
                  <a:schemeClr val="accent2"/>
                </a:solidFill>
                <a:latin typeface="Lucida Console" pitchFamily="49" charset="0"/>
              </a:defRPr>
            </a:lvl1pPr>
          </a:lstStyle>
          <a:p>
            <a:pPr fontAlgn="base">
              <a:spcBef>
                <a:spcPct val="0"/>
              </a:spcBef>
              <a:spcAft>
                <a:spcPct val="0"/>
              </a:spcAft>
              <a:defRPr/>
            </a:pPr>
            <a:r>
              <a:rPr lang="en-US">
                <a:solidFill>
                  <a:srgbClr val="333399"/>
                </a:solidFill>
              </a:rPr>
              <a:t>S. Ravichandran, Ph.D</a:t>
            </a: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fontAlgn="base">
              <a:spcBef>
                <a:spcPct val="0"/>
              </a:spcBef>
              <a:spcAft>
                <a:spcPct val="0"/>
              </a:spcAft>
              <a:defRPr/>
            </a:pPr>
            <a:fld id="{7693D043-8E51-4370-A9B2-DEA337BF03BA}"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2522237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hf hdr="0"/>
  <p:txStyles>
    <p:titleStyle>
      <a:lvl1pPr algn="ctr" rtl="0" eaLnBrk="0" fontAlgn="base" hangingPunct="0">
        <a:spcBef>
          <a:spcPct val="0"/>
        </a:spcBef>
        <a:spcAft>
          <a:spcPct val="0"/>
        </a:spcAft>
        <a:defRPr sz="4400">
          <a:solidFill>
            <a:srgbClr val="CC3300"/>
          </a:solidFill>
          <a:latin typeface="+mj-lt"/>
          <a:ea typeface="+mj-ea"/>
          <a:cs typeface="+mj-cs"/>
        </a:defRPr>
      </a:lvl1pPr>
      <a:lvl2pPr algn="ctr" rtl="0" eaLnBrk="0" fontAlgn="base" hangingPunct="0">
        <a:spcBef>
          <a:spcPct val="0"/>
        </a:spcBef>
        <a:spcAft>
          <a:spcPct val="0"/>
        </a:spcAft>
        <a:defRPr sz="4400">
          <a:solidFill>
            <a:srgbClr val="CC3300"/>
          </a:solidFill>
          <a:latin typeface="Arial" charset="0"/>
        </a:defRPr>
      </a:lvl2pPr>
      <a:lvl3pPr algn="ctr" rtl="0" eaLnBrk="0" fontAlgn="base" hangingPunct="0">
        <a:spcBef>
          <a:spcPct val="0"/>
        </a:spcBef>
        <a:spcAft>
          <a:spcPct val="0"/>
        </a:spcAft>
        <a:defRPr sz="4400">
          <a:solidFill>
            <a:srgbClr val="CC3300"/>
          </a:solidFill>
          <a:latin typeface="Arial" charset="0"/>
        </a:defRPr>
      </a:lvl3pPr>
      <a:lvl4pPr algn="ctr" rtl="0" eaLnBrk="0" fontAlgn="base" hangingPunct="0">
        <a:spcBef>
          <a:spcPct val="0"/>
        </a:spcBef>
        <a:spcAft>
          <a:spcPct val="0"/>
        </a:spcAft>
        <a:defRPr sz="4400">
          <a:solidFill>
            <a:srgbClr val="CC3300"/>
          </a:solidFill>
          <a:latin typeface="Arial" charset="0"/>
        </a:defRPr>
      </a:lvl4pPr>
      <a:lvl5pPr algn="ctr" rtl="0" eaLnBrk="0" fontAlgn="base" hangingPunct="0">
        <a:spcBef>
          <a:spcPct val="0"/>
        </a:spcBef>
        <a:spcAft>
          <a:spcPct val="0"/>
        </a:spcAft>
        <a:defRPr sz="4400">
          <a:solidFill>
            <a:srgbClr val="CC3300"/>
          </a:solidFill>
          <a:latin typeface="Arial" charset="0"/>
        </a:defRPr>
      </a:lvl5pPr>
      <a:lvl6pPr marL="457200" algn="ctr" rtl="0" fontAlgn="base">
        <a:spcBef>
          <a:spcPct val="0"/>
        </a:spcBef>
        <a:spcAft>
          <a:spcPct val="0"/>
        </a:spcAft>
        <a:defRPr sz="4400">
          <a:solidFill>
            <a:srgbClr val="CC3300"/>
          </a:solidFill>
          <a:latin typeface="Arial" charset="0"/>
        </a:defRPr>
      </a:lvl6pPr>
      <a:lvl7pPr marL="914400" algn="ctr" rtl="0" fontAlgn="base">
        <a:spcBef>
          <a:spcPct val="0"/>
        </a:spcBef>
        <a:spcAft>
          <a:spcPct val="0"/>
        </a:spcAft>
        <a:defRPr sz="4400">
          <a:solidFill>
            <a:srgbClr val="CC3300"/>
          </a:solidFill>
          <a:latin typeface="Arial" charset="0"/>
        </a:defRPr>
      </a:lvl7pPr>
      <a:lvl8pPr marL="1371600" algn="ctr" rtl="0" fontAlgn="base">
        <a:spcBef>
          <a:spcPct val="0"/>
        </a:spcBef>
        <a:spcAft>
          <a:spcPct val="0"/>
        </a:spcAft>
        <a:defRPr sz="4400">
          <a:solidFill>
            <a:srgbClr val="CC3300"/>
          </a:solidFill>
          <a:latin typeface="Arial" charset="0"/>
        </a:defRPr>
      </a:lvl8pPr>
      <a:lvl9pPr marL="1828800" algn="ctr" rtl="0" fontAlgn="base">
        <a:spcBef>
          <a:spcPct val="0"/>
        </a:spcBef>
        <a:spcAft>
          <a:spcPct val="0"/>
        </a:spcAft>
        <a:defRPr sz="4400">
          <a:solidFill>
            <a:srgbClr val="CC3300"/>
          </a:solidFill>
          <a:latin typeface="Arial" charset="0"/>
        </a:defRPr>
      </a:lvl9pPr>
    </p:titleStyle>
    <p:bodyStyle>
      <a:lvl1pPr marL="342900" indent="-342900" algn="l" rtl="0" eaLnBrk="0" fontAlgn="base" hangingPunct="0">
        <a:spcBef>
          <a:spcPct val="20000"/>
        </a:spcBef>
        <a:spcAft>
          <a:spcPct val="0"/>
        </a:spcAft>
        <a:buChar char="•"/>
        <a:defRPr sz="32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800">
          <a:solidFill>
            <a:srgbClr val="339933"/>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EE6C6900-0090-4382-829B-79D61B7BF49C}" type="datetimeFigureOut">
              <a:rPr lang="en-US">
                <a:solidFill>
                  <a:prstClr val="black">
                    <a:tint val="75000"/>
                  </a:prstClr>
                </a:solidFill>
              </a:rPr>
              <a:pPr>
                <a:defRPr/>
              </a:pPr>
              <a:t>4/2/2020</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56D33243-C01E-4E63-9680-DADD4823FBC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0167862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accent2"/>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hlink"/>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rgbClr val="00660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campusontario.pressbooks.pub/microbio/chapter/a-systematic-approach/"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emf"/><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ncbi.nlm.nih.gov/books/n/genomes/A9089/def-item/A9127/" TargetMode="External"/><Relationship Id="rId2" Type="http://schemas.openxmlformats.org/officeDocument/2006/relationships/hyperlink" Target="https://www.ncbi.nlm.nih.gov/books/n/genomes/A9089/def-item/A9797/" TargetMode="External"/><Relationship Id="rId1" Type="http://schemas.openxmlformats.org/officeDocument/2006/relationships/slideLayout" Target="../slideLayouts/slideLayout2.xml"/><Relationship Id="rId6" Type="http://schemas.openxmlformats.org/officeDocument/2006/relationships/hyperlink" Target="https://www.ncbi.nlm.nih.gov/books/n/genomes/A9089/def-item/A9863/" TargetMode="External"/><Relationship Id="rId5" Type="http://schemas.openxmlformats.org/officeDocument/2006/relationships/hyperlink" Target="https://www.ncbi.nlm.nih.gov/books/n/genomes/A9089/def-item/A9693/" TargetMode="External"/><Relationship Id="rId4" Type="http://schemas.openxmlformats.org/officeDocument/2006/relationships/hyperlink" Target="https://www.ncbi.nlm.nih.gov/books/n/genomes/A9089/def-item/A9126/"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AC0472-EE79-4A1A-BC9A-2C249C3CD882}"/>
              </a:ext>
            </a:extLst>
          </p:cNvPr>
          <p:cNvSpPr>
            <a:spLocks noGrp="1"/>
          </p:cNvSpPr>
          <p:nvPr>
            <p:ph type="title"/>
          </p:nvPr>
        </p:nvSpPr>
        <p:spPr/>
        <p:txBody>
          <a:bodyPr/>
          <a:lstStyle/>
          <a:p>
            <a:r>
              <a:rPr lang="en-US" dirty="0"/>
              <a:t>Basics</a:t>
            </a:r>
          </a:p>
        </p:txBody>
      </p:sp>
      <p:sp>
        <p:nvSpPr>
          <p:cNvPr id="5" name="Content Placeholder 4">
            <a:extLst>
              <a:ext uri="{FF2B5EF4-FFF2-40B4-BE49-F238E27FC236}">
                <a16:creationId xmlns:a16="http://schemas.microsoft.com/office/drawing/2014/main" id="{A30DA42E-1C93-4CE0-9B6C-36F10DC582B7}"/>
              </a:ext>
            </a:extLst>
          </p:cNvPr>
          <p:cNvSpPr>
            <a:spLocks noGrp="1"/>
          </p:cNvSpPr>
          <p:nvPr>
            <p:ph idx="1"/>
          </p:nvPr>
        </p:nvSpPr>
        <p:spPr/>
        <p:txBody>
          <a:bodyPr/>
          <a:lstStyle/>
          <a:p>
            <a:r>
              <a:rPr lang="en-US" dirty="0"/>
              <a:t>Genomes evolve by gradual accumulation of mutations</a:t>
            </a:r>
          </a:p>
          <a:p>
            <a:pPr lvl="1"/>
            <a:r>
              <a:rPr lang="en-US" dirty="0"/>
              <a:t>Can we use the difference in the NT between two genomes as a guidance for when they diverged (had a common ancestor)?</a:t>
            </a:r>
          </a:p>
          <a:p>
            <a:r>
              <a:rPr lang="en-US" dirty="0"/>
              <a:t>Initial research focused on similarities between species and mapped them into a tree called “tree of life”</a:t>
            </a:r>
          </a:p>
        </p:txBody>
      </p:sp>
      <p:pic>
        <p:nvPicPr>
          <p:cNvPr id="14" name="Picture 13">
            <a:extLst>
              <a:ext uri="{FF2B5EF4-FFF2-40B4-BE49-F238E27FC236}">
                <a16:creationId xmlns:a16="http://schemas.microsoft.com/office/drawing/2014/main" id="{C2802921-9A7F-45F0-8C00-8DD03ED2C43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20894" y="3813683"/>
            <a:ext cx="4119372" cy="2679192"/>
          </a:xfrm>
          <a:prstGeom prst="rect">
            <a:avLst/>
          </a:prstGeom>
        </p:spPr>
      </p:pic>
      <p:sp>
        <p:nvSpPr>
          <p:cNvPr id="15" name="TextBox 14">
            <a:extLst>
              <a:ext uri="{FF2B5EF4-FFF2-40B4-BE49-F238E27FC236}">
                <a16:creationId xmlns:a16="http://schemas.microsoft.com/office/drawing/2014/main" id="{EE223827-C9E6-4B1A-A7B2-E32BCCE72567}"/>
              </a:ext>
            </a:extLst>
          </p:cNvPr>
          <p:cNvSpPr txBox="1"/>
          <p:nvPr/>
        </p:nvSpPr>
        <p:spPr>
          <a:xfrm>
            <a:off x="9028592" y="6492875"/>
            <a:ext cx="2916530" cy="230832"/>
          </a:xfrm>
          <a:prstGeom prst="rect">
            <a:avLst/>
          </a:prstGeom>
          <a:noFill/>
        </p:spPr>
        <p:txBody>
          <a:bodyPr wrap="square" rtlCol="0">
            <a:spAutoFit/>
          </a:bodyPr>
          <a:lstStyle/>
          <a:p>
            <a:r>
              <a:rPr lang="en-US" sz="900" dirty="0">
                <a:hlinkClick r:id="rId3" tooltip="https://ecampusontario.pressbooks.pub/microbio/chapter/a-systematic-approach/"/>
              </a:rPr>
              <a:t>This Photo</a:t>
            </a:r>
            <a:r>
              <a:rPr lang="en-US" sz="900" dirty="0"/>
              <a:t> by Unknown Author is licensed under </a:t>
            </a:r>
            <a:r>
              <a:rPr lang="en-US" sz="900" dirty="0">
                <a:hlinkClick r:id="rId4" tooltip="https://creativecommons.org/licenses/by/3.0/"/>
              </a:rPr>
              <a:t>CC BY</a:t>
            </a:r>
            <a:endParaRPr lang="en-US" sz="900" dirty="0"/>
          </a:p>
        </p:txBody>
      </p:sp>
      <p:sp>
        <p:nvSpPr>
          <p:cNvPr id="16" name="TextBox 15">
            <a:extLst>
              <a:ext uri="{FF2B5EF4-FFF2-40B4-BE49-F238E27FC236}">
                <a16:creationId xmlns:a16="http://schemas.microsoft.com/office/drawing/2014/main" id="{9E90D015-503A-421B-8BD6-0A6DBCAE29BE}"/>
              </a:ext>
            </a:extLst>
          </p:cNvPr>
          <p:cNvSpPr txBox="1"/>
          <p:nvPr/>
        </p:nvSpPr>
        <p:spPr>
          <a:xfrm>
            <a:off x="7043806" y="6402109"/>
            <a:ext cx="1559859" cy="369332"/>
          </a:xfrm>
          <a:prstGeom prst="rect">
            <a:avLst/>
          </a:prstGeom>
          <a:noFill/>
        </p:spPr>
        <p:txBody>
          <a:bodyPr wrap="square" rtlCol="0">
            <a:spAutoFit/>
          </a:bodyPr>
          <a:lstStyle/>
          <a:p>
            <a:r>
              <a:rPr lang="en-US" b="1" dirty="0">
                <a:solidFill>
                  <a:srgbClr val="FF0000"/>
                </a:solidFill>
              </a:rPr>
              <a:t>Ancestor</a:t>
            </a:r>
          </a:p>
        </p:txBody>
      </p:sp>
    </p:spTree>
    <p:extLst>
      <p:ext uri="{BB962C8B-B14F-4D97-AF65-F5344CB8AC3E}">
        <p14:creationId xmlns:p14="http://schemas.microsoft.com/office/powerpoint/2010/main" val="3506272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CEAD-5E1F-43AE-9D12-DAD13AB964FD}"/>
              </a:ext>
            </a:extLst>
          </p:cNvPr>
          <p:cNvSpPr>
            <a:spLocks noGrp="1"/>
          </p:cNvSpPr>
          <p:nvPr>
            <p:ph type="title"/>
          </p:nvPr>
        </p:nvSpPr>
        <p:spPr/>
        <p:txBody>
          <a:bodyPr/>
          <a:lstStyle/>
          <a:p>
            <a:r>
              <a:rPr lang="en-US" dirty="0"/>
              <a:t>Tree construction</a:t>
            </a:r>
          </a:p>
        </p:txBody>
      </p:sp>
      <p:sp>
        <p:nvSpPr>
          <p:cNvPr id="3" name="Content Placeholder 2">
            <a:extLst>
              <a:ext uri="{FF2B5EF4-FFF2-40B4-BE49-F238E27FC236}">
                <a16:creationId xmlns:a16="http://schemas.microsoft.com/office/drawing/2014/main" id="{2FA9A2F0-DDA0-40F9-8EC1-FFE74D2C8C29}"/>
              </a:ext>
            </a:extLst>
          </p:cNvPr>
          <p:cNvSpPr>
            <a:spLocks noGrp="1"/>
          </p:cNvSpPr>
          <p:nvPr>
            <p:ph idx="1"/>
          </p:nvPr>
        </p:nvSpPr>
        <p:spPr/>
        <p:txBody>
          <a:bodyPr/>
          <a:lstStyle/>
          <a:p>
            <a:pPr marL="514350" indent="-514350">
              <a:buFont typeface="+mj-lt"/>
              <a:buAutoNum type="arabicPeriod"/>
            </a:pPr>
            <a:r>
              <a:rPr lang="en-US" dirty="0"/>
              <a:t>Collecting sequences </a:t>
            </a:r>
            <a:r>
              <a:rPr lang="en-US" dirty="0">
                <a:sym typeface="Wingdings" panose="05000000000000000000" pitchFamily="2" charset="2"/>
              </a:rPr>
              <a:t> MSA</a:t>
            </a:r>
            <a:endParaRPr lang="en-US" dirty="0"/>
          </a:p>
          <a:p>
            <a:pPr lvl="1"/>
            <a:r>
              <a:rPr lang="en-US" dirty="0"/>
              <a:t>How good is the data?</a:t>
            </a:r>
          </a:p>
          <a:p>
            <a:pPr lvl="1"/>
            <a:r>
              <a:rPr lang="en-US" dirty="0"/>
              <a:t>Are the data homologous sequences?</a:t>
            </a:r>
          </a:p>
          <a:p>
            <a:pPr lvl="2"/>
            <a:r>
              <a:rPr lang="en-US" dirty="0"/>
              <a:t>We have seen that the alignment will easy for highly similar sequences</a:t>
            </a:r>
          </a:p>
          <a:p>
            <a:pPr lvl="2"/>
            <a:r>
              <a:rPr lang="en-US" dirty="0"/>
              <a:t>Difficult for diverged sequences (indels in the wrong place!)</a:t>
            </a:r>
          </a:p>
          <a:p>
            <a:pPr lvl="2"/>
            <a:endParaRPr lang="en-US" dirty="0"/>
          </a:p>
        </p:txBody>
      </p:sp>
    </p:spTree>
    <p:extLst>
      <p:ext uri="{BB962C8B-B14F-4D97-AF65-F5344CB8AC3E}">
        <p14:creationId xmlns:p14="http://schemas.microsoft.com/office/powerpoint/2010/main" val="2598101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6854F-5473-4560-8454-44B2A5012FF5}"/>
              </a:ext>
            </a:extLst>
          </p:cNvPr>
          <p:cNvSpPr>
            <a:spLocks noGrp="1"/>
          </p:cNvSpPr>
          <p:nvPr>
            <p:ph type="title"/>
          </p:nvPr>
        </p:nvSpPr>
        <p:spPr/>
        <p:txBody>
          <a:bodyPr/>
          <a:lstStyle/>
          <a:p>
            <a:r>
              <a:rPr lang="en-US" dirty="0"/>
              <a:t>Tree construction</a:t>
            </a:r>
          </a:p>
        </p:txBody>
      </p:sp>
      <p:sp>
        <p:nvSpPr>
          <p:cNvPr id="3" name="Content Placeholder 2">
            <a:extLst>
              <a:ext uri="{FF2B5EF4-FFF2-40B4-BE49-F238E27FC236}">
                <a16:creationId xmlns:a16="http://schemas.microsoft.com/office/drawing/2014/main" id="{95722F71-1F0C-41C4-ADBE-DCBF590D29DC}"/>
              </a:ext>
            </a:extLst>
          </p:cNvPr>
          <p:cNvSpPr>
            <a:spLocks noGrp="1"/>
          </p:cNvSpPr>
          <p:nvPr>
            <p:ph idx="1"/>
          </p:nvPr>
        </p:nvSpPr>
        <p:spPr>
          <a:xfrm>
            <a:off x="143435" y="1825625"/>
            <a:ext cx="8817685" cy="4351338"/>
          </a:xfrm>
        </p:spPr>
        <p:txBody>
          <a:bodyPr>
            <a:normAutofit fontScale="92500" lnSpcReduction="10000"/>
          </a:bodyPr>
          <a:lstStyle/>
          <a:p>
            <a:pPr>
              <a:buFont typeface="Wingdings" panose="05000000000000000000" pitchFamily="2" charset="2"/>
              <a:buChar char="ü"/>
            </a:pPr>
            <a:r>
              <a:rPr lang="en-US" dirty="0"/>
              <a:t>Collecting sequences </a:t>
            </a:r>
            <a:r>
              <a:rPr lang="en-US" dirty="0">
                <a:sym typeface="Wingdings" panose="05000000000000000000" pitchFamily="2" charset="2"/>
              </a:rPr>
              <a:t> MSA</a:t>
            </a:r>
            <a:endParaRPr lang="en-US" dirty="0"/>
          </a:p>
          <a:p>
            <a:pPr marL="514350" indent="-514350">
              <a:buFont typeface="+mj-lt"/>
              <a:buAutoNum type="arabicPeriod" startAt="2"/>
            </a:pPr>
            <a:r>
              <a:rPr lang="en-US" dirty="0"/>
              <a:t>Converting the MSA data into a reconstructed tree;</a:t>
            </a:r>
          </a:p>
          <a:p>
            <a:pPr lvl="1"/>
            <a:r>
              <a:rPr lang="en-US" dirty="0"/>
              <a:t>Keep in mind that, no method that we know off is perfect. Some are better than others</a:t>
            </a:r>
          </a:p>
          <a:p>
            <a:pPr lvl="1"/>
            <a:r>
              <a:rPr lang="en-US" dirty="0"/>
              <a:t>Each approach Converts the sequence information into a measure (ex distance measure) which is then used to construct a tree</a:t>
            </a:r>
          </a:p>
          <a:p>
            <a:pPr lvl="1"/>
            <a:r>
              <a:rPr lang="en-US" dirty="0"/>
              <a:t>This simple measure of proportion of changes</a:t>
            </a:r>
            <a:br>
              <a:rPr lang="en-US" dirty="0"/>
            </a:br>
            <a:r>
              <a:rPr lang="en-US" dirty="0"/>
              <a:t>does not include multiple hits in the same </a:t>
            </a:r>
            <a:br>
              <a:rPr lang="en-US" dirty="0"/>
            </a:br>
            <a:r>
              <a:rPr lang="en-US" dirty="0"/>
              <a:t>position.</a:t>
            </a:r>
          </a:p>
          <a:p>
            <a:pPr lvl="1"/>
            <a:r>
              <a:rPr lang="en-US" dirty="0"/>
              <a:t>To convert this proportion of changes to evolutionary </a:t>
            </a:r>
            <a:br>
              <a:rPr lang="en-US" dirty="0"/>
            </a:br>
            <a:r>
              <a:rPr lang="en-US" dirty="0"/>
              <a:t>distance, we use statistics and Math to include </a:t>
            </a:r>
            <a:br>
              <a:rPr lang="en-US" dirty="0"/>
            </a:br>
            <a:r>
              <a:rPr lang="en-US" dirty="0"/>
              <a:t>corrections. That quantity is often called evolutionary </a:t>
            </a:r>
            <a:br>
              <a:rPr lang="en-US" dirty="0"/>
            </a:br>
            <a:r>
              <a:rPr lang="en-US" dirty="0"/>
              <a:t>distance</a:t>
            </a:r>
          </a:p>
        </p:txBody>
      </p:sp>
      <p:sp>
        <p:nvSpPr>
          <p:cNvPr id="4" name="TextBox 3">
            <a:extLst>
              <a:ext uri="{FF2B5EF4-FFF2-40B4-BE49-F238E27FC236}">
                <a16:creationId xmlns:a16="http://schemas.microsoft.com/office/drawing/2014/main" id="{C53ECA90-F1FB-4F1F-8920-EE935878749E}"/>
              </a:ext>
            </a:extLst>
          </p:cNvPr>
          <p:cNvSpPr txBox="1"/>
          <p:nvPr/>
        </p:nvSpPr>
        <p:spPr>
          <a:xfrm>
            <a:off x="9057939" y="365125"/>
            <a:ext cx="2506532" cy="1477328"/>
          </a:xfrm>
          <a:prstGeom prst="rect">
            <a:avLst/>
          </a:prstGeom>
          <a:noFill/>
        </p:spPr>
        <p:txBody>
          <a:bodyPr wrap="square" rtlCol="0">
            <a:spAutoFit/>
          </a:bodyPr>
          <a:lstStyle/>
          <a:p>
            <a:r>
              <a:rPr lang="en-US" dirty="0"/>
              <a:t>Seq1  </a:t>
            </a:r>
            <a:r>
              <a:rPr lang="en-US" dirty="0" err="1"/>
              <a:t>xxxxxxxxx</a:t>
            </a:r>
            <a:r>
              <a:rPr lang="en-US" dirty="0"/>
              <a:t> </a:t>
            </a:r>
            <a:r>
              <a:rPr lang="en-US" dirty="0" err="1"/>
              <a:t>xxxxxxxx</a:t>
            </a:r>
            <a:endParaRPr lang="en-US" dirty="0"/>
          </a:p>
          <a:p>
            <a:r>
              <a:rPr lang="en-US" dirty="0"/>
              <a:t>Seq2  </a:t>
            </a:r>
            <a:r>
              <a:rPr lang="en-US" dirty="0" err="1"/>
              <a:t>xxxxxxxxx</a:t>
            </a:r>
            <a:r>
              <a:rPr lang="en-US" dirty="0"/>
              <a:t> </a:t>
            </a:r>
            <a:r>
              <a:rPr lang="en-US" dirty="0" err="1"/>
              <a:t>xxxxxxxx</a:t>
            </a:r>
            <a:endParaRPr lang="en-US" dirty="0"/>
          </a:p>
          <a:p>
            <a:r>
              <a:rPr lang="en-US" dirty="0"/>
              <a:t>Seq3  </a:t>
            </a:r>
            <a:r>
              <a:rPr lang="en-US" dirty="0" err="1"/>
              <a:t>xxxxxxxxx</a:t>
            </a:r>
            <a:r>
              <a:rPr lang="en-US" dirty="0"/>
              <a:t> </a:t>
            </a:r>
            <a:r>
              <a:rPr lang="en-US" dirty="0" err="1"/>
              <a:t>xxxxxxxx</a:t>
            </a:r>
            <a:endParaRPr lang="en-US" dirty="0"/>
          </a:p>
          <a:p>
            <a:r>
              <a:rPr lang="en-US" dirty="0"/>
              <a:t>…………………………………</a:t>
            </a:r>
          </a:p>
          <a:p>
            <a:r>
              <a:rPr lang="en-US" dirty="0"/>
              <a:t>Seq5 </a:t>
            </a:r>
            <a:r>
              <a:rPr lang="en-US" dirty="0" err="1"/>
              <a:t>xxxxxxxxx</a:t>
            </a:r>
            <a:r>
              <a:rPr lang="en-US" dirty="0"/>
              <a:t> </a:t>
            </a:r>
            <a:r>
              <a:rPr lang="en-US" dirty="0" err="1"/>
              <a:t>xxxxxxxx</a:t>
            </a:r>
            <a:endParaRPr lang="en-US" dirty="0"/>
          </a:p>
        </p:txBody>
      </p:sp>
      <p:graphicFrame>
        <p:nvGraphicFramePr>
          <p:cNvPr id="5" name="Table 5">
            <a:extLst>
              <a:ext uri="{FF2B5EF4-FFF2-40B4-BE49-F238E27FC236}">
                <a16:creationId xmlns:a16="http://schemas.microsoft.com/office/drawing/2014/main" id="{F17810C3-8A00-476B-B3DF-5B44EDF38790}"/>
              </a:ext>
            </a:extLst>
          </p:cNvPr>
          <p:cNvGraphicFramePr>
            <a:graphicFrameLocks noGrp="1"/>
          </p:cNvGraphicFramePr>
          <p:nvPr>
            <p:extLst>
              <p:ext uri="{D42A27DB-BD31-4B8C-83A1-F6EECF244321}">
                <p14:modId xmlns:p14="http://schemas.microsoft.com/office/powerpoint/2010/main" val="198784357"/>
              </p:ext>
            </p:extLst>
          </p:nvPr>
        </p:nvGraphicFramePr>
        <p:xfrm>
          <a:off x="7798099" y="4456327"/>
          <a:ext cx="4250466" cy="2225040"/>
        </p:xfrm>
        <a:graphic>
          <a:graphicData uri="http://schemas.openxmlformats.org/drawingml/2006/table">
            <a:tbl>
              <a:tblPr firstRow="1" bandRow="1">
                <a:tableStyleId>{5C22544A-7EE6-4342-B048-85BDC9FD1C3A}</a:tableStyleId>
              </a:tblPr>
              <a:tblGrid>
                <a:gridCol w="708411">
                  <a:extLst>
                    <a:ext uri="{9D8B030D-6E8A-4147-A177-3AD203B41FA5}">
                      <a16:colId xmlns:a16="http://schemas.microsoft.com/office/drawing/2014/main" val="149283030"/>
                    </a:ext>
                  </a:extLst>
                </a:gridCol>
                <a:gridCol w="708411">
                  <a:extLst>
                    <a:ext uri="{9D8B030D-6E8A-4147-A177-3AD203B41FA5}">
                      <a16:colId xmlns:a16="http://schemas.microsoft.com/office/drawing/2014/main" val="154495226"/>
                    </a:ext>
                  </a:extLst>
                </a:gridCol>
                <a:gridCol w="708411">
                  <a:extLst>
                    <a:ext uri="{9D8B030D-6E8A-4147-A177-3AD203B41FA5}">
                      <a16:colId xmlns:a16="http://schemas.microsoft.com/office/drawing/2014/main" val="3007353643"/>
                    </a:ext>
                  </a:extLst>
                </a:gridCol>
                <a:gridCol w="708411">
                  <a:extLst>
                    <a:ext uri="{9D8B030D-6E8A-4147-A177-3AD203B41FA5}">
                      <a16:colId xmlns:a16="http://schemas.microsoft.com/office/drawing/2014/main" val="4044152204"/>
                    </a:ext>
                  </a:extLst>
                </a:gridCol>
                <a:gridCol w="708411">
                  <a:extLst>
                    <a:ext uri="{9D8B030D-6E8A-4147-A177-3AD203B41FA5}">
                      <a16:colId xmlns:a16="http://schemas.microsoft.com/office/drawing/2014/main" val="737082668"/>
                    </a:ext>
                  </a:extLst>
                </a:gridCol>
                <a:gridCol w="708411">
                  <a:extLst>
                    <a:ext uri="{9D8B030D-6E8A-4147-A177-3AD203B41FA5}">
                      <a16:colId xmlns:a16="http://schemas.microsoft.com/office/drawing/2014/main" val="846158368"/>
                    </a:ext>
                  </a:extLst>
                </a:gridCol>
              </a:tblGrid>
              <a:tr h="370840">
                <a:tc>
                  <a:txBody>
                    <a:bodyPr/>
                    <a:lstStyle/>
                    <a:p>
                      <a:r>
                        <a:rPr lang="en-US" dirty="0"/>
                        <a:t>Seq</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434614894"/>
                  </a:ext>
                </a:extLst>
              </a:tr>
              <a:tr h="370840">
                <a:tc>
                  <a:txBody>
                    <a:bodyPr/>
                    <a:lstStyle/>
                    <a:p>
                      <a:pPr algn="ctr"/>
                      <a:r>
                        <a:rPr lang="en-US" dirty="0"/>
                        <a:t>1</a:t>
                      </a:r>
                    </a:p>
                  </a:txBody>
                  <a:tcPr/>
                </a:tc>
                <a:tc>
                  <a:txBody>
                    <a:bodyPr/>
                    <a:lstStyle/>
                    <a:p>
                      <a:pPr algn="ctr"/>
                      <a:r>
                        <a:rPr lang="en-US" dirty="0"/>
                        <a:t>-</a:t>
                      </a:r>
                    </a:p>
                  </a:txBody>
                  <a:tcPr/>
                </a:tc>
                <a:tc>
                  <a:txBody>
                    <a:bodyPr/>
                    <a:lstStyle/>
                    <a:p>
                      <a:pPr algn="ctr"/>
                      <a:r>
                        <a:rPr lang="en-US" dirty="0"/>
                        <a:t>D12</a:t>
                      </a:r>
                    </a:p>
                  </a:txBody>
                  <a:tcPr/>
                </a:tc>
                <a:tc>
                  <a:txBody>
                    <a:bodyPr/>
                    <a:lstStyle/>
                    <a:p>
                      <a:pPr algn="ctr"/>
                      <a:r>
                        <a:rPr lang="en-US" dirty="0"/>
                        <a:t>D13</a:t>
                      </a:r>
                    </a:p>
                  </a:txBody>
                  <a:tcPr/>
                </a:tc>
                <a:tc>
                  <a:txBody>
                    <a:bodyPr/>
                    <a:lstStyle/>
                    <a:p>
                      <a:pPr algn="ctr"/>
                      <a:r>
                        <a:rPr lang="en-US" dirty="0"/>
                        <a:t>D14</a:t>
                      </a:r>
                    </a:p>
                  </a:txBody>
                  <a:tcPr/>
                </a:tc>
                <a:tc>
                  <a:txBody>
                    <a:bodyPr/>
                    <a:lstStyle/>
                    <a:p>
                      <a:pPr algn="ctr"/>
                      <a:r>
                        <a:rPr lang="en-US" dirty="0"/>
                        <a:t>D15</a:t>
                      </a:r>
                    </a:p>
                  </a:txBody>
                  <a:tcPr/>
                </a:tc>
                <a:extLst>
                  <a:ext uri="{0D108BD9-81ED-4DB2-BD59-A6C34878D82A}">
                    <a16:rowId xmlns:a16="http://schemas.microsoft.com/office/drawing/2014/main" val="350693990"/>
                  </a:ext>
                </a:extLst>
              </a:tr>
              <a:tr h="370840">
                <a:tc>
                  <a:txBody>
                    <a:bodyPr/>
                    <a:lstStyle/>
                    <a:p>
                      <a:pPr algn="ctr"/>
                      <a:r>
                        <a:rPr lang="en-US" dirty="0"/>
                        <a:t>2</a:t>
                      </a:r>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D23</a:t>
                      </a:r>
                    </a:p>
                  </a:txBody>
                  <a:tcPr/>
                </a:tc>
                <a:tc>
                  <a:txBody>
                    <a:bodyPr/>
                    <a:lstStyle/>
                    <a:p>
                      <a:pPr algn="ctr"/>
                      <a:r>
                        <a:rPr lang="en-US" dirty="0"/>
                        <a:t>D24</a:t>
                      </a:r>
                    </a:p>
                  </a:txBody>
                  <a:tcPr/>
                </a:tc>
                <a:tc>
                  <a:txBody>
                    <a:bodyPr/>
                    <a:lstStyle/>
                    <a:p>
                      <a:pPr algn="ctr"/>
                      <a:r>
                        <a:rPr lang="en-US" dirty="0"/>
                        <a:t>D25</a:t>
                      </a:r>
                    </a:p>
                  </a:txBody>
                  <a:tcPr/>
                </a:tc>
                <a:extLst>
                  <a:ext uri="{0D108BD9-81ED-4DB2-BD59-A6C34878D82A}">
                    <a16:rowId xmlns:a16="http://schemas.microsoft.com/office/drawing/2014/main" val="1943629738"/>
                  </a:ext>
                </a:extLst>
              </a:tr>
              <a:tr h="370840">
                <a:tc>
                  <a:txBody>
                    <a:bodyPr/>
                    <a:lstStyle/>
                    <a:p>
                      <a:pPr algn="ctr"/>
                      <a:r>
                        <a:rPr lang="en-US" dirty="0"/>
                        <a:t>3</a:t>
                      </a:r>
                    </a:p>
                  </a:txBody>
                  <a:tcPr/>
                </a:tc>
                <a:tc>
                  <a:txBody>
                    <a:bodyPr/>
                    <a:lstStyle/>
                    <a:p>
                      <a:pPr algn="ctr"/>
                      <a:endParaRPr lang="en-US"/>
                    </a:p>
                  </a:txBody>
                  <a:tcPr/>
                </a:tc>
                <a:tc>
                  <a:txBody>
                    <a:bodyPr/>
                    <a:lstStyle/>
                    <a:p>
                      <a:pPr algn="ctr"/>
                      <a:endParaRPr lang="en-US"/>
                    </a:p>
                  </a:txBody>
                  <a:tcPr/>
                </a:tc>
                <a:tc>
                  <a:txBody>
                    <a:bodyPr/>
                    <a:lstStyle/>
                    <a:p>
                      <a:pPr algn="ctr"/>
                      <a:r>
                        <a:rPr lang="en-US" dirty="0"/>
                        <a:t>-</a:t>
                      </a:r>
                    </a:p>
                  </a:txBody>
                  <a:tcPr/>
                </a:tc>
                <a:tc>
                  <a:txBody>
                    <a:bodyPr/>
                    <a:lstStyle/>
                    <a:p>
                      <a:pPr algn="ctr"/>
                      <a:r>
                        <a:rPr lang="en-US" dirty="0"/>
                        <a:t>D34</a:t>
                      </a:r>
                    </a:p>
                  </a:txBody>
                  <a:tcPr/>
                </a:tc>
                <a:tc>
                  <a:txBody>
                    <a:bodyPr/>
                    <a:lstStyle/>
                    <a:p>
                      <a:pPr algn="ctr"/>
                      <a:r>
                        <a:rPr lang="en-US" dirty="0"/>
                        <a:t>D35</a:t>
                      </a:r>
                    </a:p>
                  </a:txBody>
                  <a:tcPr/>
                </a:tc>
                <a:extLst>
                  <a:ext uri="{0D108BD9-81ED-4DB2-BD59-A6C34878D82A}">
                    <a16:rowId xmlns:a16="http://schemas.microsoft.com/office/drawing/2014/main" val="878748405"/>
                  </a:ext>
                </a:extLst>
              </a:tr>
              <a:tr h="370840">
                <a:tc>
                  <a:txBody>
                    <a:bodyPr/>
                    <a:lstStyle/>
                    <a:p>
                      <a:pPr algn="ctr"/>
                      <a:r>
                        <a:rPr lang="en-US" dirty="0"/>
                        <a:t>4</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a:t>
                      </a:r>
                    </a:p>
                  </a:txBody>
                  <a:tcPr/>
                </a:tc>
                <a:tc>
                  <a:txBody>
                    <a:bodyPr/>
                    <a:lstStyle/>
                    <a:p>
                      <a:pPr algn="ctr"/>
                      <a:r>
                        <a:rPr lang="en-US" dirty="0"/>
                        <a:t>D45</a:t>
                      </a:r>
                    </a:p>
                  </a:txBody>
                  <a:tcPr/>
                </a:tc>
                <a:extLst>
                  <a:ext uri="{0D108BD9-81ED-4DB2-BD59-A6C34878D82A}">
                    <a16:rowId xmlns:a16="http://schemas.microsoft.com/office/drawing/2014/main" val="985862657"/>
                  </a:ext>
                </a:extLst>
              </a:tr>
              <a:tr h="370840">
                <a:tc>
                  <a:txBody>
                    <a:bodyPr/>
                    <a:lstStyle/>
                    <a:p>
                      <a:pPr algn="ctr"/>
                      <a:r>
                        <a:rPr lang="en-US" dirty="0"/>
                        <a:t>5</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a:t>
                      </a:r>
                    </a:p>
                  </a:txBody>
                  <a:tcPr/>
                </a:tc>
                <a:extLst>
                  <a:ext uri="{0D108BD9-81ED-4DB2-BD59-A6C34878D82A}">
                    <a16:rowId xmlns:a16="http://schemas.microsoft.com/office/drawing/2014/main" val="1328533263"/>
                  </a:ext>
                </a:extLst>
              </a:tr>
            </a:tbl>
          </a:graphicData>
        </a:graphic>
      </p:graphicFrame>
      <p:sp>
        <p:nvSpPr>
          <p:cNvPr id="7" name="TextBox 6">
            <a:extLst>
              <a:ext uri="{FF2B5EF4-FFF2-40B4-BE49-F238E27FC236}">
                <a16:creationId xmlns:a16="http://schemas.microsoft.com/office/drawing/2014/main" id="{2CB835EC-391B-4034-B597-CBF1B5C3C5A6}"/>
              </a:ext>
            </a:extLst>
          </p:cNvPr>
          <p:cNvSpPr txBox="1"/>
          <p:nvPr/>
        </p:nvSpPr>
        <p:spPr>
          <a:xfrm>
            <a:off x="9057939" y="2455461"/>
            <a:ext cx="2506532" cy="923330"/>
          </a:xfrm>
          <a:prstGeom prst="rect">
            <a:avLst/>
          </a:prstGeom>
          <a:noFill/>
        </p:spPr>
        <p:txBody>
          <a:bodyPr wrap="square" rtlCol="0">
            <a:spAutoFit/>
          </a:bodyPr>
          <a:lstStyle/>
          <a:p>
            <a:r>
              <a:rPr lang="en-US" dirty="0"/>
              <a:t>D12 = 4/20 = 0.2 </a:t>
            </a:r>
          </a:p>
          <a:p>
            <a:r>
              <a:rPr lang="en-US" dirty="0"/>
              <a:t>If 20 is the sequence length of Seq1 and Seq2</a:t>
            </a:r>
          </a:p>
        </p:txBody>
      </p:sp>
      <p:sp>
        <p:nvSpPr>
          <p:cNvPr id="8" name="TextBox 7">
            <a:extLst>
              <a:ext uri="{FF2B5EF4-FFF2-40B4-BE49-F238E27FC236}">
                <a16:creationId xmlns:a16="http://schemas.microsoft.com/office/drawing/2014/main" id="{1027D14F-1ACD-417E-871A-0786E3576A2B}"/>
              </a:ext>
            </a:extLst>
          </p:cNvPr>
          <p:cNvSpPr txBox="1"/>
          <p:nvPr/>
        </p:nvSpPr>
        <p:spPr>
          <a:xfrm>
            <a:off x="9671125" y="45522"/>
            <a:ext cx="1893346" cy="369332"/>
          </a:xfrm>
          <a:prstGeom prst="rect">
            <a:avLst/>
          </a:prstGeom>
          <a:noFill/>
        </p:spPr>
        <p:txBody>
          <a:bodyPr wrap="square" rtlCol="0">
            <a:spAutoFit/>
          </a:bodyPr>
          <a:lstStyle/>
          <a:p>
            <a:r>
              <a:rPr lang="en-US" dirty="0"/>
              <a:t>MSA</a:t>
            </a:r>
          </a:p>
        </p:txBody>
      </p:sp>
    </p:spTree>
    <p:extLst>
      <p:ext uri="{BB962C8B-B14F-4D97-AF65-F5344CB8AC3E}">
        <p14:creationId xmlns:p14="http://schemas.microsoft.com/office/powerpoint/2010/main" val="465534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48B9-C1EB-4E5F-90E7-5E00CD67EBBA}"/>
              </a:ext>
            </a:extLst>
          </p:cNvPr>
          <p:cNvSpPr>
            <a:spLocks noGrp="1"/>
          </p:cNvSpPr>
          <p:nvPr>
            <p:ph type="title"/>
          </p:nvPr>
        </p:nvSpPr>
        <p:spPr/>
        <p:txBody>
          <a:bodyPr/>
          <a:lstStyle/>
          <a:p>
            <a:r>
              <a:rPr lang="en-US" dirty="0"/>
              <a:t>P-distance: Distance between 2 sequences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99D9C4-6237-4420-B9BD-D75AC1D9E86D}"/>
                  </a:ext>
                </a:extLst>
              </p:cNvPr>
              <p:cNvSpPr>
                <a:spLocks noGrp="1"/>
              </p:cNvSpPr>
              <p:nvPr>
                <p:ph idx="1"/>
              </p:nvPr>
            </p:nvSpPr>
            <p:spPr>
              <a:xfrm>
                <a:off x="838200" y="1825625"/>
                <a:ext cx="10515600" cy="4351338"/>
              </a:xfrm>
            </p:spPr>
            <p:txBody>
              <a:bodyPr/>
              <a:lstStyle/>
              <a:p>
                <a:r>
                  <a:rPr lang="en-US" dirty="0"/>
                  <a:t>Exp # of NT substitutions per site  </a:t>
                </a:r>
                <a14:m>
                  <m:oMath xmlns:m="http://schemas.openxmlformats.org/officeDocument/2006/math">
                    <m:r>
                      <a:rPr lang="en-US" i="1" smtClean="0">
                        <a:latin typeface="Cambria Math" panose="02040503050406030204" pitchFamily="18" charset="0"/>
                      </a:rPr>
                      <m:t>𝑃</m:t>
                    </m:r>
                    <m:r>
                      <a:rPr lang="en-US" i="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𝐷</m:t>
                        </m:r>
                      </m:num>
                      <m:den>
                        <m:r>
                          <a:rPr lang="en-US" i="1">
                            <a:latin typeface="Cambria Math" panose="02040503050406030204" pitchFamily="18" charset="0"/>
                          </a:rPr>
                          <m:t>𝐿</m:t>
                        </m:r>
                      </m:den>
                    </m:f>
                  </m:oMath>
                </a14:m>
                <a:endParaRPr lang="en-US" dirty="0"/>
              </a:p>
              <a:p>
                <a:pPr lvl="1"/>
                <a:r>
                  <a:rPr lang="en-US" dirty="0"/>
                  <a:t>L: Length of each of the sequences (assuming same length)</a:t>
                </a:r>
              </a:p>
              <a:p>
                <a:pPr lvl="1"/>
                <a:r>
                  <a:rPr lang="en-US" dirty="0"/>
                  <a:t>D: the number of differences</a:t>
                </a:r>
              </a:p>
              <a:p>
                <a:r>
                  <a:rPr lang="en-US" dirty="0"/>
                  <a:t>Due to back or parallel substitutions, p distance often underestimates the true number of substitutions that have occurred</a:t>
                </a:r>
              </a:p>
              <a:p>
                <a:pPr lvl="1"/>
                <a:endParaRPr lang="en-US" dirty="0"/>
              </a:p>
            </p:txBody>
          </p:sp>
        </mc:Choice>
        <mc:Fallback xmlns="">
          <p:sp>
            <p:nvSpPr>
              <p:cNvPr id="3" name="Content Placeholder 2">
                <a:extLst>
                  <a:ext uri="{FF2B5EF4-FFF2-40B4-BE49-F238E27FC236}">
                    <a16:creationId xmlns:a16="http://schemas.microsoft.com/office/drawing/2014/main" id="{0A99D9C4-6237-4420-B9BD-D75AC1D9E86D}"/>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80" r="-127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767905BF-FB30-46EC-8CF4-9BF005ED7B62}"/>
              </a:ext>
            </a:extLst>
          </p:cNvPr>
          <p:cNvSpPr txBox="1"/>
          <p:nvPr/>
        </p:nvSpPr>
        <p:spPr>
          <a:xfrm>
            <a:off x="555812" y="4661647"/>
            <a:ext cx="6813176" cy="1477328"/>
          </a:xfrm>
          <a:prstGeom prst="rect">
            <a:avLst/>
          </a:prstGeom>
          <a:noFill/>
        </p:spPr>
        <p:txBody>
          <a:bodyPr wrap="square" rtlCol="0">
            <a:spAutoFit/>
          </a:bodyPr>
          <a:lstStyle/>
          <a:p>
            <a:r>
              <a:rPr lang="en-US" dirty="0"/>
              <a:t>T   </a:t>
            </a:r>
            <a:r>
              <a:rPr lang="en-US" dirty="0">
                <a:sym typeface="Wingdings" panose="05000000000000000000" pitchFamily="2" charset="2"/>
              </a:rPr>
              <a:t> C  A   Multiple substitutions in site 1</a:t>
            </a:r>
          </a:p>
          <a:p>
            <a:r>
              <a:rPr lang="en-US" dirty="0">
                <a:sym typeface="Wingdings" panose="05000000000000000000" pitchFamily="2" charset="2"/>
              </a:rPr>
              <a:t>A   A     single substitution</a:t>
            </a:r>
          </a:p>
          <a:p>
            <a:r>
              <a:rPr lang="en-US" dirty="0">
                <a:sym typeface="Wingdings" panose="05000000000000000000" pitchFamily="2" charset="2"/>
              </a:rPr>
              <a:t>C   A  in both comparing sequences parallel substitution</a:t>
            </a:r>
          </a:p>
          <a:p>
            <a:r>
              <a:rPr lang="en-US" dirty="0">
                <a:sym typeface="Wingdings" panose="05000000000000000000" pitchFamily="2" charset="2"/>
              </a:rPr>
              <a:t>A  G  in one and A  C in another convergent </a:t>
            </a:r>
            <a:r>
              <a:rPr lang="en-US" dirty="0" err="1">
                <a:sym typeface="Wingdings" panose="05000000000000000000" pitchFamily="2" charset="2"/>
              </a:rPr>
              <a:t>subsitutions</a:t>
            </a:r>
            <a:endParaRPr lang="en-US" dirty="0">
              <a:sym typeface="Wingdings" panose="05000000000000000000" pitchFamily="2" charset="2"/>
            </a:endParaRPr>
          </a:p>
          <a:p>
            <a:r>
              <a:rPr lang="en-US" dirty="0">
                <a:sym typeface="Wingdings" panose="05000000000000000000" pitchFamily="2" charset="2"/>
              </a:rPr>
              <a:t>G  A  G  back substitution</a:t>
            </a:r>
            <a:endParaRPr lang="en-US" dirty="0"/>
          </a:p>
        </p:txBody>
      </p:sp>
    </p:spTree>
    <p:extLst>
      <p:ext uri="{BB962C8B-B14F-4D97-AF65-F5344CB8AC3E}">
        <p14:creationId xmlns:p14="http://schemas.microsoft.com/office/powerpoint/2010/main" val="661398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347D7-9DA8-4710-8C53-76FE30F1F7DE}"/>
              </a:ext>
            </a:extLst>
          </p:cNvPr>
          <p:cNvSpPr>
            <a:spLocks noGrp="1"/>
          </p:cNvSpPr>
          <p:nvPr>
            <p:ph type="title"/>
          </p:nvPr>
        </p:nvSpPr>
        <p:spPr/>
        <p:txBody>
          <a:bodyPr/>
          <a:lstStyle/>
          <a:p>
            <a:r>
              <a:rPr lang="en-US" dirty="0"/>
              <a:t>To estimate the actual # of sub, we need statistical models</a:t>
            </a:r>
          </a:p>
        </p:txBody>
      </p:sp>
      <p:sp>
        <p:nvSpPr>
          <p:cNvPr id="3" name="Content Placeholder 2">
            <a:extLst>
              <a:ext uri="{FF2B5EF4-FFF2-40B4-BE49-F238E27FC236}">
                <a16:creationId xmlns:a16="http://schemas.microsoft.com/office/drawing/2014/main" id="{68F84A1F-2D76-421B-B6D5-4853F8C3F019}"/>
              </a:ext>
            </a:extLst>
          </p:cNvPr>
          <p:cNvSpPr>
            <a:spLocks noGrp="1"/>
          </p:cNvSpPr>
          <p:nvPr>
            <p:ph idx="1"/>
          </p:nvPr>
        </p:nvSpPr>
        <p:spPr/>
        <p:txBody>
          <a:bodyPr/>
          <a:lstStyle/>
          <a:p>
            <a:r>
              <a:rPr lang="en-US" dirty="0"/>
              <a:t>Markov models</a:t>
            </a:r>
          </a:p>
          <a:p>
            <a:pPr lvl="1"/>
            <a:r>
              <a:rPr lang="en-US" dirty="0"/>
              <a:t>Each site is independently evolving independent of each other</a:t>
            </a:r>
          </a:p>
          <a:p>
            <a:r>
              <a:rPr lang="en-US" dirty="0"/>
              <a:t>Substitutions at any site are explained using Markov chain</a:t>
            </a:r>
          </a:p>
          <a:p>
            <a:r>
              <a:rPr lang="en-US" dirty="0"/>
              <a:t>Each NT is considered as a states of the chain</a:t>
            </a:r>
          </a:p>
        </p:txBody>
      </p:sp>
    </p:spTree>
    <p:extLst>
      <p:ext uri="{BB962C8B-B14F-4D97-AF65-F5344CB8AC3E}">
        <p14:creationId xmlns:p14="http://schemas.microsoft.com/office/powerpoint/2010/main" val="3158537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E008D-495E-48C1-8AA3-9B014EE3AF5D}"/>
              </a:ext>
            </a:extLst>
          </p:cNvPr>
          <p:cNvSpPr>
            <a:spLocks noGrp="1"/>
          </p:cNvSpPr>
          <p:nvPr>
            <p:ph type="title"/>
          </p:nvPr>
        </p:nvSpPr>
        <p:spPr>
          <a:xfrm>
            <a:off x="0" y="6213"/>
            <a:ext cx="10515600" cy="1325563"/>
          </a:xfrm>
        </p:spPr>
        <p:txBody>
          <a:bodyPr/>
          <a:lstStyle/>
          <a:p>
            <a:r>
              <a:rPr lang="en-US" dirty="0"/>
              <a:t>Models of Sequence </a:t>
            </a:r>
            <a:br>
              <a:rPr lang="en-US" dirty="0"/>
            </a:br>
            <a:r>
              <a:rPr lang="en-US" dirty="0"/>
              <a:t>evolution</a:t>
            </a:r>
          </a:p>
        </p:txBody>
      </p:sp>
      <p:pic>
        <p:nvPicPr>
          <p:cNvPr id="3" name="Picture 2">
            <a:extLst>
              <a:ext uri="{FF2B5EF4-FFF2-40B4-BE49-F238E27FC236}">
                <a16:creationId xmlns:a16="http://schemas.microsoft.com/office/drawing/2014/main" id="{A4A2AD7C-6D30-4D78-BF82-521384F67BBD}"/>
              </a:ext>
            </a:extLst>
          </p:cNvPr>
          <p:cNvPicPr>
            <a:picLocks noChangeAspect="1"/>
          </p:cNvPicPr>
          <p:nvPr/>
        </p:nvPicPr>
        <p:blipFill rotWithShape="1">
          <a:blip r:embed="rId2"/>
          <a:srcRect t="24349"/>
          <a:stretch/>
        </p:blipFill>
        <p:spPr>
          <a:xfrm>
            <a:off x="0" y="2577848"/>
            <a:ext cx="8191500" cy="4179346"/>
          </a:xfrm>
          <a:prstGeom prst="rect">
            <a:avLst/>
          </a:prstGeom>
        </p:spPr>
      </p:pic>
      <p:sp>
        <p:nvSpPr>
          <p:cNvPr id="4" name="TextBox 3">
            <a:extLst>
              <a:ext uri="{FF2B5EF4-FFF2-40B4-BE49-F238E27FC236}">
                <a16:creationId xmlns:a16="http://schemas.microsoft.com/office/drawing/2014/main" id="{6A64146B-B528-42F4-860C-F1B9532D2CD8}"/>
              </a:ext>
            </a:extLst>
          </p:cNvPr>
          <p:cNvSpPr txBox="1"/>
          <p:nvPr/>
        </p:nvSpPr>
        <p:spPr>
          <a:xfrm>
            <a:off x="1033407" y="1932389"/>
            <a:ext cx="4733365" cy="646331"/>
          </a:xfrm>
          <a:prstGeom prst="rect">
            <a:avLst/>
          </a:prstGeom>
          <a:noFill/>
        </p:spPr>
        <p:txBody>
          <a:bodyPr wrap="square" rtlCol="0">
            <a:spAutoFit/>
          </a:bodyPr>
          <a:lstStyle/>
          <a:p>
            <a:r>
              <a:rPr lang="en-US" dirty="0"/>
              <a:t>Nature Reviews Genetics, V13, p304, 2012 Figure 1 </a:t>
            </a:r>
          </a:p>
        </p:txBody>
      </p:sp>
      <p:graphicFrame>
        <p:nvGraphicFramePr>
          <p:cNvPr id="5" name="Table 5">
            <a:extLst>
              <a:ext uri="{FF2B5EF4-FFF2-40B4-BE49-F238E27FC236}">
                <a16:creationId xmlns:a16="http://schemas.microsoft.com/office/drawing/2014/main" id="{36431CDE-48F3-4842-84C0-2C0CC402C030}"/>
              </a:ext>
            </a:extLst>
          </p:cNvPr>
          <p:cNvGraphicFramePr>
            <a:graphicFrameLocks noGrp="1"/>
          </p:cNvGraphicFramePr>
          <p:nvPr>
            <p:extLst>
              <p:ext uri="{D42A27DB-BD31-4B8C-83A1-F6EECF244321}">
                <p14:modId xmlns:p14="http://schemas.microsoft.com/office/powerpoint/2010/main" val="3484273961"/>
              </p:ext>
            </p:extLst>
          </p:nvPr>
        </p:nvGraphicFramePr>
        <p:xfrm>
          <a:off x="7397016" y="78189"/>
          <a:ext cx="4330948" cy="1854200"/>
        </p:xfrm>
        <a:graphic>
          <a:graphicData uri="http://schemas.openxmlformats.org/drawingml/2006/table">
            <a:tbl>
              <a:tblPr firstRow="1" bandRow="1">
                <a:tableStyleId>{5C22544A-7EE6-4342-B048-85BDC9FD1C3A}</a:tableStyleId>
              </a:tblPr>
              <a:tblGrid>
                <a:gridCol w="1004047">
                  <a:extLst>
                    <a:ext uri="{9D8B030D-6E8A-4147-A177-3AD203B41FA5}">
                      <a16:colId xmlns:a16="http://schemas.microsoft.com/office/drawing/2014/main" val="459969656"/>
                    </a:ext>
                  </a:extLst>
                </a:gridCol>
                <a:gridCol w="617568">
                  <a:extLst>
                    <a:ext uri="{9D8B030D-6E8A-4147-A177-3AD203B41FA5}">
                      <a16:colId xmlns:a16="http://schemas.microsoft.com/office/drawing/2014/main" val="1677554438"/>
                    </a:ext>
                  </a:extLst>
                </a:gridCol>
                <a:gridCol w="903111">
                  <a:extLst>
                    <a:ext uri="{9D8B030D-6E8A-4147-A177-3AD203B41FA5}">
                      <a16:colId xmlns:a16="http://schemas.microsoft.com/office/drawing/2014/main" val="1024865710"/>
                    </a:ext>
                  </a:extLst>
                </a:gridCol>
                <a:gridCol w="903111">
                  <a:extLst>
                    <a:ext uri="{9D8B030D-6E8A-4147-A177-3AD203B41FA5}">
                      <a16:colId xmlns:a16="http://schemas.microsoft.com/office/drawing/2014/main" val="4104595385"/>
                    </a:ext>
                  </a:extLst>
                </a:gridCol>
                <a:gridCol w="903111">
                  <a:extLst>
                    <a:ext uri="{9D8B030D-6E8A-4147-A177-3AD203B41FA5}">
                      <a16:colId xmlns:a16="http://schemas.microsoft.com/office/drawing/2014/main" val="99732808"/>
                    </a:ext>
                  </a:extLst>
                </a:gridCol>
              </a:tblGrid>
              <a:tr h="370840">
                <a:tc>
                  <a:txBody>
                    <a:bodyPr/>
                    <a:lstStyle/>
                    <a:p>
                      <a:r>
                        <a:rPr lang="en-US" dirty="0"/>
                        <a:t>From\To</a:t>
                      </a:r>
                    </a:p>
                  </a:txBody>
                  <a:tcPr/>
                </a:tc>
                <a:tc>
                  <a:txBody>
                    <a:bodyPr/>
                    <a:lstStyle/>
                    <a:p>
                      <a:r>
                        <a:rPr lang="en-US" dirty="0"/>
                        <a:t>T</a:t>
                      </a:r>
                    </a:p>
                  </a:txBody>
                  <a:tcPr/>
                </a:tc>
                <a:tc>
                  <a:txBody>
                    <a:bodyPr/>
                    <a:lstStyle/>
                    <a:p>
                      <a:r>
                        <a:rPr lang="en-US" dirty="0"/>
                        <a:t>C</a:t>
                      </a:r>
                    </a:p>
                  </a:txBody>
                  <a:tcPr/>
                </a:tc>
                <a:tc>
                  <a:txBody>
                    <a:bodyPr/>
                    <a:lstStyle/>
                    <a:p>
                      <a:r>
                        <a:rPr lang="en-US" dirty="0"/>
                        <a:t>A</a:t>
                      </a:r>
                    </a:p>
                  </a:txBody>
                  <a:tcPr/>
                </a:tc>
                <a:tc>
                  <a:txBody>
                    <a:bodyPr/>
                    <a:lstStyle/>
                    <a:p>
                      <a:r>
                        <a:rPr lang="en-US" dirty="0"/>
                        <a:t>G</a:t>
                      </a:r>
                    </a:p>
                  </a:txBody>
                  <a:tcPr/>
                </a:tc>
                <a:extLst>
                  <a:ext uri="{0D108BD9-81ED-4DB2-BD59-A6C34878D82A}">
                    <a16:rowId xmlns:a16="http://schemas.microsoft.com/office/drawing/2014/main" val="3877239591"/>
                  </a:ext>
                </a:extLst>
              </a:tr>
              <a:tr h="370840">
                <a:tc>
                  <a:txBody>
                    <a:bodyPr/>
                    <a:lstStyle/>
                    <a:p>
                      <a:r>
                        <a:rPr lang="en-US" dirty="0"/>
                        <a:t>T</a:t>
                      </a:r>
                    </a:p>
                  </a:txBody>
                  <a:tcPr/>
                </a:tc>
                <a:tc>
                  <a:txBody>
                    <a:bodyPr/>
                    <a:lstStyle/>
                    <a:p>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λ</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λ</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λ</a:t>
                      </a:r>
                      <a:endParaRPr lang="en-US" dirty="0"/>
                    </a:p>
                  </a:txBody>
                  <a:tcPr/>
                </a:tc>
                <a:extLst>
                  <a:ext uri="{0D108BD9-81ED-4DB2-BD59-A6C34878D82A}">
                    <a16:rowId xmlns:a16="http://schemas.microsoft.com/office/drawing/2014/main" val="3082049005"/>
                  </a:ext>
                </a:extLst>
              </a:tr>
              <a:tr h="370840">
                <a:tc>
                  <a:txBody>
                    <a:bodyPr/>
                    <a:lstStyle/>
                    <a:p>
                      <a:r>
                        <a:rPr lang="en-US"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λ</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λ</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λ</a:t>
                      </a:r>
                      <a:endParaRPr lang="en-US" dirty="0"/>
                    </a:p>
                  </a:txBody>
                  <a:tcPr/>
                </a:tc>
                <a:extLst>
                  <a:ext uri="{0D108BD9-81ED-4DB2-BD59-A6C34878D82A}">
                    <a16:rowId xmlns:a16="http://schemas.microsoft.com/office/drawing/2014/main" val="3765294152"/>
                  </a:ext>
                </a:extLst>
              </a:tr>
              <a:tr h="370840">
                <a:tc>
                  <a:txBody>
                    <a:bodyPr/>
                    <a:lstStyle/>
                    <a:p>
                      <a:r>
                        <a:rPr lang="en-US"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λ</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λ</a:t>
                      </a:r>
                      <a:endParaRPr lang="en-US" dirty="0"/>
                    </a:p>
                  </a:txBody>
                  <a:tcPr/>
                </a:tc>
                <a:tc>
                  <a:txBody>
                    <a:bodyPr/>
                    <a:lstStyle/>
                    <a:p>
                      <a:r>
                        <a:rPr lang="en-US" dirty="0"/>
                        <a:t>.</a:t>
                      </a:r>
                    </a:p>
                  </a:txBody>
                  <a:tcPr/>
                </a:tc>
                <a:tc>
                  <a:txBody>
                    <a:bodyPr/>
                    <a:lstStyle/>
                    <a:p>
                      <a:endParaRPr lang="en-US"/>
                    </a:p>
                  </a:txBody>
                  <a:tcPr/>
                </a:tc>
                <a:extLst>
                  <a:ext uri="{0D108BD9-81ED-4DB2-BD59-A6C34878D82A}">
                    <a16:rowId xmlns:a16="http://schemas.microsoft.com/office/drawing/2014/main" val="710199761"/>
                  </a:ext>
                </a:extLst>
              </a:tr>
              <a:tr h="370840">
                <a:tc>
                  <a:txBody>
                    <a:bodyPr/>
                    <a:lstStyle/>
                    <a:p>
                      <a:r>
                        <a:rPr lang="en-US" dirty="0"/>
                        <a:t>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λ</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λ</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λ</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457198900"/>
                  </a:ext>
                </a:extLst>
              </a:tr>
            </a:tbl>
          </a:graphicData>
        </a:graphic>
      </p:graphicFrame>
      <p:sp>
        <p:nvSpPr>
          <p:cNvPr id="7" name="TextBox 6">
            <a:extLst>
              <a:ext uri="{FF2B5EF4-FFF2-40B4-BE49-F238E27FC236}">
                <a16:creationId xmlns:a16="http://schemas.microsoft.com/office/drawing/2014/main" id="{EFF28AE4-752D-4124-AC51-DD39576CB858}"/>
              </a:ext>
            </a:extLst>
          </p:cNvPr>
          <p:cNvSpPr txBox="1"/>
          <p:nvPr/>
        </p:nvSpPr>
        <p:spPr>
          <a:xfrm>
            <a:off x="8839200" y="2577848"/>
            <a:ext cx="2319393" cy="1200329"/>
          </a:xfrm>
          <a:prstGeom prst="rect">
            <a:avLst/>
          </a:prstGeom>
          <a:noFill/>
        </p:spPr>
        <p:txBody>
          <a:bodyPr wrap="square" rtlCol="0">
            <a:spAutoFit/>
          </a:bodyPr>
          <a:lstStyle/>
          <a:p>
            <a:r>
              <a:rPr lang="en-US" dirty="0"/>
              <a:t>Substitution rate Matrices </a:t>
            </a:r>
          </a:p>
          <a:p>
            <a:endParaRPr lang="en-US" dirty="0"/>
          </a:p>
          <a:p>
            <a:r>
              <a:rPr lang="en-US" dirty="0"/>
              <a:t>Ex. JC69</a:t>
            </a:r>
          </a:p>
        </p:txBody>
      </p:sp>
    </p:spTree>
    <p:extLst>
      <p:ext uri="{BB962C8B-B14F-4D97-AF65-F5344CB8AC3E}">
        <p14:creationId xmlns:p14="http://schemas.microsoft.com/office/powerpoint/2010/main" val="2068666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30DA42E-1C93-4CE0-9B6C-36F10DC582B7}"/>
              </a:ext>
            </a:extLst>
          </p:cNvPr>
          <p:cNvSpPr>
            <a:spLocks noGrp="1"/>
          </p:cNvSpPr>
          <p:nvPr>
            <p:ph idx="1"/>
          </p:nvPr>
        </p:nvSpPr>
        <p:spPr>
          <a:xfrm>
            <a:off x="838201" y="1690688"/>
            <a:ext cx="7498299" cy="4486275"/>
          </a:xfrm>
        </p:spPr>
        <p:txBody>
          <a:bodyPr>
            <a:normAutofit fontScale="77500" lnSpcReduction="20000"/>
          </a:bodyPr>
          <a:lstStyle/>
          <a:p>
            <a:r>
              <a:rPr lang="en-US" dirty="0"/>
              <a:t>Based on distance-matrix approach (see last slide)</a:t>
            </a:r>
          </a:p>
          <a:p>
            <a:r>
              <a:rPr lang="en-US" dirty="0"/>
              <a:t>Starts with a Star like configuration</a:t>
            </a:r>
          </a:p>
          <a:p>
            <a:pPr lvl="1"/>
            <a:r>
              <a:rPr lang="en-US" dirty="0"/>
              <a:t>Ideal configuration a starting point</a:t>
            </a:r>
          </a:p>
          <a:p>
            <a:r>
              <a:rPr lang="en-US" dirty="0"/>
              <a:t>Two sequences are randomly extracted to be put in a separate node</a:t>
            </a:r>
          </a:p>
          <a:p>
            <a:r>
              <a:rPr lang="en-US" dirty="0"/>
              <a:t>Total branch length (from branches) is calculated.</a:t>
            </a:r>
          </a:p>
          <a:p>
            <a:r>
              <a:rPr lang="en-US" dirty="0"/>
              <a:t>Then the two sequences are returned to STAR configuration</a:t>
            </a:r>
          </a:p>
          <a:p>
            <a:r>
              <a:rPr lang="en-US" dirty="0"/>
              <a:t>Next two are randomly chosen until all the pairs are examined</a:t>
            </a:r>
          </a:p>
          <a:p>
            <a:r>
              <a:rPr lang="en-US" dirty="0"/>
              <a:t>The two pair extracted sub-tree with shortest branch length will be neighbors in the final tree and they are merged as one node for now</a:t>
            </a:r>
          </a:p>
          <a:p>
            <a:r>
              <a:rPr lang="en-US" dirty="0"/>
              <a:t>We will return to the star configuration with one less node </a:t>
            </a:r>
          </a:p>
          <a:p>
            <a:r>
              <a:rPr lang="en-US" dirty="0"/>
              <a:t>The process is continued until the node pairs reduced to one.</a:t>
            </a:r>
          </a:p>
        </p:txBody>
      </p:sp>
      <p:sp>
        <p:nvSpPr>
          <p:cNvPr id="4" name="Title 3">
            <a:extLst>
              <a:ext uri="{FF2B5EF4-FFF2-40B4-BE49-F238E27FC236}">
                <a16:creationId xmlns:a16="http://schemas.microsoft.com/office/drawing/2014/main" id="{51AC0472-EE79-4A1A-BC9A-2C249C3CD882}"/>
              </a:ext>
            </a:extLst>
          </p:cNvPr>
          <p:cNvSpPr>
            <a:spLocks noGrp="1"/>
          </p:cNvSpPr>
          <p:nvPr>
            <p:ph type="title"/>
          </p:nvPr>
        </p:nvSpPr>
        <p:spPr/>
        <p:txBody>
          <a:bodyPr/>
          <a:lstStyle/>
          <a:p>
            <a:r>
              <a:rPr lang="en-US" dirty="0"/>
              <a:t>Neighbor-Joining Tree</a:t>
            </a:r>
          </a:p>
        </p:txBody>
      </p:sp>
      <p:grpSp>
        <p:nvGrpSpPr>
          <p:cNvPr id="69" name="Group 68">
            <a:extLst>
              <a:ext uri="{FF2B5EF4-FFF2-40B4-BE49-F238E27FC236}">
                <a16:creationId xmlns:a16="http://schemas.microsoft.com/office/drawing/2014/main" id="{FB744141-CF6F-4041-AB02-33F9C17190C6}"/>
              </a:ext>
            </a:extLst>
          </p:cNvPr>
          <p:cNvGrpSpPr/>
          <p:nvPr/>
        </p:nvGrpSpPr>
        <p:grpSpPr>
          <a:xfrm>
            <a:off x="9099929" y="3429000"/>
            <a:ext cx="2991289" cy="2278648"/>
            <a:chOff x="8003012" y="3485497"/>
            <a:chExt cx="2991289" cy="2278648"/>
          </a:xfrm>
        </p:grpSpPr>
        <p:cxnSp>
          <p:nvCxnSpPr>
            <p:cNvPr id="28" name="Straight Connector 27">
              <a:extLst>
                <a:ext uri="{FF2B5EF4-FFF2-40B4-BE49-F238E27FC236}">
                  <a16:creationId xmlns:a16="http://schemas.microsoft.com/office/drawing/2014/main" id="{158226A3-2166-4BDD-9F0B-73E77C49CD0A}"/>
                </a:ext>
              </a:extLst>
            </p:cNvPr>
            <p:cNvCxnSpPr/>
            <p:nvPr/>
          </p:nvCxnSpPr>
          <p:spPr>
            <a:xfrm flipH="1" flipV="1">
              <a:off x="8494729" y="3989600"/>
              <a:ext cx="537883" cy="58265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C58E62F4-3373-4CB2-BEAE-A4B2AEBEB5C7}"/>
                </a:ext>
              </a:extLst>
            </p:cNvPr>
            <p:cNvCxnSpPr>
              <a:cxnSpLocks/>
            </p:cNvCxnSpPr>
            <p:nvPr/>
          </p:nvCxnSpPr>
          <p:spPr>
            <a:xfrm flipH="1">
              <a:off x="9816006" y="4598845"/>
              <a:ext cx="696110"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952679DA-AA3E-4B12-AC2B-5E220DEAA2CC}"/>
                </a:ext>
              </a:extLst>
            </p:cNvPr>
            <p:cNvCxnSpPr>
              <a:cxnSpLocks/>
            </p:cNvCxnSpPr>
            <p:nvPr/>
          </p:nvCxnSpPr>
          <p:spPr>
            <a:xfrm>
              <a:off x="9816006" y="3854830"/>
              <a:ext cx="0" cy="744015"/>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959BAE1F-333B-4B09-A096-7B8FD634639F}"/>
                </a:ext>
              </a:extLst>
            </p:cNvPr>
            <p:cNvCxnSpPr>
              <a:cxnSpLocks/>
            </p:cNvCxnSpPr>
            <p:nvPr/>
          </p:nvCxnSpPr>
          <p:spPr>
            <a:xfrm flipH="1">
              <a:off x="9816006" y="4016195"/>
              <a:ext cx="537882" cy="58265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662FE149-7D5D-418E-AF19-5D598E7072D9}"/>
                </a:ext>
              </a:extLst>
            </p:cNvPr>
            <p:cNvCxnSpPr>
              <a:cxnSpLocks/>
            </p:cNvCxnSpPr>
            <p:nvPr/>
          </p:nvCxnSpPr>
          <p:spPr>
            <a:xfrm flipH="1">
              <a:off x="9119895" y="4598845"/>
              <a:ext cx="710679"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0D99059-07E7-4795-A8FD-7FE2374EF4C8}"/>
                </a:ext>
              </a:extLst>
            </p:cNvPr>
            <p:cNvCxnSpPr/>
            <p:nvPr/>
          </p:nvCxnSpPr>
          <p:spPr>
            <a:xfrm rot="10800000" flipH="1" flipV="1">
              <a:off x="9816004" y="4598845"/>
              <a:ext cx="537883" cy="58265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BEA84FF-D664-400C-B6A1-9B78FC958FE0}"/>
                </a:ext>
              </a:extLst>
            </p:cNvPr>
            <p:cNvCxnSpPr>
              <a:cxnSpLocks/>
            </p:cNvCxnSpPr>
            <p:nvPr/>
          </p:nvCxnSpPr>
          <p:spPr>
            <a:xfrm rot="10800000" flipH="1">
              <a:off x="8336502" y="4604174"/>
              <a:ext cx="696110"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2357CD9B-9D63-496B-968D-68776AEBF4E6}"/>
                </a:ext>
              </a:extLst>
            </p:cNvPr>
            <p:cNvCxnSpPr>
              <a:cxnSpLocks/>
            </p:cNvCxnSpPr>
            <p:nvPr/>
          </p:nvCxnSpPr>
          <p:spPr>
            <a:xfrm rot="10800000">
              <a:off x="9816004" y="4598845"/>
              <a:ext cx="0" cy="744015"/>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8F071D00-1EC4-423B-B7CD-C35E4932F57D}"/>
                </a:ext>
              </a:extLst>
            </p:cNvPr>
            <p:cNvCxnSpPr>
              <a:cxnSpLocks/>
            </p:cNvCxnSpPr>
            <p:nvPr/>
          </p:nvCxnSpPr>
          <p:spPr>
            <a:xfrm rot="10800000" flipH="1">
              <a:off x="9278122" y="4598845"/>
              <a:ext cx="537882" cy="58265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B19C2D3E-D4D4-4BAB-98AD-49E1965F93C2}"/>
                </a:ext>
              </a:extLst>
            </p:cNvPr>
            <p:cNvCxnSpPr>
              <a:cxnSpLocks/>
            </p:cNvCxnSpPr>
            <p:nvPr/>
          </p:nvCxnSpPr>
          <p:spPr>
            <a:xfrm rot="10800000" flipH="1">
              <a:off x="9801436" y="4598845"/>
              <a:ext cx="710679" cy="0"/>
            </a:xfrm>
            <a:prstGeom prst="line">
              <a:avLst/>
            </a:prstGeom>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B8EAB306-C069-4447-B5C8-EE3FB773A773}"/>
                </a:ext>
              </a:extLst>
            </p:cNvPr>
            <p:cNvSpPr txBox="1"/>
            <p:nvPr/>
          </p:nvSpPr>
          <p:spPr>
            <a:xfrm>
              <a:off x="9672342" y="3485497"/>
              <a:ext cx="412603" cy="369332"/>
            </a:xfrm>
            <a:prstGeom prst="rect">
              <a:avLst/>
            </a:prstGeom>
            <a:noFill/>
          </p:spPr>
          <p:txBody>
            <a:bodyPr wrap="square" rtlCol="0">
              <a:spAutoFit/>
            </a:bodyPr>
            <a:lstStyle/>
            <a:p>
              <a:r>
                <a:rPr lang="en-US" dirty="0"/>
                <a:t>A</a:t>
              </a:r>
            </a:p>
          </p:txBody>
        </p:sp>
        <p:sp>
          <p:nvSpPr>
            <p:cNvPr id="40" name="TextBox 39">
              <a:extLst>
                <a:ext uri="{FF2B5EF4-FFF2-40B4-BE49-F238E27FC236}">
                  <a16:creationId xmlns:a16="http://schemas.microsoft.com/office/drawing/2014/main" id="{E6363CBE-68DB-4E82-81D6-A7F32DACCA56}"/>
                </a:ext>
              </a:extLst>
            </p:cNvPr>
            <p:cNvSpPr txBox="1"/>
            <p:nvPr/>
          </p:nvSpPr>
          <p:spPr>
            <a:xfrm>
              <a:off x="10257405" y="3703877"/>
              <a:ext cx="412603" cy="369332"/>
            </a:xfrm>
            <a:prstGeom prst="rect">
              <a:avLst/>
            </a:prstGeom>
            <a:noFill/>
          </p:spPr>
          <p:txBody>
            <a:bodyPr wrap="square" rtlCol="0">
              <a:spAutoFit/>
            </a:bodyPr>
            <a:lstStyle/>
            <a:p>
              <a:r>
                <a:rPr lang="en-US" dirty="0"/>
                <a:t>B</a:t>
              </a:r>
            </a:p>
          </p:txBody>
        </p:sp>
        <p:sp>
          <p:nvSpPr>
            <p:cNvPr id="41" name="TextBox 40">
              <a:extLst>
                <a:ext uri="{FF2B5EF4-FFF2-40B4-BE49-F238E27FC236}">
                  <a16:creationId xmlns:a16="http://schemas.microsoft.com/office/drawing/2014/main" id="{E5988113-13E2-493D-978C-9E4B4875CBCC}"/>
                </a:ext>
              </a:extLst>
            </p:cNvPr>
            <p:cNvSpPr txBox="1"/>
            <p:nvPr/>
          </p:nvSpPr>
          <p:spPr>
            <a:xfrm>
              <a:off x="10581698" y="4375487"/>
              <a:ext cx="412603" cy="369332"/>
            </a:xfrm>
            <a:prstGeom prst="rect">
              <a:avLst/>
            </a:prstGeom>
            <a:noFill/>
          </p:spPr>
          <p:txBody>
            <a:bodyPr wrap="square" rtlCol="0">
              <a:spAutoFit/>
            </a:bodyPr>
            <a:lstStyle/>
            <a:p>
              <a:r>
                <a:rPr lang="en-US" dirty="0"/>
                <a:t>C</a:t>
              </a:r>
            </a:p>
          </p:txBody>
        </p:sp>
        <p:sp>
          <p:nvSpPr>
            <p:cNvPr id="42" name="TextBox 41">
              <a:extLst>
                <a:ext uri="{FF2B5EF4-FFF2-40B4-BE49-F238E27FC236}">
                  <a16:creationId xmlns:a16="http://schemas.microsoft.com/office/drawing/2014/main" id="{17A2F4CA-1459-4CF0-8A62-1775ADDD2F90}"/>
                </a:ext>
              </a:extLst>
            </p:cNvPr>
            <p:cNvSpPr txBox="1"/>
            <p:nvPr/>
          </p:nvSpPr>
          <p:spPr>
            <a:xfrm>
              <a:off x="10305813" y="5167458"/>
              <a:ext cx="412603" cy="369332"/>
            </a:xfrm>
            <a:prstGeom prst="rect">
              <a:avLst/>
            </a:prstGeom>
            <a:noFill/>
          </p:spPr>
          <p:txBody>
            <a:bodyPr wrap="square" rtlCol="0">
              <a:spAutoFit/>
            </a:bodyPr>
            <a:lstStyle/>
            <a:p>
              <a:r>
                <a:rPr lang="en-US" dirty="0"/>
                <a:t>D</a:t>
              </a:r>
            </a:p>
          </p:txBody>
        </p:sp>
        <p:sp>
          <p:nvSpPr>
            <p:cNvPr id="43" name="TextBox 42">
              <a:extLst>
                <a:ext uri="{FF2B5EF4-FFF2-40B4-BE49-F238E27FC236}">
                  <a16:creationId xmlns:a16="http://schemas.microsoft.com/office/drawing/2014/main" id="{C37911A4-77F8-437A-B7B7-9ACD8026B8AA}"/>
                </a:ext>
              </a:extLst>
            </p:cNvPr>
            <p:cNvSpPr txBox="1"/>
            <p:nvPr/>
          </p:nvSpPr>
          <p:spPr>
            <a:xfrm>
              <a:off x="9648306" y="5394813"/>
              <a:ext cx="412603" cy="369332"/>
            </a:xfrm>
            <a:prstGeom prst="rect">
              <a:avLst/>
            </a:prstGeom>
            <a:noFill/>
          </p:spPr>
          <p:txBody>
            <a:bodyPr wrap="square" rtlCol="0">
              <a:spAutoFit/>
            </a:bodyPr>
            <a:lstStyle/>
            <a:p>
              <a:r>
                <a:rPr lang="en-US" dirty="0"/>
                <a:t>E</a:t>
              </a:r>
            </a:p>
          </p:txBody>
        </p:sp>
        <p:sp>
          <p:nvSpPr>
            <p:cNvPr id="44" name="TextBox 43">
              <a:extLst>
                <a:ext uri="{FF2B5EF4-FFF2-40B4-BE49-F238E27FC236}">
                  <a16:creationId xmlns:a16="http://schemas.microsoft.com/office/drawing/2014/main" id="{B2B62B9B-D3B8-4BDB-B316-E447F8FF5A61}"/>
                </a:ext>
              </a:extLst>
            </p:cNvPr>
            <p:cNvSpPr txBox="1"/>
            <p:nvPr/>
          </p:nvSpPr>
          <p:spPr>
            <a:xfrm>
              <a:off x="8969623" y="5077512"/>
              <a:ext cx="412603" cy="369332"/>
            </a:xfrm>
            <a:prstGeom prst="rect">
              <a:avLst/>
            </a:prstGeom>
            <a:noFill/>
          </p:spPr>
          <p:txBody>
            <a:bodyPr wrap="square" rtlCol="0">
              <a:spAutoFit/>
            </a:bodyPr>
            <a:lstStyle/>
            <a:p>
              <a:r>
                <a:rPr lang="en-US" dirty="0"/>
                <a:t>F</a:t>
              </a:r>
            </a:p>
          </p:txBody>
        </p:sp>
        <p:sp>
          <p:nvSpPr>
            <p:cNvPr id="45" name="TextBox 44">
              <a:extLst>
                <a:ext uri="{FF2B5EF4-FFF2-40B4-BE49-F238E27FC236}">
                  <a16:creationId xmlns:a16="http://schemas.microsoft.com/office/drawing/2014/main" id="{396AAF80-6E00-49AC-BB2B-0C4909967816}"/>
                </a:ext>
              </a:extLst>
            </p:cNvPr>
            <p:cNvSpPr txBox="1"/>
            <p:nvPr/>
          </p:nvSpPr>
          <p:spPr>
            <a:xfrm>
              <a:off x="8003012" y="4414179"/>
              <a:ext cx="412603" cy="369332"/>
            </a:xfrm>
            <a:prstGeom prst="rect">
              <a:avLst/>
            </a:prstGeom>
            <a:noFill/>
          </p:spPr>
          <p:txBody>
            <a:bodyPr wrap="square" rtlCol="0">
              <a:spAutoFit/>
            </a:bodyPr>
            <a:lstStyle/>
            <a:p>
              <a:r>
                <a:rPr lang="en-US" dirty="0"/>
                <a:t>G</a:t>
              </a:r>
            </a:p>
          </p:txBody>
        </p:sp>
        <p:sp>
          <p:nvSpPr>
            <p:cNvPr id="46" name="TextBox 45">
              <a:extLst>
                <a:ext uri="{FF2B5EF4-FFF2-40B4-BE49-F238E27FC236}">
                  <a16:creationId xmlns:a16="http://schemas.microsoft.com/office/drawing/2014/main" id="{CE977796-F6A7-46AC-8E25-5D49320BC2BB}"/>
                </a:ext>
              </a:extLst>
            </p:cNvPr>
            <p:cNvSpPr txBox="1"/>
            <p:nvPr/>
          </p:nvSpPr>
          <p:spPr>
            <a:xfrm>
              <a:off x="8267859" y="3625598"/>
              <a:ext cx="412603" cy="369332"/>
            </a:xfrm>
            <a:prstGeom prst="rect">
              <a:avLst/>
            </a:prstGeom>
            <a:noFill/>
          </p:spPr>
          <p:txBody>
            <a:bodyPr wrap="square" rtlCol="0">
              <a:spAutoFit/>
            </a:bodyPr>
            <a:lstStyle/>
            <a:p>
              <a:r>
                <a:rPr lang="en-US" dirty="0"/>
                <a:t>I</a:t>
              </a:r>
            </a:p>
          </p:txBody>
        </p:sp>
        <p:sp>
          <p:nvSpPr>
            <p:cNvPr id="47" name="Oval 46">
              <a:extLst>
                <a:ext uri="{FF2B5EF4-FFF2-40B4-BE49-F238E27FC236}">
                  <a16:creationId xmlns:a16="http://schemas.microsoft.com/office/drawing/2014/main" id="{60B61D22-B308-4C59-A6BD-B39689890E2D}"/>
                </a:ext>
              </a:extLst>
            </p:cNvPr>
            <p:cNvSpPr/>
            <p:nvPr/>
          </p:nvSpPr>
          <p:spPr>
            <a:xfrm>
              <a:off x="8950018" y="4502092"/>
              <a:ext cx="179755" cy="1722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DC6BD060-FABE-4CD8-B856-3DB4D2BDFD5C}"/>
                </a:ext>
              </a:extLst>
            </p:cNvPr>
            <p:cNvSpPr/>
            <p:nvPr/>
          </p:nvSpPr>
          <p:spPr>
            <a:xfrm>
              <a:off x="9718153" y="4528640"/>
              <a:ext cx="179755" cy="1722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4F2B44FB-DED1-4AF3-8264-7192F33676BC}"/>
              </a:ext>
            </a:extLst>
          </p:cNvPr>
          <p:cNvGrpSpPr/>
          <p:nvPr/>
        </p:nvGrpSpPr>
        <p:grpSpPr>
          <a:xfrm>
            <a:off x="9424222" y="447716"/>
            <a:ext cx="2260463" cy="2278648"/>
            <a:chOff x="8707291" y="577340"/>
            <a:chExt cx="2260463" cy="2278648"/>
          </a:xfrm>
        </p:grpSpPr>
        <p:cxnSp>
          <p:nvCxnSpPr>
            <p:cNvPr id="3" name="Straight Connector 2">
              <a:extLst>
                <a:ext uri="{FF2B5EF4-FFF2-40B4-BE49-F238E27FC236}">
                  <a16:creationId xmlns:a16="http://schemas.microsoft.com/office/drawing/2014/main" id="{530D463D-C86B-494D-8B94-46ED9556DE68}"/>
                </a:ext>
              </a:extLst>
            </p:cNvPr>
            <p:cNvCxnSpPr/>
            <p:nvPr/>
          </p:nvCxnSpPr>
          <p:spPr>
            <a:xfrm flipH="1" flipV="1">
              <a:off x="9251576" y="1108038"/>
              <a:ext cx="537883" cy="58265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7A6BBD40-366E-4160-8329-9C83CB20849D}"/>
                </a:ext>
              </a:extLst>
            </p:cNvPr>
            <p:cNvCxnSpPr>
              <a:cxnSpLocks/>
            </p:cNvCxnSpPr>
            <p:nvPr/>
          </p:nvCxnSpPr>
          <p:spPr>
            <a:xfrm flipH="1">
              <a:off x="9789459" y="1690688"/>
              <a:ext cx="69611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CD361E21-2CDB-48CC-B40F-ED4116269650}"/>
                </a:ext>
              </a:extLst>
            </p:cNvPr>
            <p:cNvCxnSpPr>
              <a:cxnSpLocks/>
            </p:cNvCxnSpPr>
            <p:nvPr/>
          </p:nvCxnSpPr>
          <p:spPr>
            <a:xfrm>
              <a:off x="9789459" y="946673"/>
              <a:ext cx="0" cy="74401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D98EA1A7-509A-4561-8A6E-AE206ADA7BDE}"/>
                </a:ext>
              </a:extLst>
            </p:cNvPr>
            <p:cNvCxnSpPr>
              <a:cxnSpLocks/>
            </p:cNvCxnSpPr>
            <p:nvPr/>
          </p:nvCxnSpPr>
          <p:spPr>
            <a:xfrm flipH="1">
              <a:off x="9789459" y="1108038"/>
              <a:ext cx="537882" cy="58265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B303A372-1ED3-4AF7-9EF3-A5DA1DA324FB}"/>
                </a:ext>
              </a:extLst>
            </p:cNvPr>
            <p:cNvCxnSpPr>
              <a:cxnSpLocks/>
            </p:cNvCxnSpPr>
            <p:nvPr/>
          </p:nvCxnSpPr>
          <p:spPr>
            <a:xfrm flipH="1">
              <a:off x="9093348" y="1690688"/>
              <a:ext cx="710679" cy="0"/>
            </a:xfrm>
            <a:prstGeom prst="line">
              <a:avLst/>
            </a:prstGeom>
          </p:spPr>
          <p:style>
            <a:lnRef idx="1">
              <a:schemeClr val="dk1"/>
            </a:lnRef>
            <a:fillRef idx="0">
              <a:schemeClr val="dk1"/>
            </a:fillRef>
            <a:effectRef idx="0">
              <a:schemeClr val="dk1"/>
            </a:effectRef>
            <a:fontRef idx="minor">
              <a:schemeClr val="tx1"/>
            </a:fontRef>
          </p:style>
        </p:cxnSp>
        <p:grpSp>
          <p:nvGrpSpPr>
            <p:cNvPr id="19" name="Group 18">
              <a:extLst>
                <a:ext uri="{FF2B5EF4-FFF2-40B4-BE49-F238E27FC236}">
                  <a16:creationId xmlns:a16="http://schemas.microsoft.com/office/drawing/2014/main" id="{1E00F3EB-C866-4FAB-9A2A-DDE47E23AD57}"/>
                </a:ext>
              </a:extLst>
            </p:cNvPr>
            <p:cNvGrpSpPr/>
            <p:nvPr/>
          </p:nvGrpSpPr>
          <p:grpSpPr>
            <a:xfrm rot="10800000">
              <a:off x="9093347" y="1690688"/>
              <a:ext cx="1392221" cy="744015"/>
              <a:chOff x="9245748" y="1099073"/>
              <a:chExt cx="1392221" cy="744015"/>
            </a:xfrm>
          </p:grpSpPr>
          <p:cxnSp>
            <p:nvCxnSpPr>
              <p:cNvPr id="14" name="Straight Connector 13">
                <a:extLst>
                  <a:ext uri="{FF2B5EF4-FFF2-40B4-BE49-F238E27FC236}">
                    <a16:creationId xmlns:a16="http://schemas.microsoft.com/office/drawing/2014/main" id="{343B98FF-DD78-4F57-8947-F65F2E04B1BC}"/>
                  </a:ext>
                </a:extLst>
              </p:cNvPr>
              <p:cNvCxnSpPr/>
              <p:nvPr/>
            </p:nvCxnSpPr>
            <p:spPr>
              <a:xfrm flipH="1" flipV="1">
                <a:off x="9403976" y="1260438"/>
                <a:ext cx="537883" cy="58265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800A812-7841-4CC5-BCD9-DF645B0A73B4}"/>
                  </a:ext>
                </a:extLst>
              </p:cNvPr>
              <p:cNvCxnSpPr>
                <a:cxnSpLocks/>
              </p:cNvCxnSpPr>
              <p:nvPr/>
            </p:nvCxnSpPr>
            <p:spPr>
              <a:xfrm flipH="1">
                <a:off x="9941859" y="1843088"/>
                <a:ext cx="696110"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3A13CBD-AEFE-424F-BFB8-D4475E5C8617}"/>
                  </a:ext>
                </a:extLst>
              </p:cNvPr>
              <p:cNvCxnSpPr>
                <a:cxnSpLocks/>
              </p:cNvCxnSpPr>
              <p:nvPr/>
            </p:nvCxnSpPr>
            <p:spPr>
              <a:xfrm>
                <a:off x="9941859" y="1099073"/>
                <a:ext cx="0" cy="744015"/>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18A017A-C259-4835-B0B5-0A7ECD50B20C}"/>
                  </a:ext>
                </a:extLst>
              </p:cNvPr>
              <p:cNvCxnSpPr>
                <a:cxnSpLocks/>
              </p:cNvCxnSpPr>
              <p:nvPr/>
            </p:nvCxnSpPr>
            <p:spPr>
              <a:xfrm flipH="1">
                <a:off x="9941859" y="1260438"/>
                <a:ext cx="537882" cy="58265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77DAE7F-D6D5-4346-8E69-7493DE7CB7CD}"/>
                  </a:ext>
                </a:extLst>
              </p:cNvPr>
              <p:cNvCxnSpPr>
                <a:cxnSpLocks/>
              </p:cNvCxnSpPr>
              <p:nvPr/>
            </p:nvCxnSpPr>
            <p:spPr>
              <a:xfrm flipH="1">
                <a:off x="9245748" y="1843088"/>
                <a:ext cx="710679" cy="0"/>
              </a:xfrm>
              <a:prstGeom prst="line">
                <a:avLst/>
              </a:prstGeom>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B469D5F2-DEA0-4DAF-9FC6-B8EB2337FB33}"/>
                </a:ext>
              </a:extLst>
            </p:cNvPr>
            <p:cNvSpPr txBox="1"/>
            <p:nvPr/>
          </p:nvSpPr>
          <p:spPr>
            <a:xfrm>
              <a:off x="9645795" y="577340"/>
              <a:ext cx="412603" cy="369332"/>
            </a:xfrm>
            <a:prstGeom prst="rect">
              <a:avLst/>
            </a:prstGeom>
            <a:noFill/>
          </p:spPr>
          <p:txBody>
            <a:bodyPr wrap="square" rtlCol="0">
              <a:spAutoFit/>
            </a:bodyPr>
            <a:lstStyle/>
            <a:p>
              <a:r>
                <a:rPr lang="en-US" dirty="0"/>
                <a:t>A</a:t>
              </a:r>
            </a:p>
          </p:txBody>
        </p:sp>
        <p:sp>
          <p:nvSpPr>
            <p:cNvPr id="21" name="TextBox 20">
              <a:extLst>
                <a:ext uri="{FF2B5EF4-FFF2-40B4-BE49-F238E27FC236}">
                  <a16:creationId xmlns:a16="http://schemas.microsoft.com/office/drawing/2014/main" id="{1A12AF71-8BD6-48D1-A1E9-6E65C57617AB}"/>
                </a:ext>
              </a:extLst>
            </p:cNvPr>
            <p:cNvSpPr txBox="1"/>
            <p:nvPr/>
          </p:nvSpPr>
          <p:spPr>
            <a:xfrm>
              <a:off x="10230858" y="795720"/>
              <a:ext cx="412603" cy="369332"/>
            </a:xfrm>
            <a:prstGeom prst="rect">
              <a:avLst/>
            </a:prstGeom>
            <a:noFill/>
          </p:spPr>
          <p:txBody>
            <a:bodyPr wrap="square" rtlCol="0">
              <a:spAutoFit/>
            </a:bodyPr>
            <a:lstStyle/>
            <a:p>
              <a:r>
                <a:rPr lang="en-US" dirty="0"/>
                <a:t>B</a:t>
              </a:r>
            </a:p>
          </p:txBody>
        </p:sp>
        <p:sp>
          <p:nvSpPr>
            <p:cNvPr id="22" name="TextBox 21">
              <a:extLst>
                <a:ext uri="{FF2B5EF4-FFF2-40B4-BE49-F238E27FC236}">
                  <a16:creationId xmlns:a16="http://schemas.microsoft.com/office/drawing/2014/main" id="{1D5E4975-A06E-4127-8FDC-6B9AFEFBB3C4}"/>
                </a:ext>
              </a:extLst>
            </p:cNvPr>
            <p:cNvSpPr txBox="1"/>
            <p:nvPr/>
          </p:nvSpPr>
          <p:spPr>
            <a:xfrm>
              <a:off x="10555151" y="1467330"/>
              <a:ext cx="412603" cy="369332"/>
            </a:xfrm>
            <a:prstGeom prst="rect">
              <a:avLst/>
            </a:prstGeom>
            <a:noFill/>
          </p:spPr>
          <p:txBody>
            <a:bodyPr wrap="square" rtlCol="0">
              <a:spAutoFit/>
            </a:bodyPr>
            <a:lstStyle/>
            <a:p>
              <a:r>
                <a:rPr lang="en-US" dirty="0"/>
                <a:t>C</a:t>
              </a:r>
            </a:p>
          </p:txBody>
        </p:sp>
        <p:sp>
          <p:nvSpPr>
            <p:cNvPr id="23" name="TextBox 22">
              <a:extLst>
                <a:ext uri="{FF2B5EF4-FFF2-40B4-BE49-F238E27FC236}">
                  <a16:creationId xmlns:a16="http://schemas.microsoft.com/office/drawing/2014/main" id="{389E9685-55AC-441B-A041-C7C5E31847D9}"/>
                </a:ext>
              </a:extLst>
            </p:cNvPr>
            <p:cNvSpPr txBox="1"/>
            <p:nvPr/>
          </p:nvSpPr>
          <p:spPr>
            <a:xfrm>
              <a:off x="10279266" y="2259301"/>
              <a:ext cx="412603" cy="369332"/>
            </a:xfrm>
            <a:prstGeom prst="rect">
              <a:avLst/>
            </a:prstGeom>
            <a:noFill/>
          </p:spPr>
          <p:txBody>
            <a:bodyPr wrap="square" rtlCol="0">
              <a:spAutoFit/>
            </a:bodyPr>
            <a:lstStyle/>
            <a:p>
              <a:r>
                <a:rPr lang="en-US" dirty="0"/>
                <a:t>D</a:t>
              </a:r>
            </a:p>
          </p:txBody>
        </p:sp>
        <p:sp>
          <p:nvSpPr>
            <p:cNvPr id="24" name="TextBox 23">
              <a:extLst>
                <a:ext uri="{FF2B5EF4-FFF2-40B4-BE49-F238E27FC236}">
                  <a16:creationId xmlns:a16="http://schemas.microsoft.com/office/drawing/2014/main" id="{01969430-22D0-4FF3-9215-2278183ECBAF}"/>
                </a:ext>
              </a:extLst>
            </p:cNvPr>
            <p:cNvSpPr txBox="1"/>
            <p:nvPr/>
          </p:nvSpPr>
          <p:spPr>
            <a:xfrm>
              <a:off x="9621759" y="2486656"/>
              <a:ext cx="412603" cy="369332"/>
            </a:xfrm>
            <a:prstGeom prst="rect">
              <a:avLst/>
            </a:prstGeom>
            <a:noFill/>
          </p:spPr>
          <p:txBody>
            <a:bodyPr wrap="square" rtlCol="0">
              <a:spAutoFit/>
            </a:bodyPr>
            <a:lstStyle/>
            <a:p>
              <a:r>
                <a:rPr lang="en-US" dirty="0"/>
                <a:t>E</a:t>
              </a:r>
            </a:p>
          </p:txBody>
        </p:sp>
        <p:sp>
          <p:nvSpPr>
            <p:cNvPr id="25" name="TextBox 24">
              <a:extLst>
                <a:ext uri="{FF2B5EF4-FFF2-40B4-BE49-F238E27FC236}">
                  <a16:creationId xmlns:a16="http://schemas.microsoft.com/office/drawing/2014/main" id="{33238943-1A57-4922-A710-7EDCADCBCF60}"/>
                </a:ext>
              </a:extLst>
            </p:cNvPr>
            <p:cNvSpPr txBox="1"/>
            <p:nvPr/>
          </p:nvSpPr>
          <p:spPr>
            <a:xfrm>
              <a:off x="8943076" y="2169355"/>
              <a:ext cx="412603" cy="369332"/>
            </a:xfrm>
            <a:prstGeom prst="rect">
              <a:avLst/>
            </a:prstGeom>
            <a:noFill/>
          </p:spPr>
          <p:txBody>
            <a:bodyPr wrap="square" rtlCol="0">
              <a:spAutoFit/>
            </a:bodyPr>
            <a:lstStyle/>
            <a:p>
              <a:r>
                <a:rPr lang="en-US" dirty="0"/>
                <a:t>F</a:t>
              </a:r>
            </a:p>
          </p:txBody>
        </p:sp>
        <p:sp>
          <p:nvSpPr>
            <p:cNvPr id="26" name="TextBox 25">
              <a:extLst>
                <a:ext uri="{FF2B5EF4-FFF2-40B4-BE49-F238E27FC236}">
                  <a16:creationId xmlns:a16="http://schemas.microsoft.com/office/drawing/2014/main" id="{BB1B7747-A65B-4CD7-A1B9-6AAC14065B95}"/>
                </a:ext>
              </a:extLst>
            </p:cNvPr>
            <p:cNvSpPr txBox="1"/>
            <p:nvPr/>
          </p:nvSpPr>
          <p:spPr>
            <a:xfrm>
              <a:off x="8707291" y="1522857"/>
              <a:ext cx="412603" cy="369332"/>
            </a:xfrm>
            <a:prstGeom prst="rect">
              <a:avLst/>
            </a:prstGeom>
            <a:noFill/>
          </p:spPr>
          <p:txBody>
            <a:bodyPr wrap="square" rtlCol="0">
              <a:spAutoFit/>
            </a:bodyPr>
            <a:lstStyle/>
            <a:p>
              <a:r>
                <a:rPr lang="en-US" dirty="0"/>
                <a:t>G</a:t>
              </a:r>
            </a:p>
          </p:txBody>
        </p:sp>
        <p:sp>
          <p:nvSpPr>
            <p:cNvPr id="27" name="TextBox 26">
              <a:extLst>
                <a:ext uri="{FF2B5EF4-FFF2-40B4-BE49-F238E27FC236}">
                  <a16:creationId xmlns:a16="http://schemas.microsoft.com/office/drawing/2014/main" id="{22F72313-8937-446C-B41C-7C7A8A111098}"/>
                </a:ext>
              </a:extLst>
            </p:cNvPr>
            <p:cNvSpPr txBox="1"/>
            <p:nvPr/>
          </p:nvSpPr>
          <p:spPr>
            <a:xfrm>
              <a:off x="8887045" y="830276"/>
              <a:ext cx="412603" cy="369332"/>
            </a:xfrm>
            <a:prstGeom prst="rect">
              <a:avLst/>
            </a:prstGeom>
            <a:noFill/>
          </p:spPr>
          <p:txBody>
            <a:bodyPr wrap="square" rtlCol="0">
              <a:spAutoFit/>
            </a:bodyPr>
            <a:lstStyle/>
            <a:p>
              <a:r>
                <a:rPr lang="en-US" dirty="0"/>
                <a:t>I</a:t>
              </a:r>
            </a:p>
          </p:txBody>
        </p:sp>
        <p:sp>
          <p:nvSpPr>
            <p:cNvPr id="68" name="Oval 67">
              <a:extLst>
                <a:ext uri="{FF2B5EF4-FFF2-40B4-BE49-F238E27FC236}">
                  <a16:creationId xmlns:a16="http://schemas.microsoft.com/office/drawing/2014/main" id="{B33F0407-CD59-4B69-BB21-C62EE1E74F66}"/>
                </a:ext>
              </a:extLst>
            </p:cNvPr>
            <p:cNvSpPr/>
            <p:nvPr/>
          </p:nvSpPr>
          <p:spPr>
            <a:xfrm>
              <a:off x="9698888" y="1583343"/>
              <a:ext cx="179755" cy="1722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77087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11A32-C169-4873-BA8F-32D4C36D1C1F}"/>
              </a:ext>
            </a:extLst>
          </p:cNvPr>
          <p:cNvSpPr>
            <a:spLocks noGrp="1"/>
          </p:cNvSpPr>
          <p:nvPr>
            <p:ph type="title"/>
          </p:nvPr>
        </p:nvSpPr>
        <p:spPr/>
        <p:txBody>
          <a:bodyPr/>
          <a:lstStyle/>
          <a:p>
            <a:r>
              <a:rPr lang="en-US" dirty="0"/>
              <a:t>NJ tree</a:t>
            </a:r>
          </a:p>
        </p:txBody>
      </p:sp>
      <p:sp>
        <p:nvSpPr>
          <p:cNvPr id="3" name="Content Placeholder 2">
            <a:extLst>
              <a:ext uri="{FF2B5EF4-FFF2-40B4-BE49-F238E27FC236}">
                <a16:creationId xmlns:a16="http://schemas.microsoft.com/office/drawing/2014/main" id="{BD1D7136-9B96-418B-B6A2-B932A8377FCA}"/>
              </a:ext>
            </a:extLst>
          </p:cNvPr>
          <p:cNvSpPr>
            <a:spLocks noGrp="1"/>
          </p:cNvSpPr>
          <p:nvPr>
            <p:ph idx="1"/>
          </p:nvPr>
        </p:nvSpPr>
        <p:spPr/>
        <p:txBody>
          <a:bodyPr/>
          <a:lstStyle/>
          <a:p>
            <a:r>
              <a:rPr lang="en-US" dirty="0"/>
              <a:t>Advantages</a:t>
            </a:r>
          </a:p>
          <a:p>
            <a:pPr lvl="1"/>
            <a:r>
              <a:rPr lang="en-US" dirty="0"/>
              <a:t>Simple</a:t>
            </a:r>
          </a:p>
          <a:p>
            <a:pPr lvl="1"/>
            <a:r>
              <a:rPr lang="en-US" dirty="0"/>
              <a:t>Easy to calculate</a:t>
            </a:r>
          </a:p>
          <a:p>
            <a:r>
              <a:rPr lang="en-US" dirty="0"/>
              <a:t>Cons</a:t>
            </a:r>
          </a:p>
          <a:p>
            <a:pPr lvl="1"/>
            <a:r>
              <a:rPr lang="en-US" dirty="0"/>
              <a:t>Distance based, we lose the characters and focus on the distance </a:t>
            </a:r>
          </a:p>
        </p:txBody>
      </p:sp>
    </p:spTree>
    <p:extLst>
      <p:ext uri="{BB962C8B-B14F-4D97-AF65-F5344CB8AC3E}">
        <p14:creationId xmlns:p14="http://schemas.microsoft.com/office/powerpoint/2010/main" val="2698162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E413-9980-4CD6-8EE3-40498C6D1273}"/>
              </a:ext>
            </a:extLst>
          </p:cNvPr>
          <p:cNvSpPr>
            <a:spLocks noGrp="1"/>
          </p:cNvSpPr>
          <p:nvPr>
            <p:ph type="title"/>
          </p:nvPr>
        </p:nvSpPr>
        <p:spPr/>
        <p:txBody>
          <a:bodyPr/>
          <a:lstStyle/>
          <a:p>
            <a:r>
              <a:rPr lang="en-US" dirty="0"/>
              <a:t>Maximum Parsimony</a:t>
            </a:r>
          </a:p>
        </p:txBody>
      </p:sp>
      <p:sp>
        <p:nvSpPr>
          <p:cNvPr id="3" name="Content Placeholder 2">
            <a:extLst>
              <a:ext uri="{FF2B5EF4-FFF2-40B4-BE49-F238E27FC236}">
                <a16:creationId xmlns:a16="http://schemas.microsoft.com/office/drawing/2014/main" id="{1D5F58A4-C2BD-436A-9DE2-E75B97985981}"/>
              </a:ext>
            </a:extLst>
          </p:cNvPr>
          <p:cNvSpPr>
            <a:spLocks noGrp="1"/>
          </p:cNvSpPr>
          <p:nvPr>
            <p:ph idx="1"/>
          </p:nvPr>
        </p:nvSpPr>
        <p:spPr/>
        <p:txBody>
          <a:bodyPr/>
          <a:lstStyle/>
          <a:p>
            <a:r>
              <a:rPr lang="en-US" dirty="0"/>
              <a:t>Corrects some of the issues with NJ distance based method</a:t>
            </a:r>
          </a:p>
          <a:p>
            <a:r>
              <a:rPr lang="en-US" dirty="0"/>
              <a:t>Taken from the Genomes book,</a:t>
            </a:r>
          </a:p>
          <a:p>
            <a:pPr lvl="1"/>
            <a:r>
              <a:rPr lang="en-US" dirty="0"/>
              <a:t>“recreate the </a:t>
            </a:r>
            <a:r>
              <a:rPr lang="en-US" u="sng" dirty="0"/>
              <a:t>series of nucleotide changes </a:t>
            </a:r>
            <a:r>
              <a:rPr lang="en-US" dirty="0"/>
              <a:t>that </a:t>
            </a:r>
            <a:r>
              <a:rPr lang="en-US" u="sng" dirty="0"/>
              <a:t>resulted</a:t>
            </a:r>
            <a:r>
              <a:rPr lang="en-US" dirty="0"/>
              <a:t> in the pattern of variation </a:t>
            </a:r>
            <a:r>
              <a:rPr lang="en-US" u="sng" dirty="0"/>
              <a:t>revealed by the multiple alignment</a:t>
            </a:r>
            <a:r>
              <a:rPr lang="en-US" dirty="0"/>
              <a:t>. The assumption, possibly </a:t>
            </a:r>
            <a:r>
              <a:rPr lang="en-US" u="sng" dirty="0"/>
              <a:t>erroneous,</a:t>
            </a:r>
            <a:r>
              <a:rPr lang="en-US" dirty="0"/>
              <a:t> is that </a:t>
            </a:r>
            <a:r>
              <a:rPr lang="en-US" u="sng" dirty="0"/>
              <a:t>evolution follows the shortest possible route and that the correct phylogenetic tree is therefore the one that requires the minimum number of nucleotide changes to produce the observed differences between the sequences</a:t>
            </a:r>
            <a:r>
              <a:rPr lang="en-US" dirty="0"/>
              <a:t>.”</a:t>
            </a:r>
          </a:p>
        </p:txBody>
      </p:sp>
    </p:spTree>
    <p:extLst>
      <p:ext uri="{BB962C8B-B14F-4D97-AF65-F5344CB8AC3E}">
        <p14:creationId xmlns:p14="http://schemas.microsoft.com/office/powerpoint/2010/main" val="1131439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9786" y="-74981"/>
            <a:ext cx="8229600" cy="1143000"/>
          </a:xfrm>
        </p:spPr>
        <p:txBody>
          <a:bodyPr/>
          <a:lstStyle/>
          <a:p>
            <a:r>
              <a:rPr lang="en-US" dirty="0"/>
              <a:t>Character-Based: Parsimony</a:t>
            </a:r>
          </a:p>
        </p:txBody>
      </p:sp>
      <p:sp>
        <p:nvSpPr>
          <p:cNvPr id="3" name="Date Placeholder 2"/>
          <p:cNvSpPr>
            <a:spLocks noGrp="1"/>
          </p:cNvSpPr>
          <p:nvPr>
            <p:ph type="dt" sz="half" idx="10"/>
          </p:nvPr>
        </p:nvSpPr>
        <p:spPr/>
        <p:txBody>
          <a:bodyPr/>
          <a:lstStyle/>
          <a:p>
            <a:pPr>
              <a:defRPr/>
            </a:pPr>
            <a:fld id="{D7D44605-FEC0-4787-A262-496DE3ABAA31}" type="datetime1">
              <a:rPr lang="en-US">
                <a:solidFill>
                  <a:srgbClr val="000000"/>
                </a:solidFill>
              </a:rPr>
              <a:pPr>
                <a:defRPr/>
              </a:pPr>
              <a:t>4/2/2020</a:t>
            </a:fld>
            <a:endParaRPr lang="en-US">
              <a:solidFill>
                <a:srgbClr val="000000"/>
              </a:solidFill>
            </a:endParaRPr>
          </a:p>
        </p:txBody>
      </p:sp>
      <p:sp>
        <p:nvSpPr>
          <p:cNvPr id="4" name="Footer Placeholder 3"/>
          <p:cNvSpPr>
            <a:spLocks noGrp="1"/>
          </p:cNvSpPr>
          <p:nvPr>
            <p:ph type="ftr" sz="quarter" idx="11"/>
          </p:nvPr>
        </p:nvSpPr>
        <p:spPr/>
        <p:txBody>
          <a:bodyPr/>
          <a:lstStyle/>
          <a:p>
            <a:pPr>
              <a:defRPr/>
            </a:pPr>
            <a:r>
              <a:rPr lang="en-US">
                <a:solidFill>
                  <a:srgbClr val="333399"/>
                </a:solidFill>
              </a:rPr>
              <a:t>S. Ravichandran, Ph.D</a:t>
            </a:r>
          </a:p>
        </p:txBody>
      </p:sp>
      <p:sp>
        <p:nvSpPr>
          <p:cNvPr id="5" name="Slide Number Placeholder 4"/>
          <p:cNvSpPr>
            <a:spLocks noGrp="1"/>
          </p:cNvSpPr>
          <p:nvPr>
            <p:ph type="sldNum" sz="quarter" idx="12"/>
          </p:nvPr>
        </p:nvSpPr>
        <p:spPr/>
        <p:txBody>
          <a:bodyPr/>
          <a:lstStyle/>
          <a:p>
            <a:pPr>
              <a:defRPr/>
            </a:pPr>
            <a:fld id="{401F1062-BDE7-4FC1-9F67-E2397364CA33}" type="slidenum">
              <a:rPr lang="en-US" altLang="en-US">
                <a:solidFill>
                  <a:srgbClr val="000000"/>
                </a:solidFill>
                <a:latin typeface="Arial"/>
              </a:rPr>
              <a:pPr>
                <a:defRPr/>
              </a:pPr>
              <a:t>18</a:t>
            </a:fld>
            <a:endParaRPr lang="en-US" altLang="en-US">
              <a:solidFill>
                <a:srgbClr val="000000"/>
              </a:solidFill>
              <a:latin typeface="Arial"/>
            </a:endParaRPr>
          </a:p>
        </p:txBody>
      </p:sp>
      <p:sp>
        <p:nvSpPr>
          <p:cNvPr id="6" name="TextBox 5"/>
          <p:cNvSpPr txBox="1"/>
          <p:nvPr/>
        </p:nvSpPr>
        <p:spPr>
          <a:xfrm>
            <a:off x="270282" y="914400"/>
            <a:ext cx="5257800" cy="1600438"/>
          </a:xfrm>
          <a:prstGeom prst="rect">
            <a:avLst/>
          </a:prstGeom>
          <a:noFill/>
        </p:spPr>
        <p:txBody>
          <a:bodyPr wrap="square" rtlCol="0">
            <a:spAutoFit/>
          </a:bodyPr>
          <a:lstStyle/>
          <a:p>
            <a:pPr>
              <a:defRPr/>
            </a:pPr>
            <a:r>
              <a:rPr lang="en-US" sz="2000" b="1" dirty="0">
                <a:solidFill>
                  <a:srgbClr val="000000"/>
                </a:solidFill>
                <a:latin typeface="Courier New" panose="02070309020205020404" pitchFamily="49" charset="0"/>
                <a:cs typeface="Courier New" panose="02070309020205020404" pitchFamily="49" charset="0"/>
              </a:rPr>
              <a:t>1 A  </a:t>
            </a:r>
            <a:r>
              <a:rPr lang="en-US" sz="2000" b="1" dirty="0" err="1">
                <a:solidFill>
                  <a:srgbClr val="000000"/>
                </a:solidFill>
                <a:latin typeface="Courier New" panose="02070309020205020404" pitchFamily="49" charset="0"/>
                <a:cs typeface="Courier New" panose="02070309020205020404" pitchFamily="49" charset="0"/>
              </a:rPr>
              <a:t>A</a:t>
            </a:r>
            <a:r>
              <a:rPr lang="en-US" sz="2000" b="1" dirty="0">
                <a:solidFill>
                  <a:srgbClr val="000000"/>
                </a:solidFill>
                <a:latin typeface="Courier New" panose="02070309020205020404" pitchFamily="49" charset="0"/>
                <a:cs typeface="Courier New" panose="02070309020205020404" pitchFamily="49" charset="0"/>
              </a:rPr>
              <a:t>  G  A  G  T  G  C  A</a:t>
            </a:r>
          </a:p>
          <a:p>
            <a:pPr>
              <a:defRPr/>
            </a:pPr>
            <a:r>
              <a:rPr lang="en-US" sz="2000" b="1" dirty="0">
                <a:solidFill>
                  <a:srgbClr val="000000"/>
                </a:solidFill>
                <a:latin typeface="Courier New" panose="02070309020205020404" pitchFamily="49" charset="0"/>
                <a:cs typeface="Courier New" panose="02070309020205020404" pitchFamily="49" charset="0"/>
              </a:rPr>
              <a:t>2 A  G  C  </a:t>
            </a:r>
            <a:r>
              <a:rPr lang="en-US" sz="2000" b="1" dirty="0" err="1">
                <a:solidFill>
                  <a:srgbClr val="000000"/>
                </a:solidFill>
                <a:latin typeface="Courier New" panose="02070309020205020404" pitchFamily="49" charset="0"/>
                <a:cs typeface="Courier New" panose="02070309020205020404" pitchFamily="49" charset="0"/>
              </a:rPr>
              <a:t>C</a:t>
            </a:r>
            <a:r>
              <a:rPr lang="en-US" sz="2000" b="1" dirty="0">
                <a:solidFill>
                  <a:srgbClr val="000000"/>
                </a:solidFill>
                <a:latin typeface="Courier New" panose="02070309020205020404" pitchFamily="49" charset="0"/>
                <a:cs typeface="Courier New" panose="02070309020205020404" pitchFamily="49" charset="0"/>
              </a:rPr>
              <a:t>  G  T  G  C  G</a:t>
            </a:r>
          </a:p>
          <a:p>
            <a:pPr>
              <a:defRPr/>
            </a:pPr>
            <a:r>
              <a:rPr lang="en-US" sz="2000" b="1" dirty="0">
                <a:solidFill>
                  <a:srgbClr val="000000"/>
                </a:solidFill>
                <a:latin typeface="Courier New" panose="02070309020205020404" pitchFamily="49" charset="0"/>
                <a:cs typeface="Courier New" panose="02070309020205020404" pitchFamily="49" charset="0"/>
              </a:rPr>
              <a:t>3 A  G  A  T  A  T  C  </a:t>
            </a:r>
            <a:r>
              <a:rPr lang="en-US" sz="2000" b="1" dirty="0" err="1">
                <a:solidFill>
                  <a:srgbClr val="000000"/>
                </a:solidFill>
                <a:latin typeface="Courier New" panose="02070309020205020404" pitchFamily="49" charset="0"/>
                <a:cs typeface="Courier New" panose="02070309020205020404" pitchFamily="49" charset="0"/>
              </a:rPr>
              <a:t>C</a:t>
            </a:r>
            <a:r>
              <a:rPr lang="en-US" sz="2000" b="1" dirty="0">
                <a:solidFill>
                  <a:srgbClr val="000000"/>
                </a:solidFill>
                <a:latin typeface="Courier New" panose="02070309020205020404" pitchFamily="49" charset="0"/>
                <a:cs typeface="Courier New" panose="02070309020205020404" pitchFamily="49" charset="0"/>
              </a:rPr>
              <a:t>  A</a:t>
            </a:r>
            <a:br>
              <a:rPr lang="en-US" sz="2000" b="1" dirty="0">
                <a:solidFill>
                  <a:srgbClr val="000000"/>
                </a:solidFill>
                <a:latin typeface="Courier New" panose="02070309020205020404" pitchFamily="49" charset="0"/>
                <a:cs typeface="Courier New" panose="02070309020205020404" pitchFamily="49" charset="0"/>
              </a:rPr>
            </a:br>
            <a:r>
              <a:rPr lang="en-US" sz="2000" b="1" dirty="0">
                <a:solidFill>
                  <a:srgbClr val="000000"/>
                </a:solidFill>
                <a:latin typeface="Courier New" panose="02070309020205020404" pitchFamily="49" charset="0"/>
                <a:cs typeface="Courier New" panose="02070309020205020404" pitchFamily="49" charset="0"/>
              </a:rPr>
              <a:t>4 A  G  A  G  A  T  C  </a:t>
            </a:r>
            <a:r>
              <a:rPr lang="en-US" sz="2000" b="1" dirty="0" err="1">
                <a:solidFill>
                  <a:srgbClr val="000000"/>
                </a:solidFill>
                <a:latin typeface="Courier New" panose="02070309020205020404" pitchFamily="49" charset="0"/>
                <a:cs typeface="Courier New" panose="02070309020205020404" pitchFamily="49" charset="0"/>
              </a:rPr>
              <a:t>C</a:t>
            </a:r>
            <a:r>
              <a:rPr lang="en-US" sz="2000" b="1" dirty="0">
                <a:solidFill>
                  <a:srgbClr val="000000"/>
                </a:solidFill>
                <a:latin typeface="Courier New" panose="02070309020205020404" pitchFamily="49" charset="0"/>
                <a:cs typeface="Courier New" panose="02070309020205020404" pitchFamily="49" charset="0"/>
              </a:rPr>
              <a:t>  G</a:t>
            </a:r>
          </a:p>
          <a:p>
            <a:pPr marL="342900" indent="-342900">
              <a:buFontTx/>
              <a:buAutoNum type="arabicPlain"/>
              <a:defRPr/>
            </a:pPr>
            <a:endParaRPr lang="en-US" dirty="0">
              <a:solidFill>
                <a:srgbClr val="000000"/>
              </a:solidFill>
              <a:latin typeface="Arial"/>
            </a:endParaRPr>
          </a:p>
        </p:txBody>
      </p:sp>
      <p:sp>
        <p:nvSpPr>
          <p:cNvPr id="7" name="TextBox 6"/>
          <p:cNvSpPr txBox="1"/>
          <p:nvPr/>
        </p:nvSpPr>
        <p:spPr>
          <a:xfrm>
            <a:off x="5597419" y="2082489"/>
            <a:ext cx="5909816" cy="1754326"/>
          </a:xfrm>
          <a:prstGeom prst="rect">
            <a:avLst/>
          </a:prstGeom>
          <a:noFill/>
        </p:spPr>
        <p:txBody>
          <a:bodyPr wrap="square" rtlCol="0">
            <a:spAutoFit/>
          </a:bodyPr>
          <a:lstStyle/>
          <a:p>
            <a:pPr>
              <a:defRPr/>
            </a:pPr>
            <a:r>
              <a:rPr lang="en-US" dirty="0">
                <a:solidFill>
                  <a:srgbClr val="000000"/>
                </a:solidFill>
                <a:latin typeface="Arial"/>
              </a:rPr>
              <a:t>MP identify phylogenetically informative sites: </a:t>
            </a:r>
          </a:p>
          <a:p>
            <a:pPr>
              <a:defRPr/>
            </a:pPr>
            <a:endParaRPr lang="en-US" dirty="0">
              <a:solidFill>
                <a:srgbClr val="000000"/>
              </a:solidFill>
              <a:latin typeface="Arial"/>
            </a:endParaRPr>
          </a:p>
          <a:p>
            <a:pPr>
              <a:defRPr/>
            </a:pPr>
            <a:r>
              <a:rPr lang="en-US" dirty="0">
                <a:solidFill>
                  <a:srgbClr val="FF0000"/>
                </a:solidFill>
                <a:latin typeface="Arial"/>
              </a:rPr>
              <a:t>Site 1 is informative? No ; Site 2 is informative? No </a:t>
            </a:r>
          </a:p>
          <a:p>
            <a:pPr>
              <a:defRPr/>
            </a:pPr>
            <a:r>
              <a:rPr lang="en-US" dirty="0">
                <a:solidFill>
                  <a:srgbClr val="FF0000"/>
                </a:solidFill>
                <a:latin typeface="Arial"/>
              </a:rPr>
              <a:t>(all trees require 1 change); Site 3 is informative?  </a:t>
            </a:r>
            <a:br>
              <a:rPr lang="en-US" dirty="0">
                <a:solidFill>
                  <a:srgbClr val="FF0000"/>
                </a:solidFill>
                <a:latin typeface="Arial"/>
              </a:rPr>
            </a:br>
            <a:r>
              <a:rPr lang="en-US" dirty="0">
                <a:solidFill>
                  <a:srgbClr val="FF0000"/>
                </a:solidFill>
                <a:latin typeface="Arial"/>
              </a:rPr>
              <a:t>(all trees require 2 changes); Site 4 informative? No. </a:t>
            </a:r>
            <a:br>
              <a:rPr lang="en-US" dirty="0">
                <a:solidFill>
                  <a:srgbClr val="FF0000"/>
                </a:solidFill>
                <a:latin typeface="Arial"/>
              </a:rPr>
            </a:br>
            <a:r>
              <a:rPr lang="en-US" dirty="0">
                <a:solidFill>
                  <a:srgbClr val="FF0000"/>
                </a:solidFill>
                <a:latin typeface="Arial"/>
              </a:rPr>
              <a:t>(all trees require 3 changes); </a:t>
            </a:r>
            <a:r>
              <a:rPr lang="en-US" b="1" dirty="0">
                <a:solidFill>
                  <a:srgbClr val="5A8B25"/>
                </a:solidFill>
                <a:latin typeface="Arial"/>
              </a:rPr>
              <a:t>Site 5 informative? Yes </a:t>
            </a:r>
          </a:p>
        </p:txBody>
      </p:sp>
      <p:pic>
        <p:nvPicPr>
          <p:cNvPr id="8" name="Picture 7"/>
          <p:cNvPicPr>
            <a:picLocks noChangeAspect="1"/>
          </p:cNvPicPr>
          <p:nvPr/>
        </p:nvPicPr>
        <p:blipFill>
          <a:blip r:embed="rId2"/>
          <a:stretch>
            <a:fillRect/>
          </a:stretch>
        </p:blipFill>
        <p:spPr>
          <a:xfrm>
            <a:off x="601702" y="4014842"/>
            <a:ext cx="7512432" cy="889104"/>
          </a:xfrm>
          <a:prstGeom prst="rect">
            <a:avLst/>
          </a:prstGeom>
        </p:spPr>
      </p:pic>
      <p:pic>
        <p:nvPicPr>
          <p:cNvPr id="9" name="Picture 8"/>
          <p:cNvPicPr>
            <a:picLocks noChangeAspect="1"/>
          </p:cNvPicPr>
          <p:nvPr/>
        </p:nvPicPr>
        <p:blipFill>
          <a:blip r:embed="rId3"/>
          <a:stretch>
            <a:fillRect/>
          </a:stretch>
        </p:blipFill>
        <p:spPr>
          <a:xfrm>
            <a:off x="435024" y="5260000"/>
            <a:ext cx="7679110" cy="918199"/>
          </a:xfrm>
          <a:prstGeom prst="rect">
            <a:avLst/>
          </a:prstGeom>
        </p:spPr>
      </p:pic>
      <p:sp>
        <p:nvSpPr>
          <p:cNvPr id="10" name="TextBox 9"/>
          <p:cNvSpPr txBox="1"/>
          <p:nvPr/>
        </p:nvSpPr>
        <p:spPr>
          <a:xfrm>
            <a:off x="660730" y="2618509"/>
            <a:ext cx="3149958" cy="1200329"/>
          </a:xfrm>
          <a:prstGeom prst="rect">
            <a:avLst/>
          </a:prstGeom>
          <a:noFill/>
        </p:spPr>
        <p:txBody>
          <a:bodyPr wrap="square" rtlCol="0">
            <a:spAutoFit/>
          </a:bodyPr>
          <a:lstStyle/>
          <a:p>
            <a:pPr>
              <a:defRPr/>
            </a:pPr>
            <a:r>
              <a:rPr lang="en-US" dirty="0">
                <a:solidFill>
                  <a:srgbClr val="000000"/>
                </a:solidFill>
                <a:latin typeface="Arial"/>
              </a:rPr>
              <a:t>Site 5 (left tree) is most parsimony tree</a:t>
            </a:r>
          </a:p>
          <a:p>
            <a:pPr>
              <a:defRPr/>
            </a:pPr>
            <a:r>
              <a:rPr lang="en-US" dirty="0">
                <a:solidFill>
                  <a:srgbClr val="000000"/>
                </a:solidFill>
                <a:latin typeface="Arial"/>
              </a:rPr>
              <a:t>(Tree that minimizes the # of changes)</a:t>
            </a:r>
          </a:p>
        </p:txBody>
      </p:sp>
      <p:sp>
        <p:nvSpPr>
          <p:cNvPr id="11" name="Rectangle 10">
            <a:extLst>
              <a:ext uri="{FF2B5EF4-FFF2-40B4-BE49-F238E27FC236}">
                <a16:creationId xmlns:a16="http://schemas.microsoft.com/office/drawing/2014/main" id="{B96580F2-1AB8-4E33-9B06-A1A790A01E39}"/>
              </a:ext>
            </a:extLst>
          </p:cNvPr>
          <p:cNvSpPr/>
          <p:nvPr/>
        </p:nvSpPr>
        <p:spPr>
          <a:xfrm>
            <a:off x="6663919" y="831649"/>
            <a:ext cx="5427671" cy="923330"/>
          </a:xfrm>
          <a:prstGeom prst="rect">
            <a:avLst/>
          </a:prstGeom>
          <a:solidFill>
            <a:srgbClr val="FFC000">
              <a:alpha val="44000"/>
            </a:srgbClr>
          </a:solidFill>
        </p:spPr>
        <p:txBody>
          <a:bodyPr wrap="square">
            <a:spAutoFit/>
          </a:bodyPr>
          <a:lstStyle/>
          <a:p>
            <a:r>
              <a:rPr lang="en-US" dirty="0">
                <a:solidFill>
                  <a:srgbClr val="000000"/>
                </a:solidFill>
                <a:latin typeface="Minion Pro"/>
              </a:rPr>
              <a:t>“The parsimony-informative sites are those at which at least two distinct characters are observed, each at least twice” </a:t>
            </a:r>
            <a:r>
              <a:rPr lang="en-US" dirty="0"/>
              <a:t>Nature Reviews Genetics, V13, p304, 2012 </a:t>
            </a:r>
          </a:p>
        </p:txBody>
      </p:sp>
    </p:spTree>
    <p:extLst>
      <p:ext uri="{BB962C8B-B14F-4D97-AF65-F5344CB8AC3E}">
        <p14:creationId xmlns:p14="http://schemas.microsoft.com/office/powerpoint/2010/main" val="124311080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CBEA2-BE36-447C-9104-0117A4C92FBC}"/>
              </a:ext>
            </a:extLst>
          </p:cNvPr>
          <p:cNvSpPr>
            <a:spLocks noGrp="1"/>
          </p:cNvSpPr>
          <p:nvPr>
            <p:ph type="title"/>
          </p:nvPr>
        </p:nvSpPr>
        <p:spPr/>
        <p:txBody>
          <a:bodyPr/>
          <a:lstStyle/>
          <a:p>
            <a:r>
              <a:rPr lang="en-US" dirty="0"/>
              <a:t>Maximum Parsimony method</a:t>
            </a:r>
          </a:p>
        </p:txBody>
      </p:sp>
      <p:sp>
        <p:nvSpPr>
          <p:cNvPr id="3" name="Content Placeholder 2">
            <a:extLst>
              <a:ext uri="{FF2B5EF4-FFF2-40B4-BE49-F238E27FC236}">
                <a16:creationId xmlns:a16="http://schemas.microsoft.com/office/drawing/2014/main" id="{37B0F377-48EA-4B2F-87F9-0F1E0DAD9E68}"/>
              </a:ext>
            </a:extLst>
          </p:cNvPr>
          <p:cNvSpPr>
            <a:spLocks noGrp="1"/>
          </p:cNvSpPr>
          <p:nvPr>
            <p:ph idx="1"/>
          </p:nvPr>
        </p:nvSpPr>
        <p:spPr/>
        <p:txBody>
          <a:bodyPr/>
          <a:lstStyle/>
          <a:p>
            <a:r>
              <a:rPr lang="en-US" dirty="0"/>
              <a:t>Pros</a:t>
            </a:r>
          </a:p>
          <a:p>
            <a:pPr lvl="1"/>
            <a:r>
              <a:rPr lang="en-US" dirty="0"/>
              <a:t>More rigorous than NJ </a:t>
            </a:r>
          </a:p>
          <a:p>
            <a:pPr lvl="1"/>
            <a:r>
              <a:rPr lang="en-US" dirty="0"/>
              <a:t>Assumptions are not valid</a:t>
            </a:r>
          </a:p>
          <a:p>
            <a:r>
              <a:rPr lang="en-US" dirty="0"/>
              <a:t>Cons</a:t>
            </a:r>
          </a:p>
          <a:p>
            <a:pPr lvl="1"/>
            <a:r>
              <a:rPr lang="en-US" dirty="0"/>
              <a:t># of trees grows enormously as the # of sequences increase</a:t>
            </a:r>
          </a:p>
          <a:p>
            <a:pPr lvl="1"/>
            <a:r>
              <a:rPr lang="en-US" dirty="0"/>
              <a:t>We have to randomly create many trees to identify the one with minimum changes</a:t>
            </a:r>
          </a:p>
        </p:txBody>
      </p:sp>
    </p:spTree>
    <p:extLst>
      <p:ext uri="{BB962C8B-B14F-4D97-AF65-F5344CB8AC3E}">
        <p14:creationId xmlns:p14="http://schemas.microsoft.com/office/powerpoint/2010/main" val="625506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3BB9-4FA8-4857-B62C-6B3411338D45}"/>
              </a:ext>
            </a:extLst>
          </p:cNvPr>
          <p:cNvSpPr>
            <a:spLocks noGrp="1"/>
          </p:cNvSpPr>
          <p:nvPr>
            <p:ph type="title"/>
          </p:nvPr>
        </p:nvSpPr>
        <p:spPr/>
        <p:txBody>
          <a:bodyPr/>
          <a:lstStyle/>
          <a:p>
            <a:r>
              <a:rPr lang="en-US" dirty="0"/>
              <a:t>Basics</a:t>
            </a:r>
          </a:p>
        </p:txBody>
      </p:sp>
      <p:sp>
        <p:nvSpPr>
          <p:cNvPr id="3" name="Content Placeholder 2">
            <a:extLst>
              <a:ext uri="{FF2B5EF4-FFF2-40B4-BE49-F238E27FC236}">
                <a16:creationId xmlns:a16="http://schemas.microsoft.com/office/drawing/2014/main" id="{E4A76BA4-DCC6-49AC-8BE8-B5D93D7B84C2}"/>
              </a:ext>
            </a:extLst>
          </p:cNvPr>
          <p:cNvSpPr>
            <a:spLocks noGrp="1"/>
          </p:cNvSpPr>
          <p:nvPr>
            <p:ph idx="1"/>
          </p:nvPr>
        </p:nvSpPr>
        <p:spPr>
          <a:xfrm>
            <a:off x="838200" y="1285592"/>
            <a:ext cx="10515600" cy="4891371"/>
          </a:xfrm>
        </p:spPr>
        <p:txBody>
          <a:bodyPr>
            <a:normAutofit/>
          </a:bodyPr>
          <a:lstStyle/>
          <a:p>
            <a:r>
              <a:rPr lang="en-US" dirty="0"/>
              <a:t>Initial studies focused by examining characters/features in the organisms</a:t>
            </a:r>
          </a:p>
          <a:p>
            <a:pPr lvl="1"/>
            <a:r>
              <a:rPr lang="en-US" dirty="0"/>
              <a:t>Ex morphological features </a:t>
            </a:r>
          </a:p>
          <a:p>
            <a:pPr lvl="2"/>
            <a:r>
              <a:rPr lang="en-US" dirty="0"/>
              <a:t>How to compare characters/features (&amp; what characters to choose) led to lot of issues. </a:t>
            </a:r>
          </a:p>
          <a:p>
            <a:pPr lvl="3"/>
            <a:r>
              <a:rPr lang="en-US" dirty="0"/>
              <a:t>Ex. </a:t>
            </a:r>
            <a:r>
              <a:rPr lang="en-US" dirty="0">
                <a:highlight>
                  <a:srgbClr val="FFFF00"/>
                </a:highlight>
              </a:rPr>
              <a:t>Bats</a:t>
            </a:r>
            <a:r>
              <a:rPr lang="en-US" dirty="0"/>
              <a:t> (have wings) are closely related to </a:t>
            </a:r>
            <a:r>
              <a:rPr lang="en-US" dirty="0">
                <a:highlight>
                  <a:srgbClr val="FFFF00"/>
                </a:highlight>
              </a:rPr>
              <a:t>Humans</a:t>
            </a:r>
            <a:r>
              <a:rPr lang="en-US" dirty="0"/>
              <a:t> than to bats (have wings) </a:t>
            </a:r>
          </a:p>
          <a:p>
            <a:pPr lvl="2"/>
            <a:r>
              <a:rPr lang="en-US" dirty="0"/>
              <a:t>Main issue with this approach is how to convert characters into numerical quantities for modeling </a:t>
            </a:r>
          </a:p>
          <a:p>
            <a:pPr lvl="3"/>
            <a:r>
              <a:rPr lang="en-US" dirty="0"/>
              <a:t>Also this approach expects lots of data (which is a problem)</a:t>
            </a:r>
          </a:p>
          <a:p>
            <a:pPr lvl="1"/>
            <a:r>
              <a:rPr lang="en-US" dirty="0"/>
              <a:t>Molecular data as features (1904; formalized later in 1960s)</a:t>
            </a:r>
          </a:p>
          <a:p>
            <a:pPr lvl="2"/>
            <a:r>
              <a:rPr lang="en-US" dirty="0">
                <a:highlight>
                  <a:srgbClr val="FFFF00"/>
                </a:highlight>
              </a:rPr>
              <a:t>Characters </a:t>
            </a:r>
            <a:r>
              <a:rPr lang="en-US" dirty="0"/>
              <a:t>in this case are Molecular </a:t>
            </a:r>
            <a:r>
              <a:rPr lang="en-US" dirty="0">
                <a:highlight>
                  <a:srgbClr val="FFFF00"/>
                </a:highlight>
              </a:rPr>
              <a:t>Characters </a:t>
            </a:r>
            <a:r>
              <a:rPr lang="en-US" dirty="0"/>
              <a:t>(</a:t>
            </a:r>
            <a:r>
              <a:rPr lang="en-US" dirty="0" err="1"/>
              <a:t>ie</a:t>
            </a:r>
            <a:r>
              <a:rPr lang="en-US" dirty="0"/>
              <a:t> A,C, G,T) </a:t>
            </a:r>
          </a:p>
          <a:p>
            <a:pPr lvl="2"/>
            <a:r>
              <a:rPr lang="en-US" dirty="0"/>
              <a:t>Unlike features (ex wings </a:t>
            </a:r>
            <a:r>
              <a:rPr lang="en-US" dirty="0" err="1"/>
              <a:t>etc</a:t>
            </a:r>
            <a:r>
              <a:rPr lang="en-US" dirty="0"/>
              <a:t>) this </a:t>
            </a:r>
            <a:r>
              <a:rPr lang="en-US" dirty="0">
                <a:highlight>
                  <a:srgbClr val="FFFF00"/>
                </a:highlight>
              </a:rPr>
              <a:t>cannot</a:t>
            </a:r>
            <a:r>
              <a:rPr lang="en-US" dirty="0"/>
              <a:t> be </a:t>
            </a:r>
            <a:r>
              <a:rPr lang="en-US" dirty="0">
                <a:highlight>
                  <a:srgbClr val="FFFF00"/>
                </a:highlight>
              </a:rPr>
              <a:t>confused </a:t>
            </a:r>
          </a:p>
          <a:p>
            <a:pPr lvl="2"/>
            <a:r>
              <a:rPr lang="en-US" dirty="0"/>
              <a:t>Data is </a:t>
            </a:r>
            <a:r>
              <a:rPr lang="en-US" dirty="0">
                <a:highlight>
                  <a:srgbClr val="FFFF00"/>
                </a:highlight>
              </a:rPr>
              <a:t>not a problem</a:t>
            </a:r>
          </a:p>
          <a:p>
            <a:pPr lvl="2"/>
            <a:r>
              <a:rPr lang="en-US" dirty="0"/>
              <a:t>Data conversion to numerical is not a problem.</a:t>
            </a:r>
          </a:p>
        </p:txBody>
      </p:sp>
    </p:spTree>
    <p:extLst>
      <p:ext uri="{BB962C8B-B14F-4D97-AF65-F5344CB8AC3E}">
        <p14:creationId xmlns:p14="http://schemas.microsoft.com/office/powerpoint/2010/main" val="934396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CEAD-5E1F-43AE-9D12-DAD13AB964FD}"/>
              </a:ext>
            </a:extLst>
          </p:cNvPr>
          <p:cNvSpPr>
            <a:spLocks noGrp="1"/>
          </p:cNvSpPr>
          <p:nvPr>
            <p:ph type="title"/>
          </p:nvPr>
        </p:nvSpPr>
        <p:spPr/>
        <p:txBody>
          <a:bodyPr/>
          <a:lstStyle/>
          <a:p>
            <a:r>
              <a:rPr lang="en-US" dirty="0"/>
              <a:t>Many methods, how to access the accuracy of the trees?</a:t>
            </a:r>
          </a:p>
        </p:txBody>
      </p:sp>
      <p:sp>
        <p:nvSpPr>
          <p:cNvPr id="3" name="Content Placeholder 2">
            <a:extLst>
              <a:ext uri="{FF2B5EF4-FFF2-40B4-BE49-F238E27FC236}">
                <a16:creationId xmlns:a16="http://schemas.microsoft.com/office/drawing/2014/main" id="{2FA9A2F0-DDA0-40F9-8EC1-FFE74D2C8C29}"/>
              </a:ext>
            </a:extLst>
          </p:cNvPr>
          <p:cNvSpPr>
            <a:spLocks noGrp="1"/>
          </p:cNvSpPr>
          <p:nvPr>
            <p:ph idx="1"/>
          </p:nvPr>
        </p:nvSpPr>
        <p:spPr/>
        <p:txBody>
          <a:bodyPr>
            <a:normAutofit fontScale="92500" lnSpcReduction="10000"/>
          </a:bodyPr>
          <a:lstStyle/>
          <a:p>
            <a:r>
              <a:rPr lang="en-US" dirty="0"/>
              <a:t>Just like other methods, to access the accuracy, we need something to compare against</a:t>
            </a:r>
          </a:p>
          <a:p>
            <a:pPr lvl="1"/>
            <a:r>
              <a:rPr lang="en-US" dirty="0"/>
              <a:t>Accuracy could be the whole tree or parts of the tree </a:t>
            </a:r>
          </a:p>
          <a:p>
            <a:r>
              <a:rPr lang="en-US" dirty="0"/>
              <a:t>Take the MSA and create a random multiple sequence alignment derived form the original MSA (extracting random columns)</a:t>
            </a:r>
          </a:p>
          <a:p>
            <a:pPr lvl="1"/>
            <a:r>
              <a:rPr lang="en-US" dirty="0"/>
              <a:t>Sample with/without replacement; bootstrap</a:t>
            </a:r>
          </a:p>
          <a:p>
            <a:r>
              <a:rPr lang="en-US" dirty="0"/>
              <a:t>We should get a same tree as the original</a:t>
            </a:r>
          </a:p>
          <a:p>
            <a:r>
              <a:rPr lang="en-US" dirty="0"/>
              <a:t>How it is done?</a:t>
            </a:r>
          </a:p>
          <a:p>
            <a:pPr lvl="1"/>
            <a:r>
              <a:rPr lang="en-US" dirty="0"/>
              <a:t>100 new alignments are created from original and say 1000 replicate trees are built. </a:t>
            </a:r>
          </a:p>
          <a:p>
            <a:pPr lvl="1"/>
            <a:r>
              <a:rPr lang="en-US" dirty="0"/>
              <a:t>Assign the bootstrap value (how many times we have seen the same group) as the original). If this is &gt; 80% (for example) then mark that as high confidence </a:t>
            </a:r>
          </a:p>
          <a:p>
            <a:endParaRPr lang="en-US" dirty="0"/>
          </a:p>
        </p:txBody>
      </p:sp>
    </p:spTree>
    <p:extLst>
      <p:ext uri="{BB962C8B-B14F-4D97-AF65-F5344CB8AC3E}">
        <p14:creationId xmlns:p14="http://schemas.microsoft.com/office/powerpoint/2010/main" val="2039512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56860-425B-4EE6-8286-EE234E3A21EB}"/>
              </a:ext>
            </a:extLst>
          </p:cNvPr>
          <p:cNvSpPr>
            <a:spLocks noGrp="1"/>
          </p:cNvSpPr>
          <p:nvPr>
            <p:ph type="title"/>
          </p:nvPr>
        </p:nvSpPr>
        <p:spPr/>
        <p:txBody>
          <a:bodyPr/>
          <a:lstStyle/>
          <a:p>
            <a:r>
              <a:rPr lang="en-US" dirty="0"/>
              <a:t>Maximum-</a:t>
            </a:r>
            <a:r>
              <a:rPr lang="en-US" dirty="0" err="1"/>
              <a:t>Liklihood</a:t>
            </a:r>
            <a:r>
              <a:rPr lang="en-US" dirty="0"/>
              <a:t> </a:t>
            </a:r>
          </a:p>
        </p:txBody>
      </p:sp>
      <p:sp>
        <p:nvSpPr>
          <p:cNvPr id="3" name="Content Placeholder 2">
            <a:extLst>
              <a:ext uri="{FF2B5EF4-FFF2-40B4-BE49-F238E27FC236}">
                <a16:creationId xmlns:a16="http://schemas.microsoft.com/office/drawing/2014/main" id="{2496C91D-0A37-4227-AB2D-3681D3063139}"/>
              </a:ext>
            </a:extLst>
          </p:cNvPr>
          <p:cNvSpPr>
            <a:spLocks noGrp="1"/>
          </p:cNvSpPr>
          <p:nvPr>
            <p:ph idx="1"/>
          </p:nvPr>
        </p:nvSpPr>
        <p:spPr/>
        <p:txBody>
          <a:bodyPr/>
          <a:lstStyle/>
          <a:p>
            <a:r>
              <a:rPr lang="en-US" dirty="0"/>
              <a:t>They don’t use distances; Use mismatches directly to construct trees</a:t>
            </a:r>
          </a:p>
          <a:p>
            <a:r>
              <a:rPr lang="en-US" dirty="0"/>
              <a:t>Tree (topology) is a model </a:t>
            </a:r>
          </a:p>
          <a:p>
            <a:pPr lvl="1"/>
            <a:r>
              <a:rPr lang="en-US" dirty="0"/>
              <a:t>Model: Tree</a:t>
            </a:r>
          </a:p>
          <a:p>
            <a:pPr lvl="2"/>
            <a:r>
              <a:rPr lang="en-US" dirty="0"/>
              <a:t>Parameters: Branch lengths and substitution parameters</a:t>
            </a:r>
          </a:p>
          <a:p>
            <a:endParaRPr lang="en-US" dirty="0"/>
          </a:p>
        </p:txBody>
      </p:sp>
    </p:spTree>
    <p:extLst>
      <p:ext uri="{BB962C8B-B14F-4D97-AF65-F5344CB8AC3E}">
        <p14:creationId xmlns:p14="http://schemas.microsoft.com/office/powerpoint/2010/main" val="2937559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236"/>
            <a:ext cx="8229600" cy="1143000"/>
          </a:xfrm>
        </p:spPr>
        <p:txBody>
          <a:bodyPr/>
          <a:lstStyle/>
          <a:p>
            <a:r>
              <a:rPr lang="en-US" dirty="0"/>
              <a:t>Bayesian Methods</a:t>
            </a:r>
          </a:p>
        </p:txBody>
      </p:sp>
      <p:sp>
        <p:nvSpPr>
          <p:cNvPr id="3" name="Content Placeholder 2"/>
          <p:cNvSpPr>
            <a:spLocks noGrp="1"/>
          </p:cNvSpPr>
          <p:nvPr>
            <p:ph idx="1"/>
          </p:nvPr>
        </p:nvSpPr>
        <p:spPr>
          <a:xfrm>
            <a:off x="1685636" y="935832"/>
            <a:ext cx="8982364" cy="4830763"/>
          </a:xfrm>
        </p:spPr>
        <p:txBody>
          <a:bodyPr/>
          <a:lstStyle/>
          <a:p>
            <a:r>
              <a:rPr lang="en-US" dirty="0"/>
              <a:t>Assuming a model distance (Jukes Cantor etc.) </a:t>
            </a:r>
            <a:r>
              <a:rPr lang="en-US" dirty="0">
                <a:sym typeface="Wingdings" panose="05000000000000000000" pitchFamily="2" charset="2"/>
              </a:rPr>
              <a:t> Trees</a:t>
            </a:r>
          </a:p>
          <a:p>
            <a:pPr marL="0" indent="0">
              <a:buNone/>
            </a:pPr>
            <a:endParaRPr lang="en-US" dirty="0">
              <a:sym typeface="Wingdings" panose="05000000000000000000" pitchFamily="2" charset="2"/>
            </a:endParaRPr>
          </a:p>
          <a:p>
            <a:pPr marL="0" indent="0">
              <a:buNone/>
            </a:pPr>
            <a:endParaRPr lang="en-US" dirty="0"/>
          </a:p>
          <a:p>
            <a:r>
              <a:rPr lang="en-US" dirty="0"/>
              <a:t>Probability based approach </a:t>
            </a:r>
          </a:p>
          <a:p>
            <a:pPr lvl="1"/>
            <a:r>
              <a:rPr lang="en-US" dirty="0"/>
              <a:t>Using uncertainty in complex models</a:t>
            </a:r>
          </a:p>
          <a:p>
            <a:pPr lvl="1"/>
            <a:r>
              <a:rPr lang="en-US" dirty="0"/>
              <a:t>Calculate the probability of observing some data given some probability model (ex. Tree == Model)</a:t>
            </a:r>
          </a:p>
          <a:p>
            <a:pPr lvl="1"/>
            <a:r>
              <a:rPr lang="en-US" dirty="0"/>
              <a:t>It seeks the probability of a tree given a model</a:t>
            </a:r>
          </a:p>
        </p:txBody>
      </p:sp>
      <p:sp>
        <p:nvSpPr>
          <p:cNvPr id="4" name="Date Placeholder 3"/>
          <p:cNvSpPr>
            <a:spLocks noGrp="1"/>
          </p:cNvSpPr>
          <p:nvPr>
            <p:ph type="dt" sz="half" idx="10"/>
          </p:nvPr>
        </p:nvSpPr>
        <p:spPr/>
        <p:txBody>
          <a:bodyPr/>
          <a:lstStyle/>
          <a:p>
            <a:pPr>
              <a:defRPr/>
            </a:pPr>
            <a:fld id="{5FC26E95-05CE-4464-AFBD-0B6B3AF90639}" type="datetime1">
              <a:rPr lang="en-US" smtClean="0">
                <a:solidFill>
                  <a:srgbClr val="000000"/>
                </a:solidFill>
              </a:rPr>
              <a:pPr>
                <a:defRPr/>
              </a:pPr>
              <a:t>4/2/2020</a:t>
            </a:fld>
            <a:endParaRPr lang="en-US">
              <a:solidFill>
                <a:srgbClr val="000000"/>
              </a:solidFill>
            </a:endParaRPr>
          </a:p>
        </p:txBody>
      </p:sp>
      <p:sp>
        <p:nvSpPr>
          <p:cNvPr id="5" name="Footer Placeholder 4"/>
          <p:cNvSpPr>
            <a:spLocks noGrp="1"/>
          </p:cNvSpPr>
          <p:nvPr>
            <p:ph type="ftr" sz="quarter" idx="11"/>
          </p:nvPr>
        </p:nvSpPr>
        <p:spPr/>
        <p:txBody>
          <a:bodyPr/>
          <a:lstStyle/>
          <a:p>
            <a:pPr>
              <a:defRPr/>
            </a:pPr>
            <a:r>
              <a:rPr lang="en-US">
                <a:solidFill>
                  <a:srgbClr val="333399"/>
                </a:solidFill>
              </a:rPr>
              <a:t>S. Ravichandran, Ph.D</a:t>
            </a:r>
          </a:p>
        </p:txBody>
      </p:sp>
      <p:sp>
        <p:nvSpPr>
          <p:cNvPr id="6" name="Slide Number Placeholder 5"/>
          <p:cNvSpPr>
            <a:spLocks noGrp="1"/>
          </p:cNvSpPr>
          <p:nvPr>
            <p:ph type="sldNum" sz="quarter" idx="12"/>
          </p:nvPr>
        </p:nvSpPr>
        <p:spPr/>
        <p:txBody>
          <a:bodyPr/>
          <a:lstStyle/>
          <a:p>
            <a:pPr>
              <a:defRPr/>
            </a:pPr>
            <a:fld id="{96C893C2-B0F2-4E9B-BCD8-577811626FD8}" type="slidenum">
              <a:rPr lang="en-US" altLang="en-US" smtClean="0">
                <a:solidFill>
                  <a:srgbClr val="000000"/>
                </a:solidFill>
              </a:rPr>
              <a:pPr>
                <a:defRPr/>
              </a:pPr>
              <a:t>22</a:t>
            </a:fld>
            <a:endParaRPr lang="en-US" altLang="en-US">
              <a:solidFill>
                <a:srgbClr val="000000"/>
              </a:solidFill>
            </a:endParaRPr>
          </a:p>
        </p:txBody>
      </p:sp>
      <p:graphicFrame>
        <p:nvGraphicFramePr>
          <p:cNvPr id="7" name="Content Placeholder 6"/>
          <p:cNvGraphicFramePr>
            <a:graphicFrameLocks noChangeAspect="1"/>
          </p:cNvGraphicFramePr>
          <p:nvPr/>
        </p:nvGraphicFramePr>
        <p:xfrm>
          <a:off x="2070562" y="5167710"/>
          <a:ext cx="3048000" cy="838200"/>
        </p:xfrm>
        <a:graphic>
          <a:graphicData uri="http://schemas.openxmlformats.org/presentationml/2006/ole">
            <mc:AlternateContent xmlns:mc="http://schemas.openxmlformats.org/markup-compatibility/2006">
              <mc:Choice xmlns:v="urn:schemas-microsoft-com:vml" Requires="v">
                <p:oleObj spid="_x0000_s1054" name="Equation" r:id="rId3" imgW="1523880" imgH="419040" progId="Equation.3">
                  <p:embed/>
                </p:oleObj>
              </mc:Choice>
              <mc:Fallback>
                <p:oleObj name="Equation" r:id="rId3" imgW="1523880" imgH="419040" progId="Equation.3">
                  <p:embed/>
                  <p:pic>
                    <p:nvPicPr>
                      <p:cNvPr id="7" name="Content Placeholder 6"/>
                      <p:cNvPicPr/>
                      <p:nvPr/>
                    </p:nvPicPr>
                    <p:blipFill>
                      <a:blip r:embed="rId4"/>
                      <a:stretch>
                        <a:fillRect/>
                      </a:stretch>
                    </p:blipFill>
                    <p:spPr>
                      <a:xfrm>
                        <a:off x="2070562" y="5167710"/>
                        <a:ext cx="3048000" cy="838200"/>
                      </a:xfrm>
                      <a:prstGeom prst="rect">
                        <a:avLst/>
                      </a:prstGeom>
                    </p:spPr>
                  </p:pic>
                </p:oleObj>
              </mc:Fallback>
            </mc:AlternateContent>
          </a:graphicData>
        </a:graphic>
      </p:graphicFrame>
      <p:graphicFrame>
        <p:nvGraphicFramePr>
          <p:cNvPr id="8" name="Content Placeholder 6"/>
          <p:cNvGraphicFramePr>
            <a:graphicFrameLocks noChangeAspect="1"/>
          </p:cNvGraphicFramePr>
          <p:nvPr/>
        </p:nvGraphicFramePr>
        <p:xfrm>
          <a:off x="5461000" y="5083969"/>
          <a:ext cx="4749800" cy="838200"/>
        </p:xfrm>
        <a:graphic>
          <a:graphicData uri="http://schemas.openxmlformats.org/presentationml/2006/ole">
            <mc:AlternateContent xmlns:mc="http://schemas.openxmlformats.org/markup-compatibility/2006">
              <mc:Choice xmlns:v="urn:schemas-microsoft-com:vml" Requires="v">
                <p:oleObj spid="_x0000_s1055" name="Equation" r:id="rId5" imgW="2374560" imgH="419040" progId="Equation.3">
                  <p:embed/>
                </p:oleObj>
              </mc:Choice>
              <mc:Fallback>
                <p:oleObj name="Equation" r:id="rId5" imgW="2374560" imgH="419040" progId="Equation.3">
                  <p:embed/>
                  <p:pic>
                    <p:nvPicPr>
                      <p:cNvPr id="8" name="Content Placeholder 6"/>
                      <p:cNvPicPr/>
                      <p:nvPr/>
                    </p:nvPicPr>
                    <p:blipFill>
                      <a:blip r:embed="rId6"/>
                      <a:stretch>
                        <a:fillRect/>
                      </a:stretch>
                    </p:blipFill>
                    <p:spPr>
                      <a:xfrm>
                        <a:off x="5461000" y="5083969"/>
                        <a:ext cx="4749800" cy="838200"/>
                      </a:xfrm>
                      <a:prstGeom prst="rect">
                        <a:avLst/>
                      </a:prstGeom>
                    </p:spPr>
                  </p:pic>
                </p:oleObj>
              </mc:Fallback>
            </mc:AlternateContent>
          </a:graphicData>
        </a:graphic>
      </p:graphicFrame>
    </p:spTree>
    <p:extLst>
      <p:ext uri="{BB962C8B-B14F-4D97-AF65-F5344CB8AC3E}">
        <p14:creationId xmlns:p14="http://schemas.microsoft.com/office/powerpoint/2010/main" val="1017594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Methods</a:t>
            </a:r>
          </a:p>
        </p:txBody>
      </p:sp>
      <p:sp>
        <p:nvSpPr>
          <p:cNvPr id="4" name="Date Placeholder 3"/>
          <p:cNvSpPr>
            <a:spLocks noGrp="1"/>
          </p:cNvSpPr>
          <p:nvPr>
            <p:ph type="dt" sz="half" idx="10"/>
          </p:nvPr>
        </p:nvSpPr>
        <p:spPr/>
        <p:txBody>
          <a:bodyPr/>
          <a:lstStyle/>
          <a:p>
            <a:pPr>
              <a:defRPr/>
            </a:pPr>
            <a:fld id="{5FC26E95-05CE-4464-AFBD-0B6B3AF90639}" type="datetime1">
              <a:rPr lang="en-US" smtClean="0">
                <a:solidFill>
                  <a:srgbClr val="000000"/>
                </a:solidFill>
              </a:rPr>
              <a:pPr>
                <a:defRPr/>
              </a:pPr>
              <a:t>4/2/2020</a:t>
            </a:fld>
            <a:endParaRPr lang="en-US">
              <a:solidFill>
                <a:srgbClr val="000000"/>
              </a:solidFill>
            </a:endParaRPr>
          </a:p>
        </p:txBody>
      </p:sp>
      <p:sp>
        <p:nvSpPr>
          <p:cNvPr id="5" name="Footer Placeholder 4"/>
          <p:cNvSpPr>
            <a:spLocks noGrp="1"/>
          </p:cNvSpPr>
          <p:nvPr>
            <p:ph type="ftr" sz="quarter" idx="11"/>
          </p:nvPr>
        </p:nvSpPr>
        <p:spPr/>
        <p:txBody>
          <a:bodyPr/>
          <a:lstStyle/>
          <a:p>
            <a:pPr>
              <a:defRPr/>
            </a:pPr>
            <a:r>
              <a:rPr lang="en-US">
                <a:solidFill>
                  <a:srgbClr val="333399"/>
                </a:solidFill>
              </a:rPr>
              <a:t>S. Ravichandran, Ph.D</a:t>
            </a:r>
          </a:p>
        </p:txBody>
      </p:sp>
      <p:sp>
        <p:nvSpPr>
          <p:cNvPr id="6" name="Slide Number Placeholder 5"/>
          <p:cNvSpPr>
            <a:spLocks noGrp="1"/>
          </p:cNvSpPr>
          <p:nvPr>
            <p:ph type="sldNum" sz="quarter" idx="12"/>
          </p:nvPr>
        </p:nvSpPr>
        <p:spPr/>
        <p:txBody>
          <a:bodyPr/>
          <a:lstStyle/>
          <a:p>
            <a:pPr>
              <a:defRPr/>
            </a:pPr>
            <a:fld id="{96C893C2-B0F2-4E9B-BCD8-577811626FD8}" type="slidenum">
              <a:rPr lang="en-US" altLang="en-US" smtClean="0">
                <a:solidFill>
                  <a:srgbClr val="000000"/>
                </a:solidFill>
              </a:rPr>
              <a:pPr>
                <a:defRPr/>
              </a:pPr>
              <a:t>23</a:t>
            </a:fld>
            <a:endParaRPr lang="en-US" altLang="en-US">
              <a:solidFill>
                <a:srgbClr val="000000"/>
              </a:solidFill>
            </a:endParaRPr>
          </a:p>
        </p:txBody>
      </p:sp>
      <p:sp>
        <p:nvSpPr>
          <p:cNvPr id="9" name="Content Placeholder 8"/>
          <p:cNvSpPr>
            <a:spLocks noGrp="1"/>
          </p:cNvSpPr>
          <p:nvPr>
            <p:ph idx="1"/>
          </p:nvPr>
        </p:nvSpPr>
        <p:spPr/>
        <p:txBody>
          <a:bodyPr/>
          <a:lstStyle/>
          <a:p>
            <a:r>
              <a:rPr lang="en-US" dirty="0"/>
              <a:t>p[</a:t>
            </a:r>
            <a:r>
              <a:rPr lang="en-US" dirty="0" err="1"/>
              <a:t>Tree|Data</a:t>
            </a:r>
            <a:r>
              <a:rPr lang="en-US" dirty="0"/>
              <a:t>] is</a:t>
            </a:r>
            <a:br>
              <a:rPr lang="en-US" dirty="0"/>
            </a:br>
            <a:r>
              <a:rPr lang="en-US" dirty="0"/>
              <a:t>called posterior probability (correct Tree)</a:t>
            </a:r>
          </a:p>
        </p:txBody>
      </p:sp>
      <p:graphicFrame>
        <p:nvGraphicFramePr>
          <p:cNvPr id="10" name="Content Placeholder 6"/>
          <p:cNvGraphicFramePr>
            <a:graphicFrameLocks noChangeAspect="1"/>
          </p:cNvGraphicFramePr>
          <p:nvPr/>
        </p:nvGraphicFramePr>
        <p:xfrm>
          <a:off x="5702300" y="1280478"/>
          <a:ext cx="4749800" cy="838200"/>
        </p:xfrm>
        <a:graphic>
          <a:graphicData uri="http://schemas.openxmlformats.org/presentationml/2006/ole">
            <mc:AlternateContent xmlns:mc="http://schemas.openxmlformats.org/markup-compatibility/2006">
              <mc:Choice xmlns:v="urn:schemas-microsoft-com:vml" Requires="v">
                <p:oleObj spid="_x0000_s2064" name="Equation" r:id="rId3" imgW="2374560" imgH="419040" progId="Equation.3">
                  <p:embed/>
                </p:oleObj>
              </mc:Choice>
              <mc:Fallback>
                <p:oleObj name="Equation" r:id="rId3" imgW="2374560" imgH="419040" progId="Equation.3">
                  <p:embed/>
                  <p:pic>
                    <p:nvPicPr>
                      <p:cNvPr id="10" name="Content Placeholder 6"/>
                      <p:cNvPicPr/>
                      <p:nvPr/>
                    </p:nvPicPr>
                    <p:blipFill>
                      <a:blip r:embed="rId4"/>
                      <a:stretch>
                        <a:fillRect/>
                      </a:stretch>
                    </p:blipFill>
                    <p:spPr>
                      <a:xfrm>
                        <a:off x="5702300" y="1280478"/>
                        <a:ext cx="4749800" cy="838200"/>
                      </a:xfrm>
                      <a:prstGeom prst="rect">
                        <a:avLst/>
                      </a:prstGeom>
                    </p:spPr>
                  </p:pic>
                </p:oleObj>
              </mc:Fallback>
            </mc:AlternateContent>
          </a:graphicData>
        </a:graphic>
      </p:graphicFrame>
    </p:spTree>
    <p:extLst>
      <p:ext uri="{BB962C8B-B14F-4D97-AF65-F5344CB8AC3E}">
        <p14:creationId xmlns:p14="http://schemas.microsoft.com/office/powerpoint/2010/main" val="71649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3" y="23815"/>
            <a:ext cx="9078849" cy="6401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643826" y="5302222"/>
            <a:ext cx="4419600" cy="369332"/>
          </a:xfrm>
          <a:prstGeom prst="rect">
            <a:avLst/>
          </a:prstGeom>
          <a:solidFill>
            <a:schemeClr val="accent3">
              <a:lumMod val="60000"/>
              <a:lumOff val="40000"/>
            </a:schemeClr>
          </a:solidFill>
        </p:spPr>
        <p:txBody>
          <a:bodyPr wrap="square" rtlCol="0">
            <a:spAutoFit/>
          </a:bodyPr>
          <a:lstStyle/>
          <a:p>
            <a:r>
              <a:rPr lang="en-US" dirty="0">
                <a:solidFill>
                  <a:prstClr val="black"/>
                </a:solidFill>
                <a:latin typeface="Calibri"/>
              </a:rPr>
              <a:t>Last common Ancestor of  Vertebrate </a:t>
            </a:r>
            <a:r>
              <a:rPr lang="en-US" dirty="0" err="1">
                <a:solidFill>
                  <a:prstClr val="black"/>
                </a:solidFill>
                <a:latin typeface="Calibri"/>
              </a:rPr>
              <a:t>globins</a:t>
            </a:r>
            <a:endParaRPr lang="en-US" dirty="0">
              <a:solidFill>
                <a:prstClr val="black"/>
              </a:solidFill>
              <a:latin typeface="Calibri"/>
            </a:endParaRPr>
          </a:p>
        </p:txBody>
      </p:sp>
      <p:sp>
        <p:nvSpPr>
          <p:cNvPr id="6" name="TextBox 5"/>
          <p:cNvSpPr txBox="1"/>
          <p:nvPr/>
        </p:nvSpPr>
        <p:spPr>
          <a:xfrm>
            <a:off x="6548082" y="5987716"/>
            <a:ext cx="2895600" cy="923330"/>
          </a:xfrm>
          <a:prstGeom prst="rect">
            <a:avLst/>
          </a:prstGeom>
          <a:solidFill>
            <a:schemeClr val="accent6">
              <a:lumMod val="20000"/>
              <a:lumOff val="80000"/>
            </a:schemeClr>
          </a:solidFill>
        </p:spPr>
        <p:txBody>
          <a:bodyPr wrap="square" rtlCol="0">
            <a:spAutoFit/>
          </a:bodyPr>
          <a:lstStyle/>
          <a:p>
            <a:r>
              <a:rPr lang="en-US" dirty="0">
                <a:solidFill>
                  <a:prstClr val="black"/>
                </a:solidFill>
                <a:latin typeface="Calibri"/>
              </a:rPr>
              <a:t>Last common</a:t>
            </a:r>
            <a:br>
              <a:rPr lang="en-US" dirty="0">
                <a:solidFill>
                  <a:prstClr val="black"/>
                </a:solidFill>
                <a:latin typeface="Calibri"/>
              </a:rPr>
            </a:br>
            <a:r>
              <a:rPr lang="en-US" dirty="0">
                <a:solidFill>
                  <a:prstClr val="black"/>
                </a:solidFill>
                <a:latin typeface="Calibri"/>
              </a:rPr>
              <a:t>Ancestor of </a:t>
            </a:r>
            <a:br>
              <a:rPr lang="en-US" dirty="0">
                <a:solidFill>
                  <a:prstClr val="black"/>
                </a:solidFill>
                <a:latin typeface="Calibri"/>
              </a:rPr>
            </a:br>
            <a:r>
              <a:rPr lang="en-US" dirty="0">
                <a:solidFill>
                  <a:prstClr val="black"/>
                </a:solidFill>
                <a:latin typeface="Calibri"/>
              </a:rPr>
              <a:t>Vertebrate  &amp; Insect </a:t>
            </a:r>
            <a:r>
              <a:rPr lang="en-US" dirty="0" err="1">
                <a:solidFill>
                  <a:prstClr val="black"/>
                </a:solidFill>
                <a:latin typeface="Calibri"/>
              </a:rPr>
              <a:t>Globins</a:t>
            </a:r>
            <a:endParaRPr lang="en-US" dirty="0">
              <a:solidFill>
                <a:prstClr val="black"/>
              </a:solidFill>
              <a:latin typeface="Calibri"/>
            </a:endParaRPr>
          </a:p>
        </p:txBody>
      </p:sp>
      <p:sp>
        <p:nvSpPr>
          <p:cNvPr id="7" name="TextBox 6"/>
          <p:cNvSpPr txBox="1"/>
          <p:nvPr/>
        </p:nvSpPr>
        <p:spPr>
          <a:xfrm>
            <a:off x="7848600" y="1"/>
            <a:ext cx="3124200" cy="1200329"/>
          </a:xfrm>
          <a:prstGeom prst="rect">
            <a:avLst/>
          </a:prstGeom>
          <a:noFill/>
        </p:spPr>
        <p:txBody>
          <a:bodyPr wrap="square" rtlCol="0">
            <a:spAutoFit/>
          </a:bodyPr>
          <a:lstStyle/>
          <a:p>
            <a:r>
              <a:rPr lang="en-US" dirty="0">
                <a:solidFill>
                  <a:srgbClr val="FF0000"/>
                </a:solidFill>
                <a:latin typeface="Calibri"/>
              </a:rPr>
              <a:t>Inferred phylogeny using </a:t>
            </a:r>
            <a:r>
              <a:rPr lang="en-US" dirty="0" err="1">
                <a:solidFill>
                  <a:srgbClr val="FF0000"/>
                </a:solidFill>
                <a:latin typeface="Calibri"/>
              </a:rPr>
              <a:t>globins</a:t>
            </a:r>
            <a:r>
              <a:rPr lang="en-US" dirty="0">
                <a:solidFill>
                  <a:srgbClr val="FF0000"/>
                </a:solidFill>
                <a:latin typeface="Calibri"/>
              </a:rPr>
              <a:t>; Source </a:t>
            </a:r>
            <a:r>
              <a:rPr lang="en-US" dirty="0" err="1">
                <a:solidFill>
                  <a:srgbClr val="FF0000"/>
                </a:solidFill>
                <a:latin typeface="Calibri"/>
              </a:rPr>
              <a:t>Dayhoff</a:t>
            </a:r>
            <a:br>
              <a:rPr lang="en-US" dirty="0">
                <a:solidFill>
                  <a:srgbClr val="FF0000"/>
                </a:solidFill>
                <a:latin typeface="Calibri"/>
              </a:rPr>
            </a:br>
            <a:r>
              <a:rPr lang="en-US" dirty="0">
                <a:solidFill>
                  <a:srgbClr val="FF0000"/>
                </a:solidFill>
                <a:latin typeface="Calibri"/>
              </a:rPr>
              <a:t>Maximum Parsimony </a:t>
            </a:r>
            <a:br>
              <a:rPr lang="en-US" dirty="0">
                <a:solidFill>
                  <a:srgbClr val="FF0000"/>
                </a:solidFill>
                <a:latin typeface="Calibri"/>
              </a:rPr>
            </a:br>
            <a:r>
              <a:rPr lang="en-US" dirty="0">
                <a:solidFill>
                  <a:srgbClr val="FF0000"/>
                </a:solidFill>
                <a:latin typeface="Calibri"/>
              </a:rPr>
              <a:t>Approach</a:t>
            </a:r>
          </a:p>
        </p:txBody>
      </p:sp>
      <p:sp>
        <p:nvSpPr>
          <p:cNvPr id="8" name="TextBox 7"/>
          <p:cNvSpPr txBox="1"/>
          <p:nvPr/>
        </p:nvSpPr>
        <p:spPr>
          <a:xfrm>
            <a:off x="8305800" y="4800601"/>
            <a:ext cx="2133600" cy="646331"/>
          </a:xfrm>
          <a:prstGeom prst="rect">
            <a:avLst/>
          </a:prstGeom>
          <a:solidFill>
            <a:schemeClr val="accent3">
              <a:lumMod val="60000"/>
              <a:lumOff val="40000"/>
            </a:schemeClr>
          </a:solidFill>
        </p:spPr>
        <p:txBody>
          <a:bodyPr wrap="square" rtlCol="0">
            <a:spAutoFit/>
          </a:bodyPr>
          <a:lstStyle/>
          <a:p>
            <a:r>
              <a:rPr lang="en-US" dirty="0">
                <a:solidFill>
                  <a:prstClr val="black"/>
                </a:solidFill>
                <a:latin typeface="Calibri"/>
              </a:rPr>
              <a:t>13 Globin gene from  different species</a:t>
            </a:r>
          </a:p>
        </p:txBody>
      </p:sp>
      <p:sp>
        <p:nvSpPr>
          <p:cNvPr id="9" name="Rectangle 8"/>
          <p:cNvSpPr/>
          <p:nvPr/>
        </p:nvSpPr>
        <p:spPr>
          <a:xfrm>
            <a:off x="1477108" y="3846494"/>
            <a:ext cx="2362200" cy="1169551"/>
          </a:xfrm>
          <a:prstGeom prst="rect">
            <a:avLst/>
          </a:prstGeom>
        </p:spPr>
        <p:txBody>
          <a:bodyPr wrap="square">
            <a:spAutoFit/>
          </a:bodyPr>
          <a:lstStyle/>
          <a:p>
            <a:r>
              <a:rPr lang="en-US" sz="1400" dirty="0">
                <a:solidFill>
                  <a:prstClr val="black"/>
                </a:solidFill>
                <a:latin typeface="Calibri"/>
              </a:rPr>
              <a:t>Source: </a:t>
            </a:r>
            <a:r>
              <a:rPr lang="en-US" sz="1400" dirty="0" err="1">
                <a:solidFill>
                  <a:prstClr val="black"/>
                </a:solidFill>
                <a:latin typeface="Calibri"/>
              </a:rPr>
              <a:t>Dayhoff</a:t>
            </a:r>
            <a:r>
              <a:rPr lang="en-US" sz="1400" dirty="0">
                <a:solidFill>
                  <a:prstClr val="black"/>
                </a:solidFill>
                <a:latin typeface="Calibri"/>
              </a:rPr>
              <a:t> et al. (1972). Reproduced with permission from National Biomedical Research Foundation.</a:t>
            </a:r>
            <a:br>
              <a:rPr lang="en-US" sz="1400" dirty="0">
                <a:solidFill>
                  <a:prstClr val="black"/>
                </a:solidFill>
                <a:latin typeface="Calibri"/>
              </a:rPr>
            </a:br>
            <a:r>
              <a:rPr lang="en-US" sz="1400" dirty="0">
                <a:solidFill>
                  <a:prstClr val="black"/>
                </a:solidFill>
                <a:latin typeface="Calibri"/>
              </a:rPr>
              <a:t>Fig 7.2 from Book</a:t>
            </a:r>
          </a:p>
        </p:txBody>
      </p:sp>
      <p:sp>
        <p:nvSpPr>
          <p:cNvPr id="2" name="Rectangle 1"/>
          <p:cNvSpPr/>
          <p:nvPr/>
        </p:nvSpPr>
        <p:spPr>
          <a:xfrm>
            <a:off x="1486208" y="5719321"/>
            <a:ext cx="4884077" cy="1077218"/>
          </a:xfrm>
          <a:prstGeom prst="rect">
            <a:avLst/>
          </a:prstGeom>
        </p:spPr>
        <p:txBody>
          <a:bodyPr wrap="square">
            <a:spAutoFit/>
          </a:bodyPr>
          <a:lstStyle/>
          <a:p>
            <a:r>
              <a:rPr lang="en-US" sz="1600" dirty="0">
                <a:solidFill>
                  <a:srgbClr val="F79646">
                    <a:lumMod val="50000"/>
                  </a:srgbClr>
                </a:solidFill>
                <a:latin typeface="Calibri"/>
              </a:rPr>
              <a:t>Source: </a:t>
            </a:r>
            <a:r>
              <a:rPr lang="en-US" sz="1600" dirty="0" err="1">
                <a:solidFill>
                  <a:srgbClr val="F79646">
                    <a:lumMod val="50000"/>
                  </a:srgbClr>
                </a:solidFill>
                <a:latin typeface="Calibri"/>
              </a:rPr>
              <a:t>Dayhoff</a:t>
            </a:r>
            <a:r>
              <a:rPr lang="en-US" sz="1600" dirty="0">
                <a:solidFill>
                  <a:srgbClr val="F79646">
                    <a:lumMod val="50000"/>
                  </a:srgbClr>
                </a:solidFill>
                <a:latin typeface="Calibri"/>
              </a:rPr>
              <a:t> et al. (1972). (Pevsner 247)</a:t>
            </a:r>
          </a:p>
          <a:p>
            <a:r>
              <a:rPr lang="en-US" sz="1600" dirty="0">
                <a:solidFill>
                  <a:srgbClr val="F79646">
                    <a:lumMod val="50000"/>
                  </a:srgbClr>
                </a:solidFill>
                <a:latin typeface="Calibri"/>
              </a:rPr>
              <a:t>Pevsner, Jonathan. Bioinformatics and Functional Genomics,  3rd Edition. Wiley-Blackwell, 2015-10-16. VitalBook file.</a:t>
            </a:r>
          </a:p>
        </p:txBody>
      </p:sp>
    </p:spTree>
    <p:extLst>
      <p:ext uri="{BB962C8B-B14F-4D97-AF65-F5344CB8AC3E}">
        <p14:creationId xmlns:p14="http://schemas.microsoft.com/office/powerpoint/2010/main" val="1413533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E590-E690-4CE4-B5C2-8C2421921B68}"/>
              </a:ext>
            </a:extLst>
          </p:cNvPr>
          <p:cNvSpPr>
            <a:spLocks noGrp="1"/>
          </p:cNvSpPr>
          <p:nvPr>
            <p:ph type="title"/>
          </p:nvPr>
        </p:nvSpPr>
        <p:spPr/>
        <p:txBody>
          <a:bodyPr/>
          <a:lstStyle/>
          <a:p>
            <a:r>
              <a:rPr lang="en-US" dirty="0"/>
              <a:t>Molecular Clock</a:t>
            </a:r>
          </a:p>
        </p:txBody>
      </p:sp>
      <p:sp>
        <p:nvSpPr>
          <p:cNvPr id="3" name="TextBox 2">
            <a:extLst>
              <a:ext uri="{FF2B5EF4-FFF2-40B4-BE49-F238E27FC236}">
                <a16:creationId xmlns:a16="http://schemas.microsoft.com/office/drawing/2014/main" id="{370AA2EE-E1B7-4E27-9E11-F97DF9945B90}"/>
              </a:ext>
            </a:extLst>
          </p:cNvPr>
          <p:cNvSpPr txBox="1"/>
          <p:nvPr/>
        </p:nvSpPr>
        <p:spPr>
          <a:xfrm>
            <a:off x="3048000" y="2716079"/>
            <a:ext cx="1981200" cy="461665"/>
          </a:xfrm>
          <a:prstGeom prst="rect">
            <a:avLst/>
          </a:prstGeom>
          <a:noFill/>
        </p:spPr>
        <p:txBody>
          <a:bodyPr wrap="square" rtlCol="0">
            <a:spAutoFit/>
          </a:bodyPr>
          <a:lstStyle/>
          <a:p>
            <a:r>
              <a:rPr lang="en-US" sz="2400" b="1" dirty="0">
                <a:solidFill>
                  <a:prstClr val="black"/>
                </a:solidFill>
                <a:latin typeface="Courier New" panose="02070309020205020404" pitchFamily="49" charset="0"/>
                <a:cs typeface="Courier New" panose="02070309020205020404" pitchFamily="49" charset="0"/>
              </a:rPr>
              <a:t>AAGCTCAAG</a:t>
            </a:r>
          </a:p>
        </p:txBody>
      </p:sp>
      <p:sp>
        <p:nvSpPr>
          <p:cNvPr id="4" name="TextBox 3">
            <a:extLst>
              <a:ext uri="{FF2B5EF4-FFF2-40B4-BE49-F238E27FC236}">
                <a16:creationId xmlns:a16="http://schemas.microsoft.com/office/drawing/2014/main" id="{50A53978-A571-45BA-B55F-3B669E738722}"/>
              </a:ext>
            </a:extLst>
          </p:cNvPr>
          <p:cNvSpPr txBox="1"/>
          <p:nvPr/>
        </p:nvSpPr>
        <p:spPr>
          <a:xfrm>
            <a:off x="5334000" y="2145929"/>
            <a:ext cx="1981200" cy="461665"/>
          </a:xfrm>
          <a:prstGeom prst="rect">
            <a:avLst/>
          </a:prstGeom>
          <a:noFill/>
        </p:spPr>
        <p:txBody>
          <a:bodyPr wrap="square" rtlCol="0">
            <a:spAutoFit/>
          </a:bodyPr>
          <a:lstStyle/>
          <a:p>
            <a:r>
              <a:rPr lang="en-US" sz="2400" b="1" dirty="0">
                <a:solidFill>
                  <a:prstClr val="black"/>
                </a:solidFill>
                <a:latin typeface="Courier New" panose="02070309020205020404" pitchFamily="49" charset="0"/>
                <a:cs typeface="Courier New" panose="02070309020205020404" pitchFamily="49" charset="0"/>
              </a:rPr>
              <a:t>AAGCTCAA</a:t>
            </a:r>
            <a:r>
              <a:rPr lang="en-US" sz="2400" b="1" dirty="0">
                <a:solidFill>
                  <a:srgbClr val="FF0000"/>
                </a:solidFill>
                <a:latin typeface="Courier New" panose="02070309020205020404" pitchFamily="49" charset="0"/>
                <a:cs typeface="Courier New" panose="02070309020205020404" pitchFamily="49" charset="0"/>
              </a:rPr>
              <a:t>C</a:t>
            </a:r>
          </a:p>
        </p:txBody>
      </p:sp>
      <p:sp>
        <p:nvSpPr>
          <p:cNvPr id="5" name="TextBox 4">
            <a:extLst>
              <a:ext uri="{FF2B5EF4-FFF2-40B4-BE49-F238E27FC236}">
                <a16:creationId xmlns:a16="http://schemas.microsoft.com/office/drawing/2014/main" id="{64AE6104-2F21-4210-AF00-6184AFCA4E11}"/>
              </a:ext>
            </a:extLst>
          </p:cNvPr>
          <p:cNvSpPr txBox="1"/>
          <p:nvPr/>
        </p:nvSpPr>
        <p:spPr>
          <a:xfrm>
            <a:off x="5334000" y="3419659"/>
            <a:ext cx="1981200" cy="461665"/>
          </a:xfrm>
          <a:prstGeom prst="rect">
            <a:avLst/>
          </a:prstGeom>
          <a:noFill/>
        </p:spPr>
        <p:txBody>
          <a:bodyPr wrap="square" rtlCol="0">
            <a:spAutoFit/>
          </a:bodyPr>
          <a:lstStyle/>
          <a:p>
            <a:r>
              <a:rPr lang="en-US" sz="2400" b="1" dirty="0">
                <a:solidFill>
                  <a:prstClr val="black"/>
                </a:solidFill>
                <a:latin typeface="Courier New" panose="02070309020205020404" pitchFamily="49" charset="0"/>
                <a:cs typeface="Courier New" panose="02070309020205020404" pitchFamily="49" charset="0"/>
              </a:rPr>
              <a:t>A</a:t>
            </a:r>
            <a:r>
              <a:rPr lang="en-US" sz="2400" b="1" dirty="0">
                <a:solidFill>
                  <a:srgbClr val="FF0000"/>
                </a:solidFill>
                <a:latin typeface="Courier New" panose="02070309020205020404" pitchFamily="49" charset="0"/>
                <a:cs typeface="Courier New" panose="02070309020205020404" pitchFamily="49" charset="0"/>
              </a:rPr>
              <a:t>C</a:t>
            </a:r>
            <a:r>
              <a:rPr lang="en-US" sz="2400" b="1" dirty="0">
                <a:solidFill>
                  <a:prstClr val="black"/>
                </a:solidFill>
                <a:latin typeface="Courier New" panose="02070309020205020404" pitchFamily="49" charset="0"/>
                <a:cs typeface="Courier New" panose="02070309020205020404" pitchFamily="49" charset="0"/>
              </a:rPr>
              <a:t>GCTCAAG</a:t>
            </a:r>
          </a:p>
        </p:txBody>
      </p:sp>
      <p:cxnSp>
        <p:nvCxnSpPr>
          <p:cNvPr id="7" name="Straight Arrow Connector 6">
            <a:extLst>
              <a:ext uri="{FF2B5EF4-FFF2-40B4-BE49-F238E27FC236}">
                <a16:creationId xmlns:a16="http://schemas.microsoft.com/office/drawing/2014/main" id="{3FBCD570-C224-4E5B-901F-B11253BFDC62}"/>
              </a:ext>
            </a:extLst>
          </p:cNvPr>
          <p:cNvCxnSpPr>
            <a:cxnSpLocks/>
            <a:endCxn id="4" idx="1"/>
          </p:cNvCxnSpPr>
          <p:nvPr/>
        </p:nvCxnSpPr>
        <p:spPr>
          <a:xfrm flipV="1">
            <a:off x="4419600" y="2376761"/>
            <a:ext cx="914400" cy="280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D32C97A-7628-4061-BA18-D65665782D18}"/>
              </a:ext>
            </a:extLst>
          </p:cNvPr>
          <p:cNvCxnSpPr>
            <a:cxnSpLocks/>
            <a:endCxn id="5" idx="1"/>
          </p:cNvCxnSpPr>
          <p:nvPr/>
        </p:nvCxnSpPr>
        <p:spPr>
          <a:xfrm>
            <a:off x="4419600" y="3161183"/>
            <a:ext cx="914400" cy="489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65C473B-1FA7-46C2-A6C6-6D82FD218889}"/>
              </a:ext>
            </a:extLst>
          </p:cNvPr>
          <p:cNvSpPr txBox="1"/>
          <p:nvPr/>
        </p:nvSpPr>
        <p:spPr>
          <a:xfrm>
            <a:off x="7848600" y="2145929"/>
            <a:ext cx="1981200" cy="461665"/>
          </a:xfrm>
          <a:prstGeom prst="rect">
            <a:avLst/>
          </a:prstGeom>
          <a:noFill/>
        </p:spPr>
        <p:txBody>
          <a:bodyPr wrap="square" rtlCol="0">
            <a:spAutoFit/>
          </a:bodyPr>
          <a:lstStyle/>
          <a:p>
            <a:r>
              <a:rPr lang="en-US" sz="2400" b="1" dirty="0">
                <a:solidFill>
                  <a:srgbClr val="0033CC"/>
                </a:solidFill>
                <a:latin typeface="Courier New" panose="02070309020205020404" pitchFamily="49" charset="0"/>
                <a:cs typeface="Courier New" panose="02070309020205020404" pitchFamily="49" charset="0"/>
              </a:rPr>
              <a:t>T</a:t>
            </a:r>
            <a:r>
              <a:rPr lang="en-US" sz="2400" b="1" dirty="0">
                <a:solidFill>
                  <a:prstClr val="black"/>
                </a:solidFill>
                <a:latin typeface="Courier New" panose="02070309020205020404" pitchFamily="49" charset="0"/>
                <a:cs typeface="Courier New" panose="02070309020205020404" pitchFamily="49" charset="0"/>
              </a:rPr>
              <a:t>AGCTCAA</a:t>
            </a:r>
            <a:r>
              <a:rPr lang="en-US" sz="2400" b="1" dirty="0">
                <a:solidFill>
                  <a:srgbClr val="FF0000"/>
                </a:solidFill>
                <a:latin typeface="Courier New" panose="02070309020205020404" pitchFamily="49" charset="0"/>
                <a:cs typeface="Courier New" panose="02070309020205020404" pitchFamily="49" charset="0"/>
              </a:rPr>
              <a:t>C</a:t>
            </a:r>
          </a:p>
        </p:txBody>
      </p:sp>
      <p:sp>
        <p:nvSpPr>
          <p:cNvPr id="12" name="TextBox 11">
            <a:extLst>
              <a:ext uri="{FF2B5EF4-FFF2-40B4-BE49-F238E27FC236}">
                <a16:creationId xmlns:a16="http://schemas.microsoft.com/office/drawing/2014/main" id="{BACF2800-5A3B-47C4-83E6-32D8E0642AA0}"/>
              </a:ext>
            </a:extLst>
          </p:cNvPr>
          <p:cNvSpPr txBox="1"/>
          <p:nvPr/>
        </p:nvSpPr>
        <p:spPr>
          <a:xfrm>
            <a:off x="7848600" y="3390449"/>
            <a:ext cx="1981200" cy="461665"/>
          </a:xfrm>
          <a:prstGeom prst="rect">
            <a:avLst/>
          </a:prstGeom>
          <a:noFill/>
        </p:spPr>
        <p:txBody>
          <a:bodyPr wrap="square" rtlCol="0">
            <a:spAutoFit/>
          </a:bodyPr>
          <a:lstStyle/>
          <a:p>
            <a:r>
              <a:rPr lang="en-US" sz="2400" b="1" dirty="0">
                <a:solidFill>
                  <a:prstClr val="black"/>
                </a:solidFill>
                <a:latin typeface="Courier New" panose="02070309020205020404" pitchFamily="49" charset="0"/>
                <a:cs typeface="Courier New" panose="02070309020205020404" pitchFamily="49" charset="0"/>
              </a:rPr>
              <a:t>A</a:t>
            </a:r>
            <a:r>
              <a:rPr lang="en-US" sz="2400" b="1" dirty="0">
                <a:solidFill>
                  <a:srgbClr val="FF0000"/>
                </a:solidFill>
                <a:latin typeface="Courier New" panose="02070309020205020404" pitchFamily="49" charset="0"/>
                <a:cs typeface="Courier New" panose="02070309020205020404" pitchFamily="49" charset="0"/>
              </a:rPr>
              <a:t>C</a:t>
            </a:r>
            <a:r>
              <a:rPr lang="en-US" sz="2400" b="1" dirty="0">
                <a:solidFill>
                  <a:prstClr val="black"/>
                </a:solidFill>
                <a:latin typeface="Courier New" panose="02070309020205020404" pitchFamily="49" charset="0"/>
                <a:cs typeface="Courier New" panose="02070309020205020404" pitchFamily="49" charset="0"/>
              </a:rPr>
              <a:t>GC</a:t>
            </a:r>
            <a:r>
              <a:rPr lang="en-US" sz="2400" b="1" dirty="0">
                <a:solidFill>
                  <a:srgbClr val="0033CC"/>
                </a:solidFill>
                <a:latin typeface="Courier New" panose="02070309020205020404" pitchFamily="49" charset="0"/>
                <a:cs typeface="Courier New" panose="02070309020205020404" pitchFamily="49" charset="0"/>
              </a:rPr>
              <a:t>G</a:t>
            </a:r>
            <a:r>
              <a:rPr lang="en-US" sz="2400" b="1" dirty="0">
                <a:solidFill>
                  <a:prstClr val="black"/>
                </a:solidFill>
                <a:latin typeface="Courier New" panose="02070309020205020404" pitchFamily="49" charset="0"/>
                <a:cs typeface="Courier New" panose="02070309020205020404" pitchFamily="49" charset="0"/>
              </a:rPr>
              <a:t>CAAG</a:t>
            </a:r>
          </a:p>
        </p:txBody>
      </p:sp>
      <p:cxnSp>
        <p:nvCxnSpPr>
          <p:cNvPr id="13" name="Straight Arrow Connector 12">
            <a:extLst>
              <a:ext uri="{FF2B5EF4-FFF2-40B4-BE49-F238E27FC236}">
                <a16:creationId xmlns:a16="http://schemas.microsoft.com/office/drawing/2014/main" id="{E547C9A1-8ABE-40B1-AB47-95339CCE4656}"/>
              </a:ext>
            </a:extLst>
          </p:cNvPr>
          <p:cNvCxnSpPr>
            <a:cxnSpLocks/>
          </p:cNvCxnSpPr>
          <p:nvPr/>
        </p:nvCxnSpPr>
        <p:spPr>
          <a:xfrm>
            <a:off x="7162800" y="2376761"/>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F941AB4-08AD-4D9B-A7D7-F2962D0DEF09}"/>
              </a:ext>
            </a:extLst>
          </p:cNvPr>
          <p:cNvSpPr txBox="1"/>
          <p:nvPr/>
        </p:nvSpPr>
        <p:spPr>
          <a:xfrm>
            <a:off x="6346874" y="1711840"/>
            <a:ext cx="1981200" cy="400110"/>
          </a:xfrm>
          <a:prstGeom prst="rect">
            <a:avLst/>
          </a:prstGeom>
          <a:noFill/>
        </p:spPr>
        <p:txBody>
          <a:bodyPr wrap="square" rtlCol="0">
            <a:spAutoFit/>
          </a:bodyPr>
          <a:lstStyle/>
          <a:p>
            <a:r>
              <a:rPr lang="en-US" sz="2000" b="1" dirty="0">
                <a:solidFill>
                  <a:prstClr val="black"/>
                </a:solidFill>
                <a:latin typeface="Courier New" panose="02070309020205020404" pitchFamily="49" charset="0"/>
                <a:cs typeface="Courier New" panose="02070309020205020404" pitchFamily="49" charset="0"/>
              </a:rPr>
              <a:t>Species A</a:t>
            </a:r>
          </a:p>
        </p:txBody>
      </p:sp>
      <p:sp>
        <p:nvSpPr>
          <p:cNvPr id="18" name="TextBox 17">
            <a:extLst>
              <a:ext uri="{FF2B5EF4-FFF2-40B4-BE49-F238E27FC236}">
                <a16:creationId xmlns:a16="http://schemas.microsoft.com/office/drawing/2014/main" id="{E2F51383-73CD-4403-AC85-60A032D069E2}"/>
              </a:ext>
            </a:extLst>
          </p:cNvPr>
          <p:cNvSpPr txBox="1"/>
          <p:nvPr/>
        </p:nvSpPr>
        <p:spPr>
          <a:xfrm>
            <a:off x="6553200" y="3867090"/>
            <a:ext cx="1981200" cy="400110"/>
          </a:xfrm>
          <a:prstGeom prst="rect">
            <a:avLst/>
          </a:prstGeom>
          <a:noFill/>
        </p:spPr>
        <p:txBody>
          <a:bodyPr wrap="square" rtlCol="0">
            <a:spAutoFit/>
          </a:bodyPr>
          <a:lstStyle/>
          <a:p>
            <a:r>
              <a:rPr lang="en-US" sz="2000" b="1" dirty="0">
                <a:solidFill>
                  <a:prstClr val="black"/>
                </a:solidFill>
                <a:latin typeface="Courier New" panose="02070309020205020404" pitchFamily="49" charset="0"/>
                <a:cs typeface="Courier New" panose="02070309020205020404" pitchFamily="49" charset="0"/>
              </a:rPr>
              <a:t>Species B</a:t>
            </a:r>
          </a:p>
        </p:txBody>
      </p:sp>
      <p:sp>
        <p:nvSpPr>
          <p:cNvPr id="19" name="TextBox 18">
            <a:extLst>
              <a:ext uri="{FF2B5EF4-FFF2-40B4-BE49-F238E27FC236}">
                <a16:creationId xmlns:a16="http://schemas.microsoft.com/office/drawing/2014/main" id="{F54439A2-F5DB-414F-9FB3-D8B9679337FA}"/>
              </a:ext>
            </a:extLst>
          </p:cNvPr>
          <p:cNvSpPr txBox="1"/>
          <p:nvPr/>
        </p:nvSpPr>
        <p:spPr>
          <a:xfrm>
            <a:off x="2667000" y="3060120"/>
            <a:ext cx="1981200" cy="400110"/>
          </a:xfrm>
          <a:prstGeom prst="rect">
            <a:avLst/>
          </a:prstGeom>
          <a:noFill/>
        </p:spPr>
        <p:txBody>
          <a:bodyPr wrap="square" rtlCol="0">
            <a:spAutoFit/>
          </a:bodyPr>
          <a:lstStyle/>
          <a:p>
            <a:r>
              <a:rPr lang="en-US" sz="2000" b="1" dirty="0">
                <a:solidFill>
                  <a:srgbClr val="F79646">
                    <a:lumMod val="50000"/>
                  </a:srgbClr>
                </a:solidFill>
                <a:latin typeface="Courier New" panose="02070309020205020404" pitchFamily="49" charset="0"/>
                <a:cs typeface="Courier New" panose="02070309020205020404" pitchFamily="49" charset="0"/>
              </a:rPr>
              <a:t>Ancestor</a:t>
            </a:r>
          </a:p>
        </p:txBody>
      </p:sp>
      <p:sp>
        <p:nvSpPr>
          <p:cNvPr id="20" name="Arrow: Right 19">
            <a:extLst>
              <a:ext uri="{FF2B5EF4-FFF2-40B4-BE49-F238E27FC236}">
                <a16:creationId xmlns:a16="http://schemas.microsoft.com/office/drawing/2014/main" id="{3D999403-582D-434B-ADC7-E736683657FD}"/>
              </a:ext>
            </a:extLst>
          </p:cNvPr>
          <p:cNvSpPr/>
          <p:nvPr/>
        </p:nvSpPr>
        <p:spPr>
          <a:xfrm>
            <a:off x="3962400" y="4407999"/>
            <a:ext cx="5181600" cy="1562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1" name="TextBox 20">
            <a:extLst>
              <a:ext uri="{FF2B5EF4-FFF2-40B4-BE49-F238E27FC236}">
                <a16:creationId xmlns:a16="http://schemas.microsoft.com/office/drawing/2014/main" id="{75F5CA62-9403-4F69-8457-DAE62FEDC3CD}"/>
              </a:ext>
            </a:extLst>
          </p:cNvPr>
          <p:cNvSpPr txBox="1"/>
          <p:nvPr/>
        </p:nvSpPr>
        <p:spPr>
          <a:xfrm>
            <a:off x="8533228" y="4531919"/>
            <a:ext cx="1981200" cy="400110"/>
          </a:xfrm>
          <a:prstGeom prst="rect">
            <a:avLst/>
          </a:prstGeom>
          <a:noFill/>
        </p:spPr>
        <p:txBody>
          <a:bodyPr wrap="square" rtlCol="0">
            <a:spAutoFit/>
          </a:bodyPr>
          <a:lstStyle/>
          <a:p>
            <a:r>
              <a:rPr lang="en-US" sz="2000" b="1" dirty="0">
                <a:solidFill>
                  <a:prstClr val="black"/>
                </a:solidFill>
                <a:latin typeface="Courier New" panose="02070309020205020404" pitchFamily="49" charset="0"/>
                <a:cs typeface="Courier New" panose="02070309020205020404" pitchFamily="49" charset="0"/>
              </a:rPr>
              <a:t>Time</a:t>
            </a:r>
          </a:p>
        </p:txBody>
      </p:sp>
      <p:sp>
        <p:nvSpPr>
          <p:cNvPr id="22" name="TextBox 21">
            <a:extLst>
              <a:ext uri="{FF2B5EF4-FFF2-40B4-BE49-F238E27FC236}">
                <a16:creationId xmlns:a16="http://schemas.microsoft.com/office/drawing/2014/main" id="{35723B90-2822-4884-935B-8A651CA97C4C}"/>
              </a:ext>
            </a:extLst>
          </p:cNvPr>
          <p:cNvSpPr txBox="1"/>
          <p:nvPr/>
        </p:nvSpPr>
        <p:spPr>
          <a:xfrm>
            <a:off x="1524000" y="4531919"/>
            <a:ext cx="3352800" cy="1477328"/>
          </a:xfrm>
          <a:prstGeom prst="rect">
            <a:avLst/>
          </a:prstGeom>
          <a:noFill/>
        </p:spPr>
        <p:txBody>
          <a:bodyPr wrap="square" rtlCol="0">
            <a:spAutoFit/>
          </a:bodyPr>
          <a:lstStyle/>
          <a:p>
            <a:r>
              <a:rPr lang="en-US" dirty="0">
                <a:solidFill>
                  <a:prstClr val="black"/>
                </a:solidFill>
                <a:latin typeface="Calibri"/>
              </a:rPr>
              <a:t>Let us say, if we know that the Rate is 1 mutation/5 Million years (fossil records)</a:t>
            </a:r>
          </a:p>
          <a:p>
            <a:endParaRPr lang="en-US" dirty="0">
              <a:solidFill>
                <a:prstClr val="black"/>
              </a:solidFill>
              <a:latin typeface="Calibri"/>
            </a:endParaRPr>
          </a:p>
          <a:p>
            <a:r>
              <a:rPr lang="en-US" i="1" dirty="0">
                <a:solidFill>
                  <a:srgbClr val="FF0000"/>
                </a:solidFill>
                <a:latin typeface="Calibri"/>
              </a:rPr>
              <a:t>Note the rate is constant</a:t>
            </a:r>
          </a:p>
        </p:txBody>
      </p:sp>
      <p:sp>
        <p:nvSpPr>
          <p:cNvPr id="23" name="TextBox 22">
            <a:extLst>
              <a:ext uri="{FF2B5EF4-FFF2-40B4-BE49-F238E27FC236}">
                <a16:creationId xmlns:a16="http://schemas.microsoft.com/office/drawing/2014/main" id="{3E79A8EA-4172-4171-8658-AFDCC21378F3}"/>
              </a:ext>
            </a:extLst>
          </p:cNvPr>
          <p:cNvSpPr txBox="1"/>
          <p:nvPr/>
        </p:nvSpPr>
        <p:spPr>
          <a:xfrm>
            <a:off x="7543800" y="2716078"/>
            <a:ext cx="3352800" cy="369332"/>
          </a:xfrm>
          <a:prstGeom prst="rect">
            <a:avLst/>
          </a:prstGeom>
          <a:noFill/>
        </p:spPr>
        <p:txBody>
          <a:bodyPr wrap="square" rtlCol="0">
            <a:spAutoFit/>
          </a:bodyPr>
          <a:lstStyle/>
          <a:p>
            <a:r>
              <a:rPr lang="en-US" dirty="0">
                <a:solidFill>
                  <a:prstClr val="black"/>
                </a:solidFill>
                <a:latin typeface="Calibri"/>
              </a:rPr>
              <a:t>A and B differ by 4 bases</a:t>
            </a:r>
          </a:p>
        </p:txBody>
      </p:sp>
      <p:cxnSp>
        <p:nvCxnSpPr>
          <p:cNvPr id="25" name="Straight Arrow Connector 24">
            <a:extLst>
              <a:ext uri="{FF2B5EF4-FFF2-40B4-BE49-F238E27FC236}">
                <a16:creationId xmlns:a16="http://schemas.microsoft.com/office/drawing/2014/main" id="{CDEEE1CF-C0AA-4316-B09A-7D1DAA719978}"/>
              </a:ext>
            </a:extLst>
          </p:cNvPr>
          <p:cNvCxnSpPr/>
          <p:nvPr/>
        </p:nvCxnSpPr>
        <p:spPr>
          <a:xfrm>
            <a:off x="8915400" y="2546039"/>
            <a:ext cx="0" cy="7141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7321971-EBA2-496D-A3D2-89B63688A386}"/>
              </a:ext>
            </a:extLst>
          </p:cNvPr>
          <p:cNvCxnSpPr>
            <a:cxnSpLocks/>
          </p:cNvCxnSpPr>
          <p:nvPr/>
        </p:nvCxnSpPr>
        <p:spPr>
          <a:xfrm>
            <a:off x="7162800" y="3647466"/>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E74FEF0-C0DC-4E3E-A95C-72670DD17814}"/>
              </a:ext>
            </a:extLst>
          </p:cNvPr>
          <p:cNvSpPr txBox="1"/>
          <p:nvPr/>
        </p:nvSpPr>
        <p:spPr>
          <a:xfrm>
            <a:off x="5029200" y="5164366"/>
            <a:ext cx="5638800" cy="646331"/>
          </a:xfrm>
          <a:prstGeom prst="rect">
            <a:avLst/>
          </a:prstGeom>
          <a:solidFill>
            <a:schemeClr val="accent3">
              <a:lumMod val="60000"/>
              <a:lumOff val="40000"/>
            </a:schemeClr>
          </a:solidFill>
        </p:spPr>
        <p:txBody>
          <a:bodyPr wrap="square" rtlCol="0">
            <a:spAutoFit/>
          </a:bodyPr>
          <a:lstStyle/>
          <a:p>
            <a:r>
              <a:rPr lang="en-US" b="1" dirty="0">
                <a:solidFill>
                  <a:prstClr val="black"/>
                </a:solidFill>
                <a:latin typeface="Calibri"/>
              </a:rPr>
              <a:t>Time of divergence = 2 mutations each x 5 million years                     </a:t>
            </a:r>
            <a:br>
              <a:rPr lang="en-US" b="1" dirty="0">
                <a:solidFill>
                  <a:prstClr val="black"/>
                </a:solidFill>
                <a:latin typeface="Calibri"/>
              </a:rPr>
            </a:br>
            <a:r>
              <a:rPr lang="en-US" b="1" dirty="0">
                <a:solidFill>
                  <a:prstClr val="black"/>
                </a:solidFill>
                <a:latin typeface="Calibri"/>
              </a:rPr>
              <a:t>                                  = 10 million years</a:t>
            </a:r>
          </a:p>
        </p:txBody>
      </p:sp>
      <p:sp>
        <p:nvSpPr>
          <p:cNvPr id="33" name="TextBox 32">
            <a:extLst>
              <a:ext uri="{FF2B5EF4-FFF2-40B4-BE49-F238E27FC236}">
                <a16:creationId xmlns:a16="http://schemas.microsoft.com/office/drawing/2014/main" id="{7C7B1562-759C-4F40-85E8-3971E34F02F7}"/>
              </a:ext>
            </a:extLst>
          </p:cNvPr>
          <p:cNvSpPr txBox="1"/>
          <p:nvPr/>
        </p:nvSpPr>
        <p:spPr>
          <a:xfrm>
            <a:off x="1490003" y="6300017"/>
            <a:ext cx="3352800" cy="646331"/>
          </a:xfrm>
          <a:prstGeom prst="rect">
            <a:avLst/>
          </a:prstGeom>
          <a:noFill/>
        </p:spPr>
        <p:txBody>
          <a:bodyPr wrap="square" rtlCol="0">
            <a:spAutoFit/>
          </a:bodyPr>
          <a:lstStyle/>
          <a:p>
            <a:r>
              <a:rPr lang="en-US" dirty="0">
                <a:solidFill>
                  <a:prstClr val="black"/>
                </a:solidFill>
                <a:latin typeface="Calibri"/>
              </a:rPr>
              <a:t>Based on Mr. </a:t>
            </a:r>
            <a:r>
              <a:rPr lang="en-US" dirty="0" err="1">
                <a:solidFill>
                  <a:prstClr val="black"/>
                </a:solidFill>
                <a:latin typeface="Calibri"/>
              </a:rPr>
              <a:t>Rahilly’s</a:t>
            </a:r>
            <a:r>
              <a:rPr lang="en-US" dirty="0">
                <a:solidFill>
                  <a:prstClr val="black"/>
                </a:solidFill>
                <a:latin typeface="Calibri"/>
              </a:rPr>
              <a:t> notes on Molecular clocks</a:t>
            </a:r>
          </a:p>
        </p:txBody>
      </p:sp>
    </p:spTree>
    <p:extLst>
      <p:ext uri="{BB962C8B-B14F-4D97-AF65-F5344CB8AC3E}">
        <p14:creationId xmlns:p14="http://schemas.microsoft.com/office/powerpoint/2010/main" val="3935243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6854F-5473-4560-8454-44B2A5012FF5}"/>
              </a:ext>
            </a:extLst>
          </p:cNvPr>
          <p:cNvSpPr>
            <a:spLocks noGrp="1"/>
          </p:cNvSpPr>
          <p:nvPr>
            <p:ph type="title"/>
          </p:nvPr>
        </p:nvSpPr>
        <p:spPr/>
        <p:txBody>
          <a:bodyPr/>
          <a:lstStyle/>
          <a:p>
            <a:r>
              <a:rPr lang="en-US" dirty="0"/>
              <a:t>Estimating Human molecular clock </a:t>
            </a:r>
          </a:p>
        </p:txBody>
      </p:sp>
      <p:sp>
        <p:nvSpPr>
          <p:cNvPr id="4" name="Oval 3">
            <a:extLst>
              <a:ext uri="{FF2B5EF4-FFF2-40B4-BE49-F238E27FC236}">
                <a16:creationId xmlns:a16="http://schemas.microsoft.com/office/drawing/2014/main" id="{DC516CFF-7532-4403-B4C1-C4DBB4F7B84B}"/>
              </a:ext>
            </a:extLst>
          </p:cNvPr>
          <p:cNvSpPr/>
          <p:nvPr/>
        </p:nvSpPr>
        <p:spPr>
          <a:xfrm>
            <a:off x="1463040" y="2635624"/>
            <a:ext cx="161365"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F68169C-88A4-4D69-A97B-5BFDB95933CA}"/>
              </a:ext>
            </a:extLst>
          </p:cNvPr>
          <p:cNvCxnSpPr>
            <a:stCxn id="4" idx="7"/>
          </p:cNvCxnSpPr>
          <p:nvPr/>
        </p:nvCxnSpPr>
        <p:spPr>
          <a:xfrm flipV="1">
            <a:off x="1600774" y="2033195"/>
            <a:ext cx="1379094" cy="629211"/>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784E7419-014F-41E0-8D12-3A79A749EC15}"/>
              </a:ext>
            </a:extLst>
          </p:cNvPr>
          <p:cNvCxnSpPr>
            <a:cxnSpLocks/>
          </p:cNvCxnSpPr>
          <p:nvPr/>
        </p:nvCxnSpPr>
        <p:spPr>
          <a:xfrm>
            <a:off x="1543722" y="2738607"/>
            <a:ext cx="1436146" cy="779144"/>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1396D8B7-6185-4BAB-B544-A16639359EFC}"/>
              </a:ext>
            </a:extLst>
          </p:cNvPr>
          <p:cNvSpPr txBox="1"/>
          <p:nvPr/>
        </p:nvSpPr>
        <p:spPr>
          <a:xfrm>
            <a:off x="3281082" y="1775012"/>
            <a:ext cx="2097742" cy="369332"/>
          </a:xfrm>
          <a:prstGeom prst="rect">
            <a:avLst/>
          </a:prstGeom>
          <a:noFill/>
        </p:spPr>
        <p:txBody>
          <a:bodyPr wrap="square" rtlCol="0">
            <a:spAutoFit/>
          </a:bodyPr>
          <a:lstStyle/>
          <a:p>
            <a:r>
              <a:rPr lang="en-US" dirty="0"/>
              <a:t>Human</a:t>
            </a:r>
          </a:p>
        </p:txBody>
      </p:sp>
      <p:sp>
        <p:nvSpPr>
          <p:cNvPr id="10" name="TextBox 9">
            <a:extLst>
              <a:ext uri="{FF2B5EF4-FFF2-40B4-BE49-F238E27FC236}">
                <a16:creationId xmlns:a16="http://schemas.microsoft.com/office/drawing/2014/main" id="{F5B1B095-32B6-4A59-ABBA-7D7887A8D51D}"/>
              </a:ext>
            </a:extLst>
          </p:cNvPr>
          <p:cNvSpPr txBox="1"/>
          <p:nvPr/>
        </p:nvSpPr>
        <p:spPr>
          <a:xfrm>
            <a:off x="3281082" y="3333085"/>
            <a:ext cx="2097742" cy="369332"/>
          </a:xfrm>
          <a:prstGeom prst="rect">
            <a:avLst/>
          </a:prstGeom>
          <a:noFill/>
        </p:spPr>
        <p:txBody>
          <a:bodyPr wrap="square" rtlCol="0">
            <a:spAutoFit/>
          </a:bodyPr>
          <a:lstStyle/>
          <a:p>
            <a:r>
              <a:rPr lang="en-US" dirty="0"/>
              <a:t>Orangutan</a:t>
            </a:r>
          </a:p>
        </p:txBody>
      </p:sp>
      <p:sp>
        <p:nvSpPr>
          <p:cNvPr id="11" name="Left Brace 10">
            <a:extLst>
              <a:ext uri="{FF2B5EF4-FFF2-40B4-BE49-F238E27FC236}">
                <a16:creationId xmlns:a16="http://schemas.microsoft.com/office/drawing/2014/main" id="{CBDAE77C-983C-4EB6-8299-FE2B9342AC83}"/>
              </a:ext>
            </a:extLst>
          </p:cNvPr>
          <p:cNvSpPr/>
          <p:nvPr/>
        </p:nvSpPr>
        <p:spPr>
          <a:xfrm rot="16200000">
            <a:off x="2209799" y="3238052"/>
            <a:ext cx="103991" cy="160288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8848CBF3-C9DA-49C0-ABB9-9CBA09FC3FB8}"/>
              </a:ext>
            </a:extLst>
          </p:cNvPr>
          <p:cNvSpPr txBox="1"/>
          <p:nvPr/>
        </p:nvSpPr>
        <p:spPr>
          <a:xfrm>
            <a:off x="978945" y="4363582"/>
            <a:ext cx="2947595" cy="646331"/>
          </a:xfrm>
          <a:prstGeom prst="rect">
            <a:avLst/>
          </a:prstGeom>
          <a:noFill/>
        </p:spPr>
        <p:txBody>
          <a:bodyPr wrap="square" rtlCol="0">
            <a:spAutoFit/>
          </a:bodyPr>
          <a:lstStyle/>
          <a:p>
            <a:r>
              <a:rPr lang="en-US" dirty="0"/>
              <a:t>Time: 13 Million years (based on fossil records)</a:t>
            </a:r>
          </a:p>
        </p:txBody>
      </p:sp>
      <p:sp>
        <p:nvSpPr>
          <p:cNvPr id="13" name="TextBox 12">
            <a:extLst>
              <a:ext uri="{FF2B5EF4-FFF2-40B4-BE49-F238E27FC236}">
                <a16:creationId xmlns:a16="http://schemas.microsoft.com/office/drawing/2014/main" id="{F4CA606E-3B08-4F3A-9292-D652E25172C8}"/>
              </a:ext>
            </a:extLst>
          </p:cNvPr>
          <p:cNvSpPr txBox="1"/>
          <p:nvPr/>
        </p:nvSpPr>
        <p:spPr>
          <a:xfrm>
            <a:off x="5152913" y="2228668"/>
            <a:ext cx="2495774" cy="2308324"/>
          </a:xfrm>
          <a:prstGeom prst="rect">
            <a:avLst/>
          </a:prstGeom>
          <a:noFill/>
        </p:spPr>
        <p:txBody>
          <a:bodyPr wrap="square" rtlCol="0">
            <a:spAutoFit/>
          </a:bodyPr>
          <a:lstStyle/>
          <a:p>
            <a:r>
              <a:rPr lang="en-US" dirty="0"/>
              <a:t>Same previous page formula </a:t>
            </a:r>
          </a:p>
          <a:p>
            <a:endParaRPr lang="en-US" dirty="0"/>
          </a:p>
          <a:p>
            <a:endParaRPr lang="en-US" dirty="0"/>
          </a:p>
          <a:p>
            <a:r>
              <a:rPr lang="en-US" dirty="0"/>
              <a:t># of sub =  x </a:t>
            </a:r>
          </a:p>
          <a:p>
            <a:r>
              <a:rPr lang="en-US" dirty="0"/>
              <a:t># per lineage = x/2</a:t>
            </a:r>
          </a:p>
          <a:p>
            <a:r>
              <a:rPr lang="en-US" dirty="0"/>
              <a:t># per lineage per million years = x/(2*13)</a:t>
            </a:r>
          </a:p>
        </p:txBody>
      </p:sp>
    </p:spTree>
    <p:extLst>
      <p:ext uri="{BB962C8B-B14F-4D97-AF65-F5344CB8AC3E}">
        <p14:creationId xmlns:p14="http://schemas.microsoft.com/office/powerpoint/2010/main" val="3600249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AC0472-EE79-4A1A-BC9A-2C249C3CD882}"/>
              </a:ext>
            </a:extLst>
          </p:cNvPr>
          <p:cNvSpPr>
            <a:spLocks noGrp="1"/>
          </p:cNvSpPr>
          <p:nvPr>
            <p:ph type="title"/>
          </p:nvPr>
        </p:nvSpPr>
        <p:spPr/>
        <p:txBody>
          <a:bodyPr/>
          <a:lstStyle/>
          <a:p>
            <a:r>
              <a:rPr lang="en-US" dirty="0"/>
              <a:t>Is there one clock?</a:t>
            </a:r>
          </a:p>
        </p:txBody>
      </p:sp>
      <p:sp>
        <p:nvSpPr>
          <p:cNvPr id="5" name="Content Placeholder 4">
            <a:extLst>
              <a:ext uri="{FF2B5EF4-FFF2-40B4-BE49-F238E27FC236}">
                <a16:creationId xmlns:a16="http://schemas.microsoft.com/office/drawing/2014/main" id="{A30DA42E-1C93-4CE0-9B6C-36F10DC582B7}"/>
              </a:ext>
            </a:extLst>
          </p:cNvPr>
          <p:cNvSpPr>
            <a:spLocks noGrp="1"/>
          </p:cNvSpPr>
          <p:nvPr>
            <p:ph idx="1"/>
          </p:nvPr>
        </p:nvSpPr>
        <p:spPr/>
        <p:txBody>
          <a:bodyPr/>
          <a:lstStyle/>
          <a:p>
            <a:r>
              <a:rPr lang="en-US" dirty="0"/>
              <a:t>It was though initially there was just one clock but we later found out that there are more than one clock</a:t>
            </a:r>
          </a:p>
          <a:p>
            <a:pPr lvl="1"/>
            <a:r>
              <a:rPr lang="en-US" dirty="0"/>
              <a:t>There are different clocks for different organisms</a:t>
            </a:r>
          </a:p>
          <a:p>
            <a:pPr lvl="2"/>
            <a:r>
              <a:rPr lang="en-US" dirty="0"/>
              <a:t>There are different clocks within an organism for some genes</a:t>
            </a:r>
          </a:p>
          <a:p>
            <a:pPr lvl="1"/>
            <a:r>
              <a:rPr lang="en-US" dirty="0"/>
              <a:t>Rodents have a faster clock than primates </a:t>
            </a:r>
          </a:p>
          <a:p>
            <a:r>
              <a:rPr lang="en-US" dirty="0" err="1"/>
              <a:t>Nonsyn</a:t>
            </a:r>
            <a:r>
              <a:rPr lang="en-US" dirty="0"/>
              <a:t> substitutions are slower than Syn substitutions </a:t>
            </a:r>
          </a:p>
        </p:txBody>
      </p:sp>
    </p:spTree>
    <p:extLst>
      <p:ext uri="{BB962C8B-B14F-4D97-AF65-F5344CB8AC3E}">
        <p14:creationId xmlns:p14="http://schemas.microsoft.com/office/powerpoint/2010/main" val="2082971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via Trees</a:t>
            </a: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60166"/>
          <a:stretch/>
        </p:blipFill>
        <p:spPr bwMode="auto">
          <a:xfrm>
            <a:off x="1587610" y="533401"/>
            <a:ext cx="7982331" cy="5852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469006" y="0"/>
            <a:ext cx="2198995" cy="1631216"/>
          </a:xfrm>
          <a:prstGeom prst="rect">
            <a:avLst/>
          </a:prstGeom>
          <a:noFill/>
        </p:spPr>
        <p:txBody>
          <a:bodyPr wrap="square" rtlCol="0">
            <a:spAutoFit/>
          </a:bodyPr>
          <a:lstStyle/>
          <a:p>
            <a:r>
              <a:rPr lang="en-US" sz="2000" b="1" dirty="0">
                <a:solidFill>
                  <a:prstClr val="black"/>
                </a:solidFill>
                <a:latin typeface="Calibri"/>
              </a:rPr>
              <a:t>Each leaf is called  Operational Taxon Unit</a:t>
            </a:r>
            <a:br>
              <a:rPr lang="en-US" sz="2000" b="1" dirty="0">
                <a:solidFill>
                  <a:prstClr val="black"/>
                </a:solidFill>
                <a:latin typeface="Calibri"/>
              </a:rPr>
            </a:br>
            <a:r>
              <a:rPr lang="en-US" sz="2000" b="1" dirty="0">
                <a:solidFill>
                  <a:prstClr val="black"/>
                </a:solidFill>
                <a:latin typeface="Calibri"/>
              </a:rPr>
              <a:t>(OTU)  ; Extant (non-extinct)</a:t>
            </a:r>
          </a:p>
        </p:txBody>
      </p:sp>
      <p:sp>
        <p:nvSpPr>
          <p:cNvPr id="5" name="TextBox 4"/>
          <p:cNvSpPr txBox="1"/>
          <p:nvPr/>
        </p:nvSpPr>
        <p:spPr>
          <a:xfrm>
            <a:off x="8311202" y="2209800"/>
            <a:ext cx="2514600" cy="923330"/>
          </a:xfrm>
          <a:prstGeom prst="rect">
            <a:avLst/>
          </a:prstGeom>
          <a:noFill/>
        </p:spPr>
        <p:txBody>
          <a:bodyPr wrap="square" rtlCol="0">
            <a:spAutoFit/>
          </a:bodyPr>
          <a:lstStyle/>
          <a:p>
            <a:r>
              <a:rPr lang="en-US" b="1" dirty="0">
                <a:solidFill>
                  <a:srgbClr val="F79646">
                    <a:lumMod val="50000"/>
                  </a:srgbClr>
                </a:solidFill>
                <a:latin typeface="Calibri"/>
              </a:rPr>
              <a:t>Base differences/site </a:t>
            </a:r>
            <a:br>
              <a:rPr lang="en-US" b="1" dirty="0">
                <a:solidFill>
                  <a:srgbClr val="F79646">
                    <a:lumMod val="50000"/>
                  </a:srgbClr>
                </a:solidFill>
                <a:latin typeface="Calibri"/>
              </a:rPr>
            </a:br>
            <a:r>
              <a:rPr lang="en-US" b="1" dirty="0">
                <a:solidFill>
                  <a:srgbClr val="F79646">
                    <a:lumMod val="50000"/>
                  </a:srgbClr>
                </a:solidFill>
                <a:latin typeface="Calibri"/>
              </a:rPr>
              <a:t>                       Scaled</a:t>
            </a:r>
            <a:br>
              <a:rPr lang="en-US" b="1" dirty="0">
                <a:solidFill>
                  <a:srgbClr val="F79646">
                    <a:lumMod val="50000"/>
                  </a:srgbClr>
                </a:solidFill>
                <a:latin typeface="Calibri"/>
              </a:rPr>
            </a:br>
            <a:r>
              <a:rPr lang="en-US" b="1" dirty="0">
                <a:solidFill>
                  <a:srgbClr val="F79646">
                    <a:lumMod val="50000"/>
                  </a:srgbClr>
                </a:solidFill>
                <a:latin typeface="Calibri"/>
              </a:rPr>
              <a:t>                      UNROOTED</a:t>
            </a:r>
          </a:p>
        </p:txBody>
      </p:sp>
      <p:sp>
        <p:nvSpPr>
          <p:cNvPr id="7" name="TextBox 6"/>
          <p:cNvSpPr txBox="1"/>
          <p:nvPr/>
        </p:nvSpPr>
        <p:spPr>
          <a:xfrm>
            <a:off x="2362200" y="6211670"/>
            <a:ext cx="7010400" cy="646331"/>
          </a:xfrm>
          <a:prstGeom prst="rect">
            <a:avLst/>
          </a:prstGeom>
          <a:noFill/>
        </p:spPr>
        <p:txBody>
          <a:bodyPr wrap="square" rtlCol="0">
            <a:spAutoFit/>
          </a:bodyPr>
          <a:lstStyle/>
          <a:p>
            <a:r>
              <a:rPr lang="en-US" b="1" dirty="0">
                <a:solidFill>
                  <a:srgbClr val="F79646">
                    <a:lumMod val="50000"/>
                  </a:srgbClr>
                </a:solidFill>
                <a:latin typeface="Calibri"/>
              </a:rPr>
              <a:t>NOT Base differences/site UNSCALED; </a:t>
            </a:r>
            <a:r>
              <a:rPr lang="en-US" sz="3600" b="1" dirty="0">
                <a:solidFill>
                  <a:srgbClr val="F79646">
                    <a:lumMod val="50000"/>
                  </a:srgbClr>
                </a:solidFill>
                <a:latin typeface="Calibri"/>
              </a:rPr>
              <a:t>Cladogram</a:t>
            </a:r>
          </a:p>
        </p:txBody>
      </p:sp>
      <p:sp>
        <p:nvSpPr>
          <p:cNvPr id="3" name="TextBox 2"/>
          <p:cNvSpPr txBox="1"/>
          <p:nvPr/>
        </p:nvSpPr>
        <p:spPr>
          <a:xfrm>
            <a:off x="1587609" y="-48528"/>
            <a:ext cx="4508391" cy="369332"/>
          </a:xfrm>
          <a:prstGeom prst="rect">
            <a:avLst/>
          </a:prstGeom>
          <a:noFill/>
        </p:spPr>
        <p:txBody>
          <a:bodyPr wrap="square" rtlCol="0">
            <a:spAutoFit/>
          </a:bodyPr>
          <a:lstStyle/>
          <a:p>
            <a:r>
              <a:rPr lang="en-US" b="1" dirty="0" err="1">
                <a:solidFill>
                  <a:srgbClr val="92D050"/>
                </a:solidFill>
                <a:latin typeface="Calibri"/>
              </a:rPr>
              <a:t>Phylograms</a:t>
            </a:r>
            <a:r>
              <a:rPr lang="en-US" b="1" dirty="0">
                <a:solidFill>
                  <a:srgbClr val="92D050"/>
                </a:solidFill>
                <a:latin typeface="Calibri"/>
              </a:rPr>
              <a:t> SCALED  </a:t>
            </a:r>
            <a:r>
              <a:rPr lang="en-US" b="1" dirty="0" err="1">
                <a:solidFill>
                  <a:srgbClr val="92D050"/>
                </a:solidFill>
                <a:latin typeface="Calibri"/>
              </a:rPr>
              <a:t>a,c,d</a:t>
            </a:r>
            <a:r>
              <a:rPr lang="en-US" b="1" dirty="0">
                <a:solidFill>
                  <a:srgbClr val="92D050"/>
                </a:solidFill>
                <a:latin typeface="Calibri"/>
              </a:rPr>
              <a:t> NOT b</a:t>
            </a:r>
          </a:p>
        </p:txBody>
      </p:sp>
      <p:sp>
        <p:nvSpPr>
          <p:cNvPr id="6" name="TextBox 5"/>
          <p:cNvSpPr txBox="1"/>
          <p:nvPr/>
        </p:nvSpPr>
        <p:spPr>
          <a:xfrm>
            <a:off x="1582229" y="2948464"/>
            <a:ext cx="926992" cy="369332"/>
          </a:xfrm>
          <a:prstGeom prst="rect">
            <a:avLst/>
          </a:prstGeom>
          <a:solidFill>
            <a:schemeClr val="accent6">
              <a:lumMod val="40000"/>
              <a:lumOff val="60000"/>
            </a:schemeClr>
          </a:solidFill>
        </p:spPr>
        <p:txBody>
          <a:bodyPr wrap="square" rtlCol="0">
            <a:spAutoFit/>
          </a:bodyPr>
          <a:lstStyle/>
          <a:p>
            <a:r>
              <a:rPr lang="en-US" dirty="0">
                <a:solidFill>
                  <a:prstClr val="black"/>
                </a:solidFill>
                <a:latin typeface="Calibri"/>
              </a:rPr>
              <a:t>Root?</a:t>
            </a:r>
          </a:p>
        </p:txBody>
      </p:sp>
    </p:spTree>
    <p:extLst>
      <p:ext uri="{BB962C8B-B14F-4D97-AF65-F5344CB8AC3E}">
        <p14:creationId xmlns:p14="http://schemas.microsoft.com/office/powerpoint/2010/main" val="2161999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313" y="0"/>
            <a:ext cx="8229600" cy="1143000"/>
          </a:xfrm>
        </p:spPr>
        <p:txBody>
          <a:bodyPr/>
          <a:lstStyle/>
          <a:p>
            <a:pPr algn="l"/>
            <a:r>
              <a:rPr lang="en-US" dirty="0"/>
              <a:t>Evolution </a:t>
            </a:r>
            <a:br>
              <a:rPr lang="en-US" dirty="0"/>
            </a:br>
            <a:r>
              <a:rPr lang="en-US" dirty="0"/>
              <a:t>via Trees</a:t>
            </a: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9554"/>
          <a:stretch/>
        </p:blipFill>
        <p:spPr bwMode="auto">
          <a:xfrm>
            <a:off x="5119307" y="457201"/>
            <a:ext cx="5548693" cy="6172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743200" y="1752600"/>
            <a:ext cx="2514600" cy="923330"/>
          </a:xfrm>
          <a:prstGeom prst="rect">
            <a:avLst/>
          </a:prstGeom>
          <a:noFill/>
        </p:spPr>
        <p:txBody>
          <a:bodyPr wrap="square" rtlCol="0">
            <a:spAutoFit/>
          </a:bodyPr>
          <a:lstStyle/>
          <a:p>
            <a:r>
              <a:rPr lang="en-US" b="1" dirty="0">
                <a:solidFill>
                  <a:srgbClr val="F79646">
                    <a:lumMod val="50000"/>
                  </a:srgbClr>
                </a:solidFill>
                <a:latin typeface="Calibri"/>
              </a:rPr>
              <a:t>Base differences/site </a:t>
            </a:r>
            <a:br>
              <a:rPr lang="en-US" b="1" dirty="0">
                <a:solidFill>
                  <a:srgbClr val="F79646">
                    <a:lumMod val="50000"/>
                  </a:srgbClr>
                </a:solidFill>
                <a:latin typeface="Calibri"/>
              </a:rPr>
            </a:br>
            <a:r>
              <a:rPr lang="en-US" b="1" dirty="0">
                <a:solidFill>
                  <a:srgbClr val="F79646">
                    <a:lumMod val="50000"/>
                  </a:srgbClr>
                </a:solidFill>
                <a:latin typeface="Calibri"/>
              </a:rPr>
              <a:t>                       Scaled</a:t>
            </a:r>
          </a:p>
          <a:p>
            <a:r>
              <a:rPr lang="en-US" b="1" dirty="0">
                <a:solidFill>
                  <a:srgbClr val="F79646">
                    <a:lumMod val="50000"/>
                  </a:srgbClr>
                </a:solidFill>
                <a:latin typeface="Calibri"/>
              </a:rPr>
              <a:t>Rooted Tree</a:t>
            </a:r>
          </a:p>
        </p:txBody>
      </p:sp>
      <p:sp>
        <p:nvSpPr>
          <p:cNvPr id="5" name="TextBox 4"/>
          <p:cNvSpPr txBox="1"/>
          <p:nvPr/>
        </p:nvSpPr>
        <p:spPr>
          <a:xfrm>
            <a:off x="2133600" y="4419600"/>
            <a:ext cx="3124200" cy="923330"/>
          </a:xfrm>
          <a:prstGeom prst="rect">
            <a:avLst/>
          </a:prstGeom>
          <a:noFill/>
        </p:spPr>
        <p:txBody>
          <a:bodyPr wrap="square" rtlCol="0">
            <a:spAutoFit/>
          </a:bodyPr>
          <a:lstStyle/>
          <a:p>
            <a:r>
              <a:rPr lang="en-US" b="1" dirty="0">
                <a:solidFill>
                  <a:srgbClr val="F79646">
                    <a:lumMod val="50000"/>
                  </a:srgbClr>
                </a:solidFill>
                <a:latin typeface="Calibri"/>
              </a:rPr>
              <a:t>Base differences/site </a:t>
            </a:r>
            <a:br>
              <a:rPr lang="en-US" b="1" dirty="0">
                <a:solidFill>
                  <a:srgbClr val="F79646">
                    <a:lumMod val="50000"/>
                  </a:srgbClr>
                </a:solidFill>
                <a:latin typeface="Calibri"/>
              </a:rPr>
            </a:br>
            <a:r>
              <a:rPr lang="en-US" b="1" dirty="0">
                <a:solidFill>
                  <a:srgbClr val="F79646">
                    <a:lumMod val="50000"/>
                  </a:srgbClr>
                </a:solidFill>
                <a:latin typeface="Calibri"/>
              </a:rPr>
              <a:t>                       Scaled</a:t>
            </a:r>
          </a:p>
          <a:p>
            <a:r>
              <a:rPr lang="en-US" b="1" dirty="0">
                <a:solidFill>
                  <a:srgbClr val="F79646">
                    <a:lumMod val="50000"/>
                  </a:srgbClr>
                </a:solidFill>
                <a:latin typeface="Calibri"/>
              </a:rPr>
              <a:t>UNROOTED (no ancestor)</a:t>
            </a:r>
          </a:p>
        </p:txBody>
      </p:sp>
    </p:spTree>
    <p:extLst>
      <p:ext uri="{BB962C8B-B14F-4D97-AF65-F5344CB8AC3E}">
        <p14:creationId xmlns:p14="http://schemas.microsoft.com/office/powerpoint/2010/main" val="959210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AC0472-EE79-4A1A-BC9A-2C249C3CD882}"/>
              </a:ext>
            </a:extLst>
          </p:cNvPr>
          <p:cNvSpPr>
            <a:spLocks noGrp="1"/>
          </p:cNvSpPr>
          <p:nvPr>
            <p:ph type="title"/>
          </p:nvPr>
        </p:nvSpPr>
        <p:spPr/>
        <p:txBody>
          <a:bodyPr/>
          <a:lstStyle/>
          <a:p>
            <a:r>
              <a:rPr lang="en-US" dirty="0"/>
              <a:t>Indirect methods </a:t>
            </a:r>
            <a:r>
              <a:rPr lang="en-US" dirty="0">
                <a:sym typeface="Wingdings" panose="05000000000000000000" pitchFamily="2" charset="2"/>
              </a:rPr>
              <a:t> Sequencing (direct) methods</a:t>
            </a:r>
            <a:endParaRPr lang="en-US" dirty="0"/>
          </a:p>
        </p:txBody>
      </p:sp>
      <p:sp>
        <p:nvSpPr>
          <p:cNvPr id="5" name="Content Placeholder 4">
            <a:extLst>
              <a:ext uri="{FF2B5EF4-FFF2-40B4-BE49-F238E27FC236}">
                <a16:creationId xmlns:a16="http://schemas.microsoft.com/office/drawing/2014/main" id="{A30DA42E-1C93-4CE0-9B6C-36F10DC582B7}"/>
              </a:ext>
            </a:extLst>
          </p:cNvPr>
          <p:cNvSpPr>
            <a:spLocks noGrp="1"/>
          </p:cNvSpPr>
          <p:nvPr>
            <p:ph idx="1"/>
          </p:nvPr>
        </p:nvSpPr>
        <p:spPr/>
        <p:txBody>
          <a:bodyPr/>
          <a:lstStyle/>
          <a:p>
            <a:r>
              <a:rPr lang="en-US" dirty="0"/>
              <a:t>Earlier studies depended on indirect methods to understand the differences </a:t>
            </a:r>
          </a:p>
          <a:p>
            <a:pPr lvl="1"/>
            <a:r>
              <a:rPr lang="en-US" dirty="0">
                <a:highlight>
                  <a:srgbClr val="FFFF00"/>
                </a:highlight>
              </a:rPr>
              <a:t>Immunological data</a:t>
            </a:r>
          </a:p>
          <a:p>
            <a:pPr lvl="2"/>
            <a:r>
              <a:rPr lang="en-US" dirty="0"/>
              <a:t>If beta-globin is injected into rabbit (for example), then rabbit makes an antibody (protein) that binds to that protein. This antibody can also bind to other </a:t>
            </a:r>
            <a:r>
              <a:rPr lang="en-US" dirty="0" err="1"/>
              <a:t>globins</a:t>
            </a:r>
            <a:r>
              <a:rPr lang="en-US" dirty="0"/>
              <a:t> from other organisms due to similarity. This is a indirect measure of similarity</a:t>
            </a:r>
          </a:p>
          <a:p>
            <a:pPr lvl="2"/>
            <a:r>
              <a:rPr lang="en-US" dirty="0"/>
              <a:t>DNA-DNA hybridization can also lead to whether two DNAs are similar </a:t>
            </a:r>
          </a:p>
          <a:p>
            <a:pPr lvl="2"/>
            <a:r>
              <a:rPr lang="en-US" dirty="0"/>
              <a:t>Electrophoresis </a:t>
            </a:r>
          </a:p>
          <a:p>
            <a:r>
              <a:rPr lang="en-US" dirty="0"/>
              <a:t>Sequencing to </a:t>
            </a:r>
            <a:r>
              <a:rPr lang="en-US" dirty="0">
                <a:highlight>
                  <a:srgbClr val="FFFF00"/>
                </a:highlight>
              </a:rPr>
              <a:t>NGS</a:t>
            </a:r>
            <a:r>
              <a:rPr lang="en-US" dirty="0"/>
              <a:t>, we can read molecules directly (sort of)</a:t>
            </a:r>
          </a:p>
          <a:p>
            <a:pPr lvl="1"/>
            <a:endParaRPr lang="en-US" dirty="0"/>
          </a:p>
        </p:txBody>
      </p:sp>
    </p:spTree>
    <p:extLst>
      <p:ext uri="{BB962C8B-B14F-4D97-AF65-F5344CB8AC3E}">
        <p14:creationId xmlns:p14="http://schemas.microsoft.com/office/powerpoint/2010/main" val="3602083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6AD63-DCBE-4C62-9D0A-536FA40E127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BD2344E-F688-4C12-A716-6C4A81FAA5D2}"/>
              </a:ext>
            </a:extLst>
          </p:cNvPr>
          <p:cNvSpPr>
            <a:spLocks noGrp="1"/>
          </p:cNvSpPr>
          <p:nvPr>
            <p:ph idx="1"/>
          </p:nvPr>
        </p:nvSpPr>
        <p:spPr/>
        <p:txBody>
          <a:bodyPr/>
          <a:lstStyle/>
          <a:p>
            <a:r>
              <a:rPr lang="en-US" dirty="0"/>
              <a:t>The Jukes-Cantor (JC) statistical model that describes how one NT will change to other NTs in the DNA sequence over time</a:t>
            </a:r>
          </a:p>
          <a:p>
            <a:pPr lvl="1"/>
            <a:r>
              <a:rPr lang="en-US" dirty="0"/>
              <a:t>There are parameters in the model that are automatically estimated by MEGA</a:t>
            </a:r>
          </a:p>
          <a:p>
            <a:r>
              <a:rPr lang="en-US" dirty="0"/>
              <a:t>Both NJ and ML produce trees that are unrooted</a:t>
            </a:r>
          </a:p>
          <a:p>
            <a:pPr lvl="1"/>
            <a:r>
              <a:rPr lang="en-US" dirty="0"/>
              <a:t>Drawn from left to right</a:t>
            </a:r>
          </a:p>
          <a:p>
            <a:pPr lvl="1"/>
            <a:r>
              <a:rPr lang="en-US" dirty="0"/>
              <a:t>With an outcome, one can create a rooted tree</a:t>
            </a:r>
          </a:p>
          <a:p>
            <a:endParaRPr lang="en-US" dirty="0"/>
          </a:p>
        </p:txBody>
      </p:sp>
    </p:spTree>
    <p:extLst>
      <p:ext uri="{BB962C8B-B14F-4D97-AF65-F5344CB8AC3E}">
        <p14:creationId xmlns:p14="http://schemas.microsoft.com/office/powerpoint/2010/main" val="26985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921E-B65C-4682-8071-02C544F6BA4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16BF655-0F45-4521-A3A9-1F3A2112F2B4}"/>
              </a:ext>
            </a:extLst>
          </p:cNvPr>
          <p:cNvSpPr>
            <a:spLocks noGrp="1"/>
          </p:cNvSpPr>
          <p:nvPr>
            <p:ph idx="1"/>
          </p:nvPr>
        </p:nvSpPr>
        <p:spPr/>
        <p:txBody>
          <a:bodyPr/>
          <a:lstStyle/>
          <a:p>
            <a:r>
              <a:rPr lang="en-US" dirty="0"/>
              <a:t>NJ and Max-Likelihood (ML) methods suitable for building evolutionary trees and use different statistical principles </a:t>
            </a:r>
          </a:p>
          <a:p>
            <a:pPr lvl="1"/>
            <a:r>
              <a:rPr lang="en-US" dirty="0"/>
              <a:t>In NJ, distances (pairwise evolutionary distances) and uses least squares method for minimization</a:t>
            </a:r>
          </a:p>
          <a:p>
            <a:pPr lvl="1"/>
            <a:r>
              <a:rPr lang="en-US" dirty="0"/>
              <a:t>In ML, the maximum likelihood is optimized such that the inferred tree is the most likely tree </a:t>
            </a:r>
          </a:p>
          <a:p>
            <a:r>
              <a:rPr lang="en-US" dirty="0"/>
              <a:t>ML and NJ (faster than ML) will produce very trees, but NJ is much faster.  </a:t>
            </a:r>
          </a:p>
        </p:txBody>
      </p:sp>
    </p:spTree>
    <p:extLst>
      <p:ext uri="{BB962C8B-B14F-4D97-AF65-F5344CB8AC3E}">
        <p14:creationId xmlns:p14="http://schemas.microsoft.com/office/powerpoint/2010/main" val="3230844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CBEA2-BE36-447C-9104-0117A4C92FBC}"/>
              </a:ext>
            </a:extLst>
          </p:cNvPr>
          <p:cNvSpPr>
            <a:spLocks noGrp="1"/>
          </p:cNvSpPr>
          <p:nvPr>
            <p:ph type="title"/>
          </p:nvPr>
        </p:nvSpPr>
        <p:spPr/>
        <p:txBody>
          <a:bodyPr/>
          <a:lstStyle/>
          <a:p>
            <a:r>
              <a:rPr lang="en-US" dirty="0"/>
              <a:t>DNA or Protein? </a:t>
            </a:r>
          </a:p>
        </p:txBody>
      </p:sp>
      <p:sp>
        <p:nvSpPr>
          <p:cNvPr id="3" name="Content Placeholder 2">
            <a:extLst>
              <a:ext uri="{FF2B5EF4-FFF2-40B4-BE49-F238E27FC236}">
                <a16:creationId xmlns:a16="http://schemas.microsoft.com/office/drawing/2014/main" id="{37B0F377-48EA-4B2F-87F9-0F1E0DAD9E68}"/>
              </a:ext>
            </a:extLst>
          </p:cNvPr>
          <p:cNvSpPr>
            <a:spLocks noGrp="1"/>
          </p:cNvSpPr>
          <p:nvPr>
            <p:ph idx="1"/>
          </p:nvPr>
        </p:nvSpPr>
        <p:spPr>
          <a:xfrm>
            <a:off x="999567" y="1535569"/>
            <a:ext cx="4831078" cy="4351338"/>
          </a:xfrm>
        </p:spPr>
        <p:txBody>
          <a:bodyPr/>
          <a:lstStyle/>
          <a:p>
            <a:r>
              <a:rPr lang="en-US" dirty="0"/>
              <a:t>Many mutations will not lead to change in proteins </a:t>
            </a:r>
          </a:p>
          <a:p>
            <a:endParaRPr lang="en-US" dirty="0"/>
          </a:p>
          <a:p>
            <a:endParaRPr lang="en-US" dirty="0"/>
          </a:p>
          <a:p>
            <a:r>
              <a:rPr lang="en-US" dirty="0"/>
              <a:t>So, DNA, is assumed to have more information in this context than proteins</a:t>
            </a:r>
          </a:p>
        </p:txBody>
      </p:sp>
      <p:grpSp>
        <p:nvGrpSpPr>
          <p:cNvPr id="10" name="Group 9">
            <a:extLst>
              <a:ext uri="{FF2B5EF4-FFF2-40B4-BE49-F238E27FC236}">
                <a16:creationId xmlns:a16="http://schemas.microsoft.com/office/drawing/2014/main" id="{6525E6B4-1903-4DB2-A9FD-9B9DC39BE9EA}"/>
              </a:ext>
            </a:extLst>
          </p:cNvPr>
          <p:cNvGrpSpPr/>
          <p:nvPr/>
        </p:nvGrpSpPr>
        <p:grpSpPr>
          <a:xfrm>
            <a:off x="6522724" y="1535569"/>
            <a:ext cx="4510369" cy="1029004"/>
            <a:chOff x="5669279" y="3493461"/>
            <a:chExt cx="4510369" cy="1029004"/>
          </a:xfrm>
        </p:grpSpPr>
        <p:sp>
          <p:nvSpPr>
            <p:cNvPr id="5" name="TextBox 4">
              <a:extLst>
                <a:ext uri="{FF2B5EF4-FFF2-40B4-BE49-F238E27FC236}">
                  <a16:creationId xmlns:a16="http://schemas.microsoft.com/office/drawing/2014/main" id="{5426873A-A923-49E4-9AFA-7298C7DB0ED0}"/>
                </a:ext>
              </a:extLst>
            </p:cNvPr>
            <p:cNvSpPr txBox="1"/>
            <p:nvPr/>
          </p:nvSpPr>
          <p:spPr>
            <a:xfrm>
              <a:off x="5669280" y="3678127"/>
              <a:ext cx="2915322" cy="646331"/>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a:t>
              </a:r>
              <a:r>
                <a:rPr lang="en-US" b="1" dirty="0">
                  <a:solidFill>
                    <a:srgbClr val="C00000"/>
                  </a:solidFill>
                  <a:latin typeface="Courier New" panose="02070309020205020404" pitchFamily="49" charset="0"/>
                  <a:cs typeface="Courier New" panose="02070309020205020404" pitchFamily="49" charset="0"/>
                </a:rPr>
                <a:t>GGAGCCATATTAGATAGA-</a:t>
              </a:r>
            </a:p>
            <a:p>
              <a:r>
                <a:rPr lang="en-US" b="1" dirty="0">
                  <a:latin typeface="Courier New" panose="02070309020205020404" pitchFamily="49" charset="0"/>
                  <a:cs typeface="Courier New" panose="02070309020205020404" pitchFamily="49" charset="0"/>
                </a:rPr>
                <a:t>-</a:t>
              </a:r>
              <a:r>
                <a:rPr lang="en-US" b="1" dirty="0">
                  <a:solidFill>
                    <a:srgbClr val="C00000"/>
                  </a:solidFill>
                  <a:latin typeface="Courier New" panose="02070309020205020404" pitchFamily="49" charset="0"/>
                  <a:cs typeface="Courier New" panose="02070309020205020404" pitchFamily="49" charset="0"/>
                </a:rPr>
                <a:t>GGAGC</a:t>
              </a:r>
              <a:r>
                <a:rPr lang="en-US" b="1" u="sng" dirty="0">
                  <a:solidFill>
                    <a:srgbClr val="C00000"/>
                  </a:solidFill>
                  <a:latin typeface="Courier New" panose="02070309020205020404" pitchFamily="49" charset="0"/>
                  <a:cs typeface="Courier New" panose="02070309020205020404" pitchFamily="49" charset="0"/>
                </a:rPr>
                <a:t>A</a:t>
              </a:r>
              <a:r>
                <a:rPr lang="en-US" b="1" dirty="0">
                  <a:solidFill>
                    <a:srgbClr val="C00000"/>
                  </a:solidFill>
                  <a:latin typeface="Courier New" panose="02070309020205020404" pitchFamily="49" charset="0"/>
                  <a:cs typeface="Courier New" panose="02070309020205020404" pitchFamily="49" charset="0"/>
                </a:rPr>
                <a:t>AT</a:t>
              </a:r>
              <a:r>
                <a:rPr lang="en-US" b="1" u="sng" dirty="0">
                  <a:solidFill>
                    <a:srgbClr val="C00000"/>
                  </a:solidFill>
                  <a:latin typeface="Courier New" panose="02070309020205020404" pitchFamily="49" charset="0"/>
                  <a:cs typeface="Courier New" panose="02070309020205020404" pitchFamily="49" charset="0"/>
                </a:rPr>
                <a:t>T</a:t>
              </a:r>
              <a:r>
                <a:rPr lang="en-US" b="1" dirty="0">
                  <a:solidFill>
                    <a:srgbClr val="C00000"/>
                  </a:solidFill>
                  <a:latin typeface="Courier New" panose="02070309020205020404" pitchFamily="49" charset="0"/>
                  <a:cs typeface="Courier New" panose="02070309020205020404" pitchFamily="49" charset="0"/>
                </a:rPr>
                <a:t>TT</a:t>
              </a:r>
              <a:r>
                <a:rPr lang="en-US" b="1" u="sng" dirty="0">
                  <a:solidFill>
                    <a:srgbClr val="C00000"/>
                  </a:solidFill>
                  <a:latin typeface="Courier New" panose="02070309020205020404" pitchFamily="49" charset="0"/>
                  <a:cs typeface="Courier New" panose="02070309020205020404" pitchFamily="49" charset="0"/>
                </a:rPr>
                <a:t>T</a:t>
              </a:r>
              <a:r>
                <a:rPr lang="en-US" b="1" dirty="0">
                  <a:solidFill>
                    <a:srgbClr val="C00000"/>
                  </a:solidFill>
                  <a:latin typeface="Courier New" panose="02070309020205020404" pitchFamily="49" charset="0"/>
                  <a:cs typeface="Courier New" panose="02070309020205020404" pitchFamily="49" charset="0"/>
                </a:rPr>
                <a:t>GATAGA-</a:t>
              </a:r>
            </a:p>
          </p:txBody>
        </p:sp>
        <p:sp>
          <p:nvSpPr>
            <p:cNvPr id="6" name="TextBox 5">
              <a:extLst>
                <a:ext uri="{FF2B5EF4-FFF2-40B4-BE49-F238E27FC236}">
                  <a16:creationId xmlns:a16="http://schemas.microsoft.com/office/drawing/2014/main" id="{1FFF44BF-A732-487E-8FE6-62EE2897ADB5}"/>
                </a:ext>
              </a:extLst>
            </p:cNvPr>
            <p:cNvSpPr txBox="1"/>
            <p:nvPr/>
          </p:nvSpPr>
          <p:spPr>
            <a:xfrm>
              <a:off x="5669280" y="3493461"/>
              <a:ext cx="314123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a:t>
              </a:r>
              <a:r>
                <a:rPr lang="en-US" b="1" dirty="0">
                  <a:solidFill>
                    <a:srgbClr val="C00000"/>
                  </a:solidFill>
                  <a:latin typeface="Courier New" panose="02070309020205020404" pitchFamily="49" charset="0"/>
                  <a:cs typeface="Courier New" panose="02070309020205020404" pitchFamily="49" charset="0"/>
                </a:rPr>
                <a:t>G--A--I--L--D--R--</a:t>
              </a:r>
            </a:p>
          </p:txBody>
        </p:sp>
        <p:sp>
          <p:nvSpPr>
            <p:cNvPr id="7" name="TextBox 6">
              <a:extLst>
                <a:ext uri="{FF2B5EF4-FFF2-40B4-BE49-F238E27FC236}">
                  <a16:creationId xmlns:a16="http://schemas.microsoft.com/office/drawing/2014/main" id="{82EDB62B-ECD4-4926-BA1A-E1CAFD2B3BAF}"/>
                </a:ext>
              </a:extLst>
            </p:cNvPr>
            <p:cNvSpPr txBox="1"/>
            <p:nvPr/>
          </p:nvSpPr>
          <p:spPr>
            <a:xfrm>
              <a:off x="5669279" y="4153133"/>
              <a:ext cx="314123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a:t>
              </a:r>
              <a:r>
                <a:rPr lang="en-US" b="1" dirty="0">
                  <a:solidFill>
                    <a:srgbClr val="C00000"/>
                  </a:solidFill>
                  <a:latin typeface="Courier New" panose="02070309020205020404" pitchFamily="49" charset="0"/>
                  <a:cs typeface="Courier New" panose="02070309020205020404" pitchFamily="49" charset="0"/>
                </a:rPr>
                <a:t>G--A--I--</a:t>
              </a:r>
              <a:r>
                <a:rPr lang="en-US" b="1" dirty="0">
                  <a:solidFill>
                    <a:srgbClr val="1205BB"/>
                  </a:solidFill>
                  <a:latin typeface="Courier New" panose="02070309020205020404" pitchFamily="49" charset="0"/>
                  <a:cs typeface="Courier New" panose="02070309020205020404" pitchFamily="49" charset="0"/>
                </a:rPr>
                <a:t>L</a:t>
              </a:r>
              <a:r>
                <a:rPr lang="en-US" b="1" dirty="0">
                  <a:solidFill>
                    <a:srgbClr val="C00000"/>
                  </a:solidFill>
                  <a:latin typeface="Courier New" panose="02070309020205020404" pitchFamily="49" charset="0"/>
                  <a:cs typeface="Courier New" panose="02070309020205020404" pitchFamily="49" charset="0"/>
                </a:rPr>
                <a:t>--D--R--</a:t>
              </a:r>
            </a:p>
          </p:txBody>
        </p:sp>
        <p:sp>
          <p:nvSpPr>
            <p:cNvPr id="8" name="TextBox 7">
              <a:extLst>
                <a:ext uri="{FF2B5EF4-FFF2-40B4-BE49-F238E27FC236}">
                  <a16:creationId xmlns:a16="http://schemas.microsoft.com/office/drawing/2014/main" id="{40FF45B0-A4B6-42DB-AE4E-78F660FAB0AE}"/>
                </a:ext>
              </a:extLst>
            </p:cNvPr>
            <p:cNvSpPr txBox="1"/>
            <p:nvPr/>
          </p:nvSpPr>
          <p:spPr>
            <a:xfrm>
              <a:off x="8662819" y="3691468"/>
              <a:ext cx="1516829" cy="369332"/>
            </a:xfrm>
            <a:prstGeom prst="rect">
              <a:avLst/>
            </a:prstGeom>
            <a:noFill/>
          </p:spPr>
          <p:txBody>
            <a:bodyPr wrap="square" rtlCol="0">
              <a:spAutoFit/>
            </a:bodyPr>
            <a:lstStyle/>
            <a:p>
              <a:r>
                <a:rPr lang="en-US" dirty="0"/>
                <a:t>Seq</a:t>
              </a:r>
            </a:p>
          </p:txBody>
        </p:sp>
        <p:sp>
          <p:nvSpPr>
            <p:cNvPr id="9" name="TextBox 8">
              <a:extLst>
                <a:ext uri="{FF2B5EF4-FFF2-40B4-BE49-F238E27FC236}">
                  <a16:creationId xmlns:a16="http://schemas.microsoft.com/office/drawing/2014/main" id="{89CA0FB8-4A71-46AE-9425-46F16ABE86F0}"/>
                </a:ext>
              </a:extLst>
            </p:cNvPr>
            <p:cNvSpPr txBox="1"/>
            <p:nvPr/>
          </p:nvSpPr>
          <p:spPr>
            <a:xfrm>
              <a:off x="8639174" y="3947206"/>
              <a:ext cx="1516829" cy="369332"/>
            </a:xfrm>
            <a:prstGeom prst="rect">
              <a:avLst/>
            </a:prstGeom>
            <a:noFill/>
          </p:spPr>
          <p:txBody>
            <a:bodyPr wrap="square" rtlCol="0">
              <a:spAutoFit/>
            </a:bodyPr>
            <a:lstStyle/>
            <a:p>
              <a:r>
                <a:rPr lang="en-US" dirty="0"/>
                <a:t>Seq (mutated)</a:t>
              </a:r>
            </a:p>
          </p:txBody>
        </p:sp>
      </p:grpSp>
      <p:sp>
        <p:nvSpPr>
          <p:cNvPr id="11" name="TextBox 10">
            <a:extLst>
              <a:ext uri="{FF2B5EF4-FFF2-40B4-BE49-F238E27FC236}">
                <a16:creationId xmlns:a16="http://schemas.microsoft.com/office/drawing/2014/main" id="{64E8192C-DB61-4A7B-915A-49161F181449}"/>
              </a:ext>
            </a:extLst>
          </p:cNvPr>
          <p:cNvSpPr txBox="1"/>
          <p:nvPr/>
        </p:nvSpPr>
        <p:spPr>
          <a:xfrm>
            <a:off x="6411558" y="3141233"/>
            <a:ext cx="4733364" cy="646331"/>
          </a:xfrm>
          <a:prstGeom prst="rect">
            <a:avLst/>
          </a:prstGeom>
          <a:noFill/>
        </p:spPr>
        <p:txBody>
          <a:bodyPr wrap="square" rtlCol="0">
            <a:spAutoFit/>
          </a:bodyPr>
          <a:lstStyle/>
          <a:p>
            <a:r>
              <a:rPr lang="en-US" dirty="0"/>
              <a:t>3 mutations in NTs (characters) leading to one amino acid change </a:t>
            </a:r>
          </a:p>
        </p:txBody>
      </p:sp>
    </p:spTree>
    <p:extLst>
      <p:ext uri="{BB962C8B-B14F-4D97-AF65-F5344CB8AC3E}">
        <p14:creationId xmlns:p14="http://schemas.microsoft.com/office/powerpoint/2010/main" val="1136258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CBEA2-BE36-447C-9104-0117A4C92FBC}"/>
              </a:ext>
            </a:extLst>
          </p:cNvPr>
          <p:cNvSpPr>
            <a:spLocks noGrp="1"/>
          </p:cNvSpPr>
          <p:nvPr>
            <p:ph type="title"/>
          </p:nvPr>
        </p:nvSpPr>
        <p:spPr/>
        <p:txBody>
          <a:bodyPr/>
          <a:lstStyle/>
          <a:p>
            <a:r>
              <a:rPr lang="en-US" dirty="0"/>
              <a:t>Rooted/unrooted</a:t>
            </a:r>
          </a:p>
        </p:txBody>
      </p:sp>
      <p:grpSp>
        <p:nvGrpSpPr>
          <p:cNvPr id="4" name="Group 3">
            <a:extLst>
              <a:ext uri="{FF2B5EF4-FFF2-40B4-BE49-F238E27FC236}">
                <a16:creationId xmlns:a16="http://schemas.microsoft.com/office/drawing/2014/main" id="{A191F835-4ACE-410B-9FE6-2B0F29D585A0}"/>
              </a:ext>
            </a:extLst>
          </p:cNvPr>
          <p:cNvGrpSpPr/>
          <p:nvPr/>
        </p:nvGrpSpPr>
        <p:grpSpPr>
          <a:xfrm>
            <a:off x="4611146" y="1579895"/>
            <a:ext cx="7453556" cy="2260893"/>
            <a:chOff x="4499084" y="1945347"/>
            <a:chExt cx="7453556" cy="2260893"/>
          </a:xfrm>
        </p:grpSpPr>
        <p:cxnSp>
          <p:nvCxnSpPr>
            <p:cNvPr id="13" name="Straight Connector 12">
              <a:extLst>
                <a:ext uri="{FF2B5EF4-FFF2-40B4-BE49-F238E27FC236}">
                  <a16:creationId xmlns:a16="http://schemas.microsoft.com/office/drawing/2014/main" id="{61C917D8-328D-4331-893D-E5E542E781D1}"/>
                </a:ext>
              </a:extLst>
            </p:cNvPr>
            <p:cNvCxnSpPr>
              <a:cxnSpLocks/>
            </p:cNvCxnSpPr>
            <p:nvPr/>
          </p:nvCxnSpPr>
          <p:spPr>
            <a:xfrm>
              <a:off x="7121562" y="2162287"/>
              <a:ext cx="763793" cy="645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E98F282-B1E8-4852-9231-0B4FB0983B11}"/>
                </a:ext>
              </a:extLst>
            </p:cNvPr>
            <p:cNvCxnSpPr/>
            <p:nvPr/>
          </p:nvCxnSpPr>
          <p:spPr>
            <a:xfrm>
              <a:off x="7885355" y="2807746"/>
              <a:ext cx="15598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490043E-273D-4080-B333-B3435FA6CC13}"/>
                </a:ext>
              </a:extLst>
            </p:cNvPr>
            <p:cNvCxnSpPr/>
            <p:nvPr/>
          </p:nvCxnSpPr>
          <p:spPr>
            <a:xfrm flipV="1">
              <a:off x="9445214" y="2248348"/>
              <a:ext cx="742277" cy="559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9B7029C-AAC1-4327-9D82-8BADC3BDAAD9}"/>
                </a:ext>
              </a:extLst>
            </p:cNvPr>
            <p:cNvCxnSpPr/>
            <p:nvPr/>
          </p:nvCxnSpPr>
          <p:spPr>
            <a:xfrm>
              <a:off x="9445214" y="2797215"/>
              <a:ext cx="344244" cy="400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016CBC0-CACD-4195-8746-77127B4647DF}"/>
                </a:ext>
              </a:extLst>
            </p:cNvPr>
            <p:cNvCxnSpPr/>
            <p:nvPr/>
          </p:nvCxnSpPr>
          <p:spPr>
            <a:xfrm flipH="1">
              <a:off x="7422776" y="2807746"/>
              <a:ext cx="462579" cy="500516"/>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9152133-766E-49E6-B6AC-154891CB3898}"/>
                </a:ext>
              </a:extLst>
            </p:cNvPr>
            <p:cNvSpPr txBox="1"/>
            <p:nvPr/>
          </p:nvSpPr>
          <p:spPr>
            <a:xfrm>
              <a:off x="6637467" y="1945347"/>
              <a:ext cx="6777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sp>
          <p:nvSpPr>
            <p:cNvPr id="24" name="TextBox 23">
              <a:extLst>
                <a:ext uri="{FF2B5EF4-FFF2-40B4-BE49-F238E27FC236}">
                  <a16:creationId xmlns:a16="http://schemas.microsoft.com/office/drawing/2014/main" id="{53D6F429-9364-4D50-9D49-8D2DA620ED6B}"/>
                </a:ext>
              </a:extLst>
            </p:cNvPr>
            <p:cNvSpPr txBox="1"/>
            <p:nvPr/>
          </p:nvSpPr>
          <p:spPr>
            <a:xfrm>
              <a:off x="10187491" y="2063681"/>
              <a:ext cx="6777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a:t>
              </a:r>
            </a:p>
          </p:txBody>
        </p:sp>
        <p:sp>
          <p:nvSpPr>
            <p:cNvPr id="25" name="TextBox 24">
              <a:extLst>
                <a:ext uri="{FF2B5EF4-FFF2-40B4-BE49-F238E27FC236}">
                  <a16:creationId xmlns:a16="http://schemas.microsoft.com/office/drawing/2014/main" id="{21EA726F-F810-4EDA-8099-5482E8BD7A1C}"/>
                </a:ext>
              </a:extLst>
            </p:cNvPr>
            <p:cNvSpPr txBox="1"/>
            <p:nvPr/>
          </p:nvSpPr>
          <p:spPr>
            <a:xfrm>
              <a:off x="9941858" y="3123596"/>
              <a:ext cx="6777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
              </a:r>
            </a:p>
          </p:txBody>
        </p:sp>
        <p:sp>
          <p:nvSpPr>
            <p:cNvPr id="26" name="TextBox 25">
              <a:extLst>
                <a:ext uri="{FF2B5EF4-FFF2-40B4-BE49-F238E27FC236}">
                  <a16:creationId xmlns:a16="http://schemas.microsoft.com/office/drawing/2014/main" id="{135A50D1-DCFF-46DD-B2C2-6F4BFEBDBE15}"/>
                </a:ext>
              </a:extLst>
            </p:cNvPr>
            <p:cNvSpPr txBox="1"/>
            <p:nvPr/>
          </p:nvSpPr>
          <p:spPr>
            <a:xfrm>
              <a:off x="7007710" y="3258533"/>
              <a:ext cx="6777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27" name="TextBox 26">
              <a:extLst>
                <a:ext uri="{FF2B5EF4-FFF2-40B4-BE49-F238E27FC236}">
                  <a16:creationId xmlns:a16="http://schemas.microsoft.com/office/drawing/2014/main" id="{5F81E050-D760-44CE-9DF9-7693AE469824}"/>
                </a:ext>
              </a:extLst>
            </p:cNvPr>
            <p:cNvSpPr txBox="1"/>
            <p:nvPr/>
          </p:nvSpPr>
          <p:spPr>
            <a:xfrm>
              <a:off x="7654065" y="1945347"/>
              <a:ext cx="13931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Branches</a:t>
              </a:r>
            </a:p>
          </p:txBody>
        </p:sp>
        <p:sp>
          <p:nvSpPr>
            <p:cNvPr id="28" name="Freeform: Shape 27">
              <a:extLst>
                <a:ext uri="{FF2B5EF4-FFF2-40B4-BE49-F238E27FC236}">
                  <a16:creationId xmlns:a16="http://schemas.microsoft.com/office/drawing/2014/main" id="{36DB6118-EC3E-414F-BBBA-F97A81D626F9}"/>
                </a:ext>
              </a:extLst>
            </p:cNvPr>
            <p:cNvSpPr/>
            <p:nvPr/>
          </p:nvSpPr>
          <p:spPr>
            <a:xfrm>
              <a:off x="7432942" y="2097741"/>
              <a:ext cx="194229" cy="247426"/>
            </a:xfrm>
            <a:custGeom>
              <a:avLst/>
              <a:gdLst>
                <a:gd name="connsiteX0" fmla="*/ 194229 w 194229"/>
                <a:gd name="connsiteY0" fmla="*/ 0 h 247426"/>
                <a:gd name="connsiteX1" fmla="*/ 592 w 194229"/>
                <a:gd name="connsiteY1" fmla="*/ 215153 h 247426"/>
                <a:gd name="connsiteX2" fmla="*/ 592 w 194229"/>
                <a:gd name="connsiteY2" fmla="*/ 247426 h 247426"/>
              </a:gdLst>
              <a:ahLst/>
              <a:cxnLst>
                <a:cxn ang="0">
                  <a:pos x="connsiteX0" y="connsiteY0"/>
                </a:cxn>
                <a:cxn ang="0">
                  <a:pos x="connsiteX1" y="connsiteY1"/>
                </a:cxn>
                <a:cxn ang="0">
                  <a:pos x="connsiteX2" y="connsiteY2"/>
                </a:cxn>
              </a:cxnLst>
              <a:rect l="l" t="t" r="r" b="b"/>
              <a:pathLst>
                <a:path w="194229" h="247426">
                  <a:moveTo>
                    <a:pt x="194229" y="0"/>
                  </a:moveTo>
                  <a:cubicBezTo>
                    <a:pt x="47676" y="129312"/>
                    <a:pt x="16038" y="91576"/>
                    <a:pt x="592" y="215153"/>
                  </a:cubicBezTo>
                  <a:cubicBezTo>
                    <a:pt x="-742" y="225828"/>
                    <a:pt x="592" y="236668"/>
                    <a:pt x="592" y="247426"/>
                  </a:cubicBezTo>
                </a:path>
              </a:pathLst>
            </a:custGeom>
            <a:noFill/>
            <a:ln>
              <a:tailEnd type="stealth"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3A1F3909-1916-4918-978F-AC8C3A4D94DF}"/>
                </a:ext>
              </a:extLst>
            </p:cNvPr>
            <p:cNvSpPr txBox="1"/>
            <p:nvPr/>
          </p:nvSpPr>
          <p:spPr>
            <a:xfrm>
              <a:off x="10951284" y="2560320"/>
              <a:ext cx="1001356"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External nodes (A, B, C and D)</a:t>
              </a:r>
            </a:p>
          </p:txBody>
        </p:sp>
        <p:sp>
          <p:nvSpPr>
            <p:cNvPr id="30" name="TextBox 29">
              <a:extLst>
                <a:ext uri="{FF2B5EF4-FFF2-40B4-BE49-F238E27FC236}">
                  <a16:creationId xmlns:a16="http://schemas.microsoft.com/office/drawing/2014/main" id="{DD457E68-2542-4F51-B558-16BF2DFFAF28}"/>
                </a:ext>
              </a:extLst>
            </p:cNvPr>
            <p:cNvSpPr txBox="1"/>
            <p:nvPr/>
          </p:nvSpPr>
          <p:spPr>
            <a:xfrm>
              <a:off x="4499084" y="2864990"/>
              <a:ext cx="100135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Internal Nodes</a:t>
              </a:r>
            </a:p>
          </p:txBody>
        </p:sp>
        <p:sp>
          <p:nvSpPr>
            <p:cNvPr id="31" name="Freeform: Shape 30">
              <a:extLst>
                <a:ext uri="{FF2B5EF4-FFF2-40B4-BE49-F238E27FC236}">
                  <a16:creationId xmlns:a16="http://schemas.microsoft.com/office/drawing/2014/main" id="{E953F861-4CE0-4639-933B-68504331B921}"/>
                </a:ext>
              </a:extLst>
            </p:cNvPr>
            <p:cNvSpPr/>
            <p:nvPr/>
          </p:nvSpPr>
          <p:spPr>
            <a:xfrm>
              <a:off x="5041748" y="2937126"/>
              <a:ext cx="2840019" cy="1258645"/>
            </a:xfrm>
            <a:custGeom>
              <a:avLst/>
              <a:gdLst>
                <a:gd name="connsiteX0" fmla="*/ 0 w 2840019"/>
                <a:gd name="connsiteY0" fmla="*/ 484094 h 1258645"/>
                <a:gd name="connsiteX1" fmla="*/ 10757 w 2840019"/>
                <a:gd name="connsiteY1" fmla="*/ 731520 h 1258645"/>
                <a:gd name="connsiteX2" fmla="*/ 21515 w 2840019"/>
                <a:gd name="connsiteY2" fmla="*/ 785308 h 1258645"/>
                <a:gd name="connsiteX3" fmla="*/ 64546 w 2840019"/>
                <a:gd name="connsiteY3" fmla="*/ 839096 h 1258645"/>
                <a:gd name="connsiteX4" fmla="*/ 161364 w 2840019"/>
                <a:gd name="connsiteY4" fmla="*/ 946673 h 1258645"/>
                <a:gd name="connsiteX5" fmla="*/ 204395 w 2840019"/>
                <a:gd name="connsiteY5" fmla="*/ 968188 h 1258645"/>
                <a:gd name="connsiteX6" fmla="*/ 279699 w 2840019"/>
                <a:gd name="connsiteY6" fmla="*/ 1021976 h 1258645"/>
                <a:gd name="connsiteX7" fmla="*/ 387275 w 2840019"/>
                <a:gd name="connsiteY7" fmla="*/ 1075765 h 1258645"/>
                <a:gd name="connsiteX8" fmla="*/ 494852 w 2840019"/>
                <a:gd name="connsiteY8" fmla="*/ 1129553 h 1258645"/>
                <a:gd name="connsiteX9" fmla="*/ 527124 w 2840019"/>
                <a:gd name="connsiteY9" fmla="*/ 1151068 h 1258645"/>
                <a:gd name="connsiteX10" fmla="*/ 580913 w 2840019"/>
                <a:gd name="connsiteY10" fmla="*/ 1172583 h 1258645"/>
                <a:gd name="connsiteX11" fmla="*/ 623943 w 2840019"/>
                <a:gd name="connsiteY11" fmla="*/ 1194099 h 1258645"/>
                <a:gd name="connsiteX12" fmla="*/ 666974 w 2840019"/>
                <a:gd name="connsiteY12" fmla="*/ 1204856 h 1258645"/>
                <a:gd name="connsiteX13" fmla="*/ 731520 w 2840019"/>
                <a:gd name="connsiteY13" fmla="*/ 1226372 h 1258645"/>
                <a:gd name="connsiteX14" fmla="*/ 828339 w 2840019"/>
                <a:gd name="connsiteY14" fmla="*/ 1237129 h 1258645"/>
                <a:gd name="connsiteX15" fmla="*/ 1032734 w 2840019"/>
                <a:gd name="connsiteY15" fmla="*/ 1247887 h 1258645"/>
                <a:gd name="connsiteX16" fmla="*/ 1161826 w 2840019"/>
                <a:gd name="connsiteY16" fmla="*/ 1258645 h 1258645"/>
                <a:gd name="connsiteX17" fmla="*/ 1549101 w 2840019"/>
                <a:gd name="connsiteY17" fmla="*/ 1247887 h 1258645"/>
                <a:gd name="connsiteX18" fmla="*/ 1667435 w 2840019"/>
                <a:gd name="connsiteY18" fmla="*/ 1226372 h 1258645"/>
                <a:gd name="connsiteX19" fmla="*/ 1753496 w 2840019"/>
                <a:gd name="connsiteY19" fmla="*/ 1215614 h 1258645"/>
                <a:gd name="connsiteX20" fmla="*/ 1785769 w 2840019"/>
                <a:gd name="connsiteY20" fmla="*/ 1204856 h 1258645"/>
                <a:gd name="connsiteX21" fmla="*/ 1828800 w 2840019"/>
                <a:gd name="connsiteY21" fmla="*/ 1194099 h 1258645"/>
                <a:gd name="connsiteX22" fmla="*/ 1850315 w 2840019"/>
                <a:gd name="connsiteY22" fmla="*/ 1172583 h 1258645"/>
                <a:gd name="connsiteX23" fmla="*/ 1904103 w 2840019"/>
                <a:gd name="connsiteY23" fmla="*/ 1161826 h 1258645"/>
                <a:gd name="connsiteX24" fmla="*/ 1936376 w 2840019"/>
                <a:gd name="connsiteY24" fmla="*/ 1151068 h 1258645"/>
                <a:gd name="connsiteX25" fmla="*/ 1979407 w 2840019"/>
                <a:gd name="connsiteY25" fmla="*/ 1140310 h 1258645"/>
                <a:gd name="connsiteX26" fmla="*/ 2076226 w 2840019"/>
                <a:gd name="connsiteY26" fmla="*/ 1097280 h 1258645"/>
                <a:gd name="connsiteX27" fmla="*/ 2108499 w 2840019"/>
                <a:gd name="connsiteY27" fmla="*/ 1086522 h 1258645"/>
                <a:gd name="connsiteX28" fmla="*/ 2162287 w 2840019"/>
                <a:gd name="connsiteY28" fmla="*/ 1065007 h 1258645"/>
                <a:gd name="connsiteX29" fmla="*/ 2226833 w 2840019"/>
                <a:gd name="connsiteY29" fmla="*/ 1054249 h 1258645"/>
                <a:gd name="connsiteX30" fmla="*/ 2323652 w 2840019"/>
                <a:gd name="connsiteY30" fmla="*/ 1000461 h 1258645"/>
                <a:gd name="connsiteX31" fmla="*/ 2388197 w 2840019"/>
                <a:gd name="connsiteY31" fmla="*/ 957430 h 1258645"/>
                <a:gd name="connsiteX32" fmla="*/ 2474259 w 2840019"/>
                <a:gd name="connsiteY32" fmla="*/ 892885 h 1258645"/>
                <a:gd name="connsiteX33" fmla="*/ 2538804 w 2840019"/>
                <a:gd name="connsiteY33" fmla="*/ 839096 h 1258645"/>
                <a:gd name="connsiteX34" fmla="*/ 2592593 w 2840019"/>
                <a:gd name="connsiteY34" fmla="*/ 796066 h 1258645"/>
                <a:gd name="connsiteX35" fmla="*/ 2614108 w 2840019"/>
                <a:gd name="connsiteY35" fmla="*/ 753035 h 1258645"/>
                <a:gd name="connsiteX36" fmla="*/ 2646381 w 2840019"/>
                <a:gd name="connsiteY36" fmla="*/ 720762 h 1258645"/>
                <a:gd name="connsiteX37" fmla="*/ 2657139 w 2840019"/>
                <a:gd name="connsiteY37" fmla="*/ 580913 h 1258645"/>
                <a:gd name="connsiteX38" fmla="*/ 2678654 w 2840019"/>
                <a:gd name="connsiteY38" fmla="*/ 537882 h 1258645"/>
                <a:gd name="connsiteX39" fmla="*/ 2721684 w 2840019"/>
                <a:gd name="connsiteY39" fmla="*/ 473336 h 1258645"/>
                <a:gd name="connsiteX40" fmla="*/ 2753957 w 2840019"/>
                <a:gd name="connsiteY40" fmla="*/ 451821 h 1258645"/>
                <a:gd name="connsiteX41" fmla="*/ 2807746 w 2840019"/>
                <a:gd name="connsiteY41" fmla="*/ 387275 h 1258645"/>
                <a:gd name="connsiteX42" fmla="*/ 2829261 w 2840019"/>
                <a:gd name="connsiteY42" fmla="*/ 322729 h 1258645"/>
                <a:gd name="connsiteX43" fmla="*/ 2807746 w 2840019"/>
                <a:gd name="connsiteY43" fmla="*/ 43030 h 1258645"/>
                <a:gd name="connsiteX44" fmla="*/ 2840019 w 2840019"/>
                <a:gd name="connsiteY44" fmla="*/ 0 h 125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840019" h="1258645">
                  <a:moveTo>
                    <a:pt x="0" y="484094"/>
                  </a:moveTo>
                  <a:cubicBezTo>
                    <a:pt x="3586" y="566569"/>
                    <a:pt x="4875" y="649177"/>
                    <a:pt x="10757" y="731520"/>
                  </a:cubicBezTo>
                  <a:cubicBezTo>
                    <a:pt x="12060" y="749758"/>
                    <a:pt x="15095" y="768188"/>
                    <a:pt x="21515" y="785308"/>
                  </a:cubicBezTo>
                  <a:cubicBezTo>
                    <a:pt x="32397" y="814328"/>
                    <a:pt x="46642" y="817612"/>
                    <a:pt x="64546" y="839096"/>
                  </a:cubicBezTo>
                  <a:cubicBezTo>
                    <a:pt x="92196" y="872276"/>
                    <a:pt x="122967" y="927475"/>
                    <a:pt x="161364" y="946673"/>
                  </a:cubicBezTo>
                  <a:lnTo>
                    <a:pt x="204395" y="968188"/>
                  </a:lnTo>
                  <a:cubicBezTo>
                    <a:pt x="261443" y="1025236"/>
                    <a:pt x="208899" y="979495"/>
                    <a:pt x="279699" y="1021976"/>
                  </a:cubicBezTo>
                  <a:cubicBezTo>
                    <a:pt x="371186" y="1076869"/>
                    <a:pt x="310787" y="1056643"/>
                    <a:pt x="387275" y="1075765"/>
                  </a:cubicBezTo>
                  <a:cubicBezTo>
                    <a:pt x="536897" y="1165536"/>
                    <a:pt x="348433" y="1056343"/>
                    <a:pt x="494852" y="1129553"/>
                  </a:cubicBezTo>
                  <a:cubicBezTo>
                    <a:pt x="506416" y="1135335"/>
                    <a:pt x="515560" y="1145286"/>
                    <a:pt x="527124" y="1151068"/>
                  </a:cubicBezTo>
                  <a:cubicBezTo>
                    <a:pt x="544396" y="1159704"/>
                    <a:pt x="563267" y="1164740"/>
                    <a:pt x="580913" y="1172583"/>
                  </a:cubicBezTo>
                  <a:cubicBezTo>
                    <a:pt x="595567" y="1179096"/>
                    <a:pt x="608928" y="1188468"/>
                    <a:pt x="623943" y="1194099"/>
                  </a:cubicBezTo>
                  <a:cubicBezTo>
                    <a:pt x="637787" y="1199290"/>
                    <a:pt x="652812" y="1200608"/>
                    <a:pt x="666974" y="1204856"/>
                  </a:cubicBezTo>
                  <a:cubicBezTo>
                    <a:pt x="688697" y="1211373"/>
                    <a:pt x="708979" y="1223868"/>
                    <a:pt x="731520" y="1226372"/>
                  </a:cubicBezTo>
                  <a:cubicBezTo>
                    <a:pt x="763793" y="1229958"/>
                    <a:pt x="795950" y="1234816"/>
                    <a:pt x="828339" y="1237129"/>
                  </a:cubicBezTo>
                  <a:cubicBezTo>
                    <a:pt x="896392" y="1241990"/>
                    <a:pt x="964650" y="1243494"/>
                    <a:pt x="1032734" y="1247887"/>
                  </a:cubicBezTo>
                  <a:cubicBezTo>
                    <a:pt x="1075824" y="1250667"/>
                    <a:pt x="1118795" y="1255059"/>
                    <a:pt x="1161826" y="1258645"/>
                  </a:cubicBezTo>
                  <a:lnTo>
                    <a:pt x="1549101" y="1247887"/>
                  </a:lnTo>
                  <a:cubicBezTo>
                    <a:pt x="1758746" y="1238357"/>
                    <a:pt x="1563675" y="1245237"/>
                    <a:pt x="1667435" y="1226372"/>
                  </a:cubicBezTo>
                  <a:cubicBezTo>
                    <a:pt x="1695879" y="1221200"/>
                    <a:pt x="1724809" y="1219200"/>
                    <a:pt x="1753496" y="1215614"/>
                  </a:cubicBezTo>
                  <a:cubicBezTo>
                    <a:pt x="1764254" y="1212028"/>
                    <a:pt x="1774866" y="1207971"/>
                    <a:pt x="1785769" y="1204856"/>
                  </a:cubicBezTo>
                  <a:cubicBezTo>
                    <a:pt x="1799985" y="1200794"/>
                    <a:pt x="1815576" y="1200711"/>
                    <a:pt x="1828800" y="1194099"/>
                  </a:cubicBezTo>
                  <a:cubicBezTo>
                    <a:pt x="1837872" y="1189563"/>
                    <a:pt x="1840993" y="1176578"/>
                    <a:pt x="1850315" y="1172583"/>
                  </a:cubicBezTo>
                  <a:cubicBezTo>
                    <a:pt x="1867121" y="1165380"/>
                    <a:pt x="1886365" y="1166261"/>
                    <a:pt x="1904103" y="1161826"/>
                  </a:cubicBezTo>
                  <a:cubicBezTo>
                    <a:pt x="1915104" y="1159076"/>
                    <a:pt x="1925473" y="1154183"/>
                    <a:pt x="1936376" y="1151068"/>
                  </a:cubicBezTo>
                  <a:cubicBezTo>
                    <a:pt x="1950592" y="1147006"/>
                    <a:pt x="1965381" y="1144985"/>
                    <a:pt x="1979407" y="1140310"/>
                  </a:cubicBezTo>
                  <a:cubicBezTo>
                    <a:pt x="2054466" y="1115290"/>
                    <a:pt x="2010624" y="1125395"/>
                    <a:pt x="2076226" y="1097280"/>
                  </a:cubicBezTo>
                  <a:cubicBezTo>
                    <a:pt x="2086649" y="1092813"/>
                    <a:pt x="2097881" y="1090504"/>
                    <a:pt x="2108499" y="1086522"/>
                  </a:cubicBezTo>
                  <a:cubicBezTo>
                    <a:pt x="2126580" y="1079742"/>
                    <a:pt x="2143657" y="1070088"/>
                    <a:pt x="2162287" y="1065007"/>
                  </a:cubicBezTo>
                  <a:cubicBezTo>
                    <a:pt x="2183331" y="1059268"/>
                    <a:pt x="2205318" y="1057835"/>
                    <a:pt x="2226833" y="1054249"/>
                  </a:cubicBezTo>
                  <a:cubicBezTo>
                    <a:pt x="2274748" y="1030292"/>
                    <a:pt x="2274128" y="1031977"/>
                    <a:pt x="2323652" y="1000461"/>
                  </a:cubicBezTo>
                  <a:cubicBezTo>
                    <a:pt x="2345467" y="986578"/>
                    <a:pt x="2369912" y="975714"/>
                    <a:pt x="2388197" y="957430"/>
                  </a:cubicBezTo>
                  <a:cubicBezTo>
                    <a:pt x="2450004" y="895624"/>
                    <a:pt x="2417931" y="911660"/>
                    <a:pt x="2474259" y="892885"/>
                  </a:cubicBezTo>
                  <a:cubicBezTo>
                    <a:pt x="2522910" y="844232"/>
                    <a:pt x="2462101" y="903015"/>
                    <a:pt x="2538804" y="839096"/>
                  </a:cubicBezTo>
                  <a:cubicBezTo>
                    <a:pt x="2600112" y="788006"/>
                    <a:pt x="2512810" y="849254"/>
                    <a:pt x="2592593" y="796066"/>
                  </a:cubicBezTo>
                  <a:cubicBezTo>
                    <a:pt x="2599765" y="781722"/>
                    <a:pt x="2604787" y="766085"/>
                    <a:pt x="2614108" y="753035"/>
                  </a:cubicBezTo>
                  <a:cubicBezTo>
                    <a:pt x="2622951" y="740655"/>
                    <a:pt x="2642691" y="735521"/>
                    <a:pt x="2646381" y="720762"/>
                  </a:cubicBezTo>
                  <a:cubicBezTo>
                    <a:pt x="2657721" y="675404"/>
                    <a:pt x="2649014" y="626956"/>
                    <a:pt x="2657139" y="580913"/>
                  </a:cubicBezTo>
                  <a:cubicBezTo>
                    <a:pt x="2659926" y="565120"/>
                    <a:pt x="2670403" y="551633"/>
                    <a:pt x="2678654" y="537882"/>
                  </a:cubicBezTo>
                  <a:cubicBezTo>
                    <a:pt x="2691958" y="515709"/>
                    <a:pt x="2700169" y="487679"/>
                    <a:pt x="2721684" y="473336"/>
                  </a:cubicBezTo>
                  <a:cubicBezTo>
                    <a:pt x="2732442" y="466164"/>
                    <a:pt x="2743861" y="459898"/>
                    <a:pt x="2753957" y="451821"/>
                  </a:cubicBezTo>
                  <a:cubicBezTo>
                    <a:pt x="2775331" y="434722"/>
                    <a:pt x="2792051" y="408202"/>
                    <a:pt x="2807746" y="387275"/>
                  </a:cubicBezTo>
                  <a:cubicBezTo>
                    <a:pt x="2814918" y="365760"/>
                    <a:pt x="2830593" y="345369"/>
                    <a:pt x="2829261" y="322729"/>
                  </a:cubicBezTo>
                  <a:cubicBezTo>
                    <a:pt x="2816596" y="107433"/>
                    <a:pt x="2825246" y="200541"/>
                    <a:pt x="2807746" y="43030"/>
                  </a:cubicBezTo>
                  <a:cubicBezTo>
                    <a:pt x="2821038" y="3150"/>
                    <a:pt x="2808360" y="15828"/>
                    <a:pt x="2840019" y="0"/>
                  </a:cubicBezTo>
                </a:path>
              </a:pathLst>
            </a:custGeom>
            <a:noFill/>
            <a:ln>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5CBB88BD-B4FA-47B3-9763-E4F455F22EEA}"/>
                </a:ext>
              </a:extLst>
            </p:cNvPr>
            <p:cNvSpPr/>
            <p:nvPr/>
          </p:nvSpPr>
          <p:spPr>
            <a:xfrm>
              <a:off x="5034578" y="2969110"/>
              <a:ext cx="4356847" cy="1237130"/>
            </a:xfrm>
            <a:custGeom>
              <a:avLst/>
              <a:gdLst>
                <a:gd name="connsiteX0" fmla="*/ 0 w 4356847"/>
                <a:gd name="connsiteY0" fmla="*/ 602429 h 1237130"/>
                <a:gd name="connsiteX1" fmla="*/ 1710466 w 4356847"/>
                <a:gd name="connsiteY1" fmla="*/ 1194099 h 1237130"/>
                <a:gd name="connsiteX2" fmla="*/ 1807285 w 4356847"/>
                <a:gd name="connsiteY2" fmla="*/ 1204857 h 1237130"/>
                <a:gd name="connsiteX3" fmla="*/ 2302137 w 4356847"/>
                <a:gd name="connsiteY3" fmla="*/ 1237130 h 1237130"/>
                <a:gd name="connsiteX4" fmla="*/ 2592593 w 4356847"/>
                <a:gd name="connsiteY4" fmla="*/ 1226372 h 1237130"/>
                <a:gd name="connsiteX5" fmla="*/ 2635624 w 4356847"/>
                <a:gd name="connsiteY5" fmla="*/ 1215615 h 1237130"/>
                <a:gd name="connsiteX6" fmla="*/ 2689412 w 4356847"/>
                <a:gd name="connsiteY6" fmla="*/ 1172584 h 1237130"/>
                <a:gd name="connsiteX7" fmla="*/ 2840019 w 4356847"/>
                <a:gd name="connsiteY7" fmla="*/ 1075765 h 1237130"/>
                <a:gd name="connsiteX8" fmla="*/ 2926080 w 4356847"/>
                <a:gd name="connsiteY8" fmla="*/ 1021977 h 1237130"/>
                <a:gd name="connsiteX9" fmla="*/ 2979869 w 4356847"/>
                <a:gd name="connsiteY9" fmla="*/ 1011219 h 1237130"/>
                <a:gd name="connsiteX10" fmla="*/ 3087445 w 4356847"/>
                <a:gd name="connsiteY10" fmla="*/ 957431 h 1237130"/>
                <a:gd name="connsiteX11" fmla="*/ 3216537 w 4356847"/>
                <a:gd name="connsiteY11" fmla="*/ 903643 h 1237130"/>
                <a:gd name="connsiteX12" fmla="*/ 3281083 w 4356847"/>
                <a:gd name="connsiteY12" fmla="*/ 892885 h 1237130"/>
                <a:gd name="connsiteX13" fmla="*/ 3324113 w 4356847"/>
                <a:gd name="connsiteY13" fmla="*/ 871370 h 1237130"/>
                <a:gd name="connsiteX14" fmla="*/ 3388659 w 4356847"/>
                <a:gd name="connsiteY14" fmla="*/ 860612 h 1237130"/>
                <a:gd name="connsiteX15" fmla="*/ 3431690 w 4356847"/>
                <a:gd name="connsiteY15" fmla="*/ 849855 h 1237130"/>
                <a:gd name="connsiteX16" fmla="*/ 3603812 w 4356847"/>
                <a:gd name="connsiteY16" fmla="*/ 828339 h 1237130"/>
                <a:gd name="connsiteX17" fmla="*/ 3679116 w 4356847"/>
                <a:gd name="connsiteY17" fmla="*/ 796066 h 1237130"/>
                <a:gd name="connsiteX18" fmla="*/ 3754419 w 4356847"/>
                <a:gd name="connsiteY18" fmla="*/ 774551 h 1237130"/>
                <a:gd name="connsiteX19" fmla="*/ 3786692 w 4356847"/>
                <a:gd name="connsiteY19" fmla="*/ 763793 h 1237130"/>
                <a:gd name="connsiteX20" fmla="*/ 3818965 w 4356847"/>
                <a:gd name="connsiteY20" fmla="*/ 742278 h 1237130"/>
                <a:gd name="connsiteX21" fmla="*/ 3894269 w 4356847"/>
                <a:gd name="connsiteY21" fmla="*/ 710005 h 1237130"/>
                <a:gd name="connsiteX22" fmla="*/ 3915784 w 4356847"/>
                <a:gd name="connsiteY22" fmla="*/ 677732 h 1237130"/>
                <a:gd name="connsiteX23" fmla="*/ 3991087 w 4356847"/>
                <a:gd name="connsiteY23" fmla="*/ 613186 h 1237130"/>
                <a:gd name="connsiteX24" fmla="*/ 4012603 w 4356847"/>
                <a:gd name="connsiteY24" fmla="*/ 570156 h 1237130"/>
                <a:gd name="connsiteX25" fmla="*/ 4055633 w 4356847"/>
                <a:gd name="connsiteY25" fmla="*/ 516367 h 1237130"/>
                <a:gd name="connsiteX26" fmla="*/ 4077149 w 4356847"/>
                <a:gd name="connsiteY26" fmla="*/ 451822 h 1237130"/>
                <a:gd name="connsiteX27" fmla="*/ 4087906 w 4356847"/>
                <a:gd name="connsiteY27" fmla="*/ 419549 h 1237130"/>
                <a:gd name="connsiteX28" fmla="*/ 4109422 w 4356847"/>
                <a:gd name="connsiteY28" fmla="*/ 387276 h 1237130"/>
                <a:gd name="connsiteX29" fmla="*/ 4141694 w 4356847"/>
                <a:gd name="connsiteY29" fmla="*/ 333487 h 1237130"/>
                <a:gd name="connsiteX30" fmla="*/ 4173967 w 4356847"/>
                <a:gd name="connsiteY30" fmla="*/ 322730 h 1237130"/>
                <a:gd name="connsiteX31" fmla="*/ 4206240 w 4356847"/>
                <a:gd name="connsiteY31" fmla="*/ 258184 h 1237130"/>
                <a:gd name="connsiteX32" fmla="*/ 4227756 w 4356847"/>
                <a:gd name="connsiteY32" fmla="*/ 225911 h 1237130"/>
                <a:gd name="connsiteX33" fmla="*/ 4249271 w 4356847"/>
                <a:gd name="connsiteY33" fmla="*/ 161365 h 1237130"/>
                <a:gd name="connsiteX34" fmla="*/ 4270786 w 4356847"/>
                <a:gd name="connsiteY34" fmla="*/ 129092 h 1237130"/>
                <a:gd name="connsiteX35" fmla="*/ 4313817 w 4356847"/>
                <a:gd name="connsiteY35" fmla="*/ 75304 h 1237130"/>
                <a:gd name="connsiteX36" fmla="*/ 4335332 w 4356847"/>
                <a:gd name="connsiteY36" fmla="*/ 32273 h 1237130"/>
                <a:gd name="connsiteX37" fmla="*/ 4356847 w 4356847"/>
                <a:gd name="connsiteY37" fmla="*/ 0 h 123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356847" h="1237130">
                  <a:moveTo>
                    <a:pt x="0" y="602429"/>
                  </a:moveTo>
                  <a:lnTo>
                    <a:pt x="1710466" y="1194099"/>
                  </a:lnTo>
                  <a:cubicBezTo>
                    <a:pt x="1741271" y="1204367"/>
                    <a:pt x="1774926" y="1202160"/>
                    <a:pt x="1807285" y="1204857"/>
                  </a:cubicBezTo>
                  <a:cubicBezTo>
                    <a:pt x="2057644" y="1225720"/>
                    <a:pt x="2076786" y="1225269"/>
                    <a:pt x="2302137" y="1237130"/>
                  </a:cubicBezTo>
                  <a:cubicBezTo>
                    <a:pt x="2398956" y="1233544"/>
                    <a:pt x="2495909" y="1232610"/>
                    <a:pt x="2592593" y="1226372"/>
                  </a:cubicBezTo>
                  <a:cubicBezTo>
                    <a:pt x="2607347" y="1225420"/>
                    <a:pt x="2624079" y="1224851"/>
                    <a:pt x="2635624" y="1215615"/>
                  </a:cubicBezTo>
                  <a:cubicBezTo>
                    <a:pt x="2712793" y="1153881"/>
                    <a:pt x="2554889" y="1206216"/>
                    <a:pt x="2689412" y="1172584"/>
                  </a:cubicBezTo>
                  <a:cubicBezTo>
                    <a:pt x="2716565" y="1155614"/>
                    <a:pt x="2809115" y="1098943"/>
                    <a:pt x="2840019" y="1075765"/>
                  </a:cubicBezTo>
                  <a:cubicBezTo>
                    <a:pt x="2869463" y="1053682"/>
                    <a:pt x="2890640" y="1033790"/>
                    <a:pt x="2926080" y="1021977"/>
                  </a:cubicBezTo>
                  <a:cubicBezTo>
                    <a:pt x="2943426" y="1016195"/>
                    <a:pt x="2961939" y="1014805"/>
                    <a:pt x="2979869" y="1011219"/>
                  </a:cubicBezTo>
                  <a:cubicBezTo>
                    <a:pt x="3079939" y="951177"/>
                    <a:pt x="2986793" y="1003182"/>
                    <a:pt x="3087445" y="957431"/>
                  </a:cubicBezTo>
                  <a:cubicBezTo>
                    <a:pt x="3153377" y="927462"/>
                    <a:pt x="3146988" y="921030"/>
                    <a:pt x="3216537" y="903643"/>
                  </a:cubicBezTo>
                  <a:cubicBezTo>
                    <a:pt x="3237698" y="898353"/>
                    <a:pt x="3259568" y="896471"/>
                    <a:pt x="3281083" y="892885"/>
                  </a:cubicBezTo>
                  <a:cubicBezTo>
                    <a:pt x="3295426" y="885713"/>
                    <a:pt x="3308753" y="875978"/>
                    <a:pt x="3324113" y="871370"/>
                  </a:cubicBezTo>
                  <a:cubicBezTo>
                    <a:pt x="3345005" y="865102"/>
                    <a:pt x="3367270" y="864890"/>
                    <a:pt x="3388659" y="860612"/>
                  </a:cubicBezTo>
                  <a:cubicBezTo>
                    <a:pt x="3403157" y="857712"/>
                    <a:pt x="3417054" y="851946"/>
                    <a:pt x="3431690" y="849855"/>
                  </a:cubicBezTo>
                  <a:cubicBezTo>
                    <a:pt x="3515029" y="837950"/>
                    <a:pt x="3531525" y="844402"/>
                    <a:pt x="3603812" y="828339"/>
                  </a:cubicBezTo>
                  <a:cubicBezTo>
                    <a:pt x="3638750" y="820575"/>
                    <a:pt x="3643689" y="811249"/>
                    <a:pt x="3679116" y="796066"/>
                  </a:cubicBezTo>
                  <a:cubicBezTo>
                    <a:pt x="3704901" y="785015"/>
                    <a:pt x="3727135" y="782347"/>
                    <a:pt x="3754419" y="774551"/>
                  </a:cubicBezTo>
                  <a:cubicBezTo>
                    <a:pt x="3765322" y="771436"/>
                    <a:pt x="3776550" y="768864"/>
                    <a:pt x="3786692" y="763793"/>
                  </a:cubicBezTo>
                  <a:cubicBezTo>
                    <a:pt x="3798256" y="758011"/>
                    <a:pt x="3807739" y="748693"/>
                    <a:pt x="3818965" y="742278"/>
                  </a:cubicBezTo>
                  <a:cubicBezTo>
                    <a:pt x="3856185" y="721010"/>
                    <a:pt x="3858063" y="722074"/>
                    <a:pt x="3894269" y="710005"/>
                  </a:cubicBezTo>
                  <a:cubicBezTo>
                    <a:pt x="3901441" y="699247"/>
                    <a:pt x="3906642" y="686874"/>
                    <a:pt x="3915784" y="677732"/>
                  </a:cubicBezTo>
                  <a:cubicBezTo>
                    <a:pt x="3980837" y="612679"/>
                    <a:pt x="3913965" y="716015"/>
                    <a:pt x="3991087" y="613186"/>
                  </a:cubicBezTo>
                  <a:cubicBezTo>
                    <a:pt x="4000709" y="600357"/>
                    <a:pt x="4003708" y="583499"/>
                    <a:pt x="4012603" y="570156"/>
                  </a:cubicBezTo>
                  <a:cubicBezTo>
                    <a:pt x="4042406" y="525452"/>
                    <a:pt x="4029581" y="574984"/>
                    <a:pt x="4055633" y="516367"/>
                  </a:cubicBezTo>
                  <a:cubicBezTo>
                    <a:pt x="4064844" y="495643"/>
                    <a:pt x="4069977" y="473337"/>
                    <a:pt x="4077149" y="451822"/>
                  </a:cubicBezTo>
                  <a:cubicBezTo>
                    <a:pt x="4080735" y="441064"/>
                    <a:pt x="4081616" y="428984"/>
                    <a:pt x="4087906" y="419549"/>
                  </a:cubicBezTo>
                  <a:lnTo>
                    <a:pt x="4109422" y="387276"/>
                  </a:lnTo>
                  <a:cubicBezTo>
                    <a:pt x="4117883" y="361892"/>
                    <a:pt x="4117083" y="348254"/>
                    <a:pt x="4141694" y="333487"/>
                  </a:cubicBezTo>
                  <a:cubicBezTo>
                    <a:pt x="4151418" y="327653"/>
                    <a:pt x="4163209" y="326316"/>
                    <a:pt x="4173967" y="322730"/>
                  </a:cubicBezTo>
                  <a:cubicBezTo>
                    <a:pt x="4235629" y="230239"/>
                    <a:pt x="4161701" y="347262"/>
                    <a:pt x="4206240" y="258184"/>
                  </a:cubicBezTo>
                  <a:cubicBezTo>
                    <a:pt x="4212022" y="246620"/>
                    <a:pt x="4220584" y="236669"/>
                    <a:pt x="4227756" y="225911"/>
                  </a:cubicBezTo>
                  <a:cubicBezTo>
                    <a:pt x="4234928" y="204396"/>
                    <a:pt x="4236691" y="180235"/>
                    <a:pt x="4249271" y="161365"/>
                  </a:cubicBezTo>
                  <a:cubicBezTo>
                    <a:pt x="4256443" y="150607"/>
                    <a:pt x="4262709" y="139188"/>
                    <a:pt x="4270786" y="129092"/>
                  </a:cubicBezTo>
                  <a:cubicBezTo>
                    <a:pt x="4306129" y="84914"/>
                    <a:pt x="4280705" y="133252"/>
                    <a:pt x="4313817" y="75304"/>
                  </a:cubicBezTo>
                  <a:cubicBezTo>
                    <a:pt x="4321773" y="61380"/>
                    <a:pt x="4327376" y="46197"/>
                    <a:pt x="4335332" y="32273"/>
                  </a:cubicBezTo>
                  <a:cubicBezTo>
                    <a:pt x="4341747" y="21047"/>
                    <a:pt x="4356847" y="0"/>
                    <a:pt x="4356847" y="0"/>
                  </a:cubicBezTo>
                </a:path>
              </a:pathLst>
            </a:custGeom>
            <a:noFill/>
            <a:ln>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2" name="TextBox 11">
            <a:extLst>
              <a:ext uri="{FF2B5EF4-FFF2-40B4-BE49-F238E27FC236}">
                <a16:creationId xmlns:a16="http://schemas.microsoft.com/office/drawing/2014/main" id="{69F5EC75-265E-4C31-A8FE-D7E7EDF689ED}"/>
              </a:ext>
            </a:extLst>
          </p:cNvPr>
          <p:cNvSpPr txBox="1"/>
          <p:nvPr/>
        </p:nvSpPr>
        <p:spPr>
          <a:xfrm>
            <a:off x="7669905" y="1140311"/>
            <a:ext cx="1915158" cy="369332"/>
          </a:xfrm>
          <a:prstGeom prst="rect">
            <a:avLst/>
          </a:prstGeom>
          <a:noFill/>
        </p:spPr>
        <p:txBody>
          <a:bodyPr wrap="square" rtlCol="0">
            <a:spAutoFit/>
          </a:bodyPr>
          <a:lstStyle/>
          <a:p>
            <a:r>
              <a:rPr lang="en-US" b="1" dirty="0">
                <a:solidFill>
                  <a:srgbClr val="C00000"/>
                </a:solidFill>
              </a:rPr>
              <a:t>Unrooted tree</a:t>
            </a:r>
          </a:p>
        </p:txBody>
      </p:sp>
      <p:sp>
        <p:nvSpPr>
          <p:cNvPr id="65" name="TextBox 64">
            <a:extLst>
              <a:ext uri="{FF2B5EF4-FFF2-40B4-BE49-F238E27FC236}">
                <a16:creationId xmlns:a16="http://schemas.microsoft.com/office/drawing/2014/main" id="{B4B47E30-D08E-4983-9247-77728FFC50A1}"/>
              </a:ext>
            </a:extLst>
          </p:cNvPr>
          <p:cNvSpPr txBox="1"/>
          <p:nvPr/>
        </p:nvSpPr>
        <p:spPr>
          <a:xfrm>
            <a:off x="7968729" y="4245232"/>
            <a:ext cx="1915158" cy="369332"/>
          </a:xfrm>
          <a:prstGeom prst="rect">
            <a:avLst/>
          </a:prstGeom>
          <a:noFill/>
        </p:spPr>
        <p:txBody>
          <a:bodyPr wrap="square" rtlCol="0">
            <a:spAutoFit/>
          </a:bodyPr>
          <a:lstStyle/>
          <a:p>
            <a:r>
              <a:rPr lang="en-US" b="1" dirty="0">
                <a:solidFill>
                  <a:srgbClr val="C00000"/>
                </a:solidFill>
              </a:rPr>
              <a:t>Rooted</a:t>
            </a:r>
            <a:r>
              <a:rPr lang="en-US" dirty="0">
                <a:solidFill>
                  <a:srgbClr val="C00000"/>
                </a:solidFill>
              </a:rPr>
              <a:t> tree</a:t>
            </a:r>
          </a:p>
        </p:txBody>
      </p:sp>
      <p:sp>
        <p:nvSpPr>
          <p:cNvPr id="66" name="TextBox 65">
            <a:extLst>
              <a:ext uri="{FF2B5EF4-FFF2-40B4-BE49-F238E27FC236}">
                <a16:creationId xmlns:a16="http://schemas.microsoft.com/office/drawing/2014/main" id="{7A0BED46-4403-451C-BE45-F4F43F4D9BC8}"/>
              </a:ext>
            </a:extLst>
          </p:cNvPr>
          <p:cNvSpPr txBox="1"/>
          <p:nvPr/>
        </p:nvSpPr>
        <p:spPr>
          <a:xfrm>
            <a:off x="73506" y="3879702"/>
            <a:ext cx="5123332" cy="1754326"/>
          </a:xfrm>
          <a:prstGeom prst="rect">
            <a:avLst/>
          </a:prstGeom>
          <a:noFill/>
        </p:spPr>
        <p:txBody>
          <a:bodyPr wrap="square" rtlCol="0">
            <a:spAutoFit/>
          </a:bodyPr>
          <a:lstStyle/>
          <a:p>
            <a:r>
              <a:rPr lang="en-US" dirty="0"/>
              <a:t>You can assume the root to be either 1 or 2 or 3 or 5. Here is a tree model with root as 1</a:t>
            </a:r>
          </a:p>
          <a:p>
            <a:endParaRPr lang="en-US" dirty="0"/>
          </a:p>
          <a:p>
            <a:r>
              <a:rPr lang="en-US" u="sng" dirty="0"/>
              <a:t>Rooted trees are used for phylogenetic inferences</a:t>
            </a:r>
            <a:br>
              <a:rPr lang="en-US" dirty="0"/>
            </a:br>
            <a:r>
              <a:rPr lang="en-US" dirty="0"/>
              <a:t>The outgroup (from A,B,C,D) that makes us identify the root (ancestor)</a:t>
            </a:r>
          </a:p>
        </p:txBody>
      </p:sp>
      <p:grpSp>
        <p:nvGrpSpPr>
          <p:cNvPr id="68" name="Group 67">
            <a:extLst>
              <a:ext uri="{FF2B5EF4-FFF2-40B4-BE49-F238E27FC236}">
                <a16:creationId xmlns:a16="http://schemas.microsoft.com/office/drawing/2014/main" id="{CF65AD11-2B5A-48E5-9655-8448185331EF}"/>
              </a:ext>
            </a:extLst>
          </p:cNvPr>
          <p:cNvGrpSpPr/>
          <p:nvPr/>
        </p:nvGrpSpPr>
        <p:grpSpPr>
          <a:xfrm>
            <a:off x="4550489" y="4452766"/>
            <a:ext cx="7158316" cy="2096610"/>
            <a:chOff x="2883948" y="4501814"/>
            <a:chExt cx="7158316" cy="2096610"/>
          </a:xfrm>
        </p:grpSpPr>
        <p:cxnSp>
          <p:nvCxnSpPr>
            <p:cNvPr id="15" name="Straight Connector 14">
              <a:extLst>
                <a:ext uri="{FF2B5EF4-FFF2-40B4-BE49-F238E27FC236}">
                  <a16:creationId xmlns:a16="http://schemas.microsoft.com/office/drawing/2014/main" id="{84DA9300-AB99-463F-BB3C-1D8EF37AA938}"/>
                </a:ext>
              </a:extLst>
            </p:cNvPr>
            <p:cNvCxnSpPr>
              <a:cxnSpLocks/>
            </p:cNvCxnSpPr>
            <p:nvPr/>
          </p:nvCxnSpPr>
          <p:spPr>
            <a:xfrm>
              <a:off x="8021616" y="4818783"/>
              <a:ext cx="1090111" cy="1088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DA39CF-5516-4C4C-8A58-91652B0D545F}"/>
                </a:ext>
              </a:extLst>
            </p:cNvPr>
            <p:cNvCxnSpPr/>
            <p:nvPr/>
          </p:nvCxnSpPr>
          <p:spPr>
            <a:xfrm flipV="1">
              <a:off x="8304904" y="4796703"/>
              <a:ext cx="301214" cy="270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018289-DA5A-45DA-BC0F-619CF067B4AD}"/>
                </a:ext>
              </a:extLst>
            </p:cNvPr>
            <p:cNvCxnSpPr/>
            <p:nvPr/>
          </p:nvCxnSpPr>
          <p:spPr>
            <a:xfrm flipV="1">
              <a:off x="8756725" y="5066852"/>
              <a:ext cx="430305" cy="462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8C1938-2E7A-42B5-92C7-21C804A7BF49}"/>
                </a:ext>
              </a:extLst>
            </p:cNvPr>
            <p:cNvCxnSpPr/>
            <p:nvPr/>
          </p:nvCxnSpPr>
          <p:spPr>
            <a:xfrm flipV="1">
              <a:off x="9111727" y="5443369"/>
              <a:ext cx="419547" cy="463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F31DEEB-AB25-414A-ABA7-68C2320E631C}"/>
                </a:ext>
              </a:extLst>
            </p:cNvPr>
            <p:cNvCxnSpPr>
              <a:cxnSpLocks/>
            </p:cNvCxnSpPr>
            <p:nvPr/>
          </p:nvCxnSpPr>
          <p:spPr>
            <a:xfrm>
              <a:off x="9111727" y="5906814"/>
              <a:ext cx="0" cy="364894"/>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FE36964-80C7-4E9E-BA40-D62F43A20212}"/>
                </a:ext>
              </a:extLst>
            </p:cNvPr>
            <p:cNvSpPr txBox="1"/>
            <p:nvPr/>
          </p:nvSpPr>
          <p:spPr>
            <a:xfrm>
              <a:off x="7825291" y="4510726"/>
              <a:ext cx="510990" cy="369332"/>
            </a:xfrm>
            <a:prstGeom prst="rect">
              <a:avLst/>
            </a:prstGeom>
            <a:noFill/>
          </p:spPr>
          <p:txBody>
            <a:bodyPr wrap="square" rtlCol="0">
              <a:spAutoFit/>
            </a:bodyPr>
            <a:lstStyle/>
            <a:p>
              <a:r>
                <a:rPr lang="en-US" dirty="0"/>
                <a:t>C</a:t>
              </a:r>
            </a:p>
          </p:txBody>
        </p:sp>
        <p:sp>
          <p:nvSpPr>
            <p:cNvPr id="41" name="TextBox 40">
              <a:extLst>
                <a:ext uri="{FF2B5EF4-FFF2-40B4-BE49-F238E27FC236}">
                  <a16:creationId xmlns:a16="http://schemas.microsoft.com/office/drawing/2014/main" id="{30879349-7660-49B9-BD84-E3DB60C1AB3B}"/>
                </a:ext>
              </a:extLst>
            </p:cNvPr>
            <p:cNvSpPr txBox="1"/>
            <p:nvPr/>
          </p:nvSpPr>
          <p:spPr>
            <a:xfrm>
              <a:off x="8581913" y="4501814"/>
              <a:ext cx="510990" cy="369332"/>
            </a:xfrm>
            <a:prstGeom prst="rect">
              <a:avLst/>
            </a:prstGeom>
            <a:noFill/>
          </p:spPr>
          <p:txBody>
            <a:bodyPr wrap="square" rtlCol="0">
              <a:spAutoFit/>
            </a:bodyPr>
            <a:lstStyle/>
            <a:p>
              <a:r>
                <a:rPr lang="en-US" dirty="0"/>
                <a:t>D</a:t>
              </a:r>
            </a:p>
          </p:txBody>
        </p:sp>
        <p:sp>
          <p:nvSpPr>
            <p:cNvPr id="42" name="TextBox 41">
              <a:extLst>
                <a:ext uri="{FF2B5EF4-FFF2-40B4-BE49-F238E27FC236}">
                  <a16:creationId xmlns:a16="http://schemas.microsoft.com/office/drawing/2014/main" id="{C2618086-B542-4906-BAB3-FBD817E901DD}"/>
                </a:ext>
              </a:extLst>
            </p:cNvPr>
            <p:cNvSpPr txBox="1"/>
            <p:nvPr/>
          </p:nvSpPr>
          <p:spPr>
            <a:xfrm>
              <a:off x="9109037" y="4765337"/>
              <a:ext cx="510990" cy="369332"/>
            </a:xfrm>
            <a:prstGeom prst="rect">
              <a:avLst/>
            </a:prstGeom>
            <a:noFill/>
          </p:spPr>
          <p:txBody>
            <a:bodyPr wrap="square" rtlCol="0">
              <a:spAutoFit/>
            </a:bodyPr>
            <a:lstStyle/>
            <a:p>
              <a:r>
                <a:rPr lang="en-US" dirty="0"/>
                <a:t>A</a:t>
              </a:r>
            </a:p>
          </p:txBody>
        </p:sp>
        <p:sp>
          <p:nvSpPr>
            <p:cNvPr id="43" name="TextBox 42">
              <a:extLst>
                <a:ext uri="{FF2B5EF4-FFF2-40B4-BE49-F238E27FC236}">
                  <a16:creationId xmlns:a16="http://schemas.microsoft.com/office/drawing/2014/main" id="{964B1F83-FA2D-4555-A542-D81223CB7C98}"/>
                </a:ext>
              </a:extLst>
            </p:cNvPr>
            <p:cNvSpPr txBox="1"/>
            <p:nvPr/>
          </p:nvSpPr>
          <p:spPr>
            <a:xfrm>
              <a:off x="9531274" y="5164729"/>
              <a:ext cx="510990" cy="369332"/>
            </a:xfrm>
            <a:prstGeom prst="rect">
              <a:avLst/>
            </a:prstGeom>
            <a:noFill/>
          </p:spPr>
          <p:txBody>
            <a:bodyPr wrap="square" rtlCol="0">
              <a:spAutoFit/>
            </a:bodyPr>
            <a:lstStyle/>
            <a:p>
              <a:r>
                <a:rPr lang="en-US" dirty="0"/>
                <a:t>B</a:t>
              </a:r>
            </a:p>
          </p:txBody>
        </p:sp>
        <p:cxnSp>
          <p:nvCxnSpPr>
            <p:cNvPr id="45" name="Straight Connector 44">
              <a:extLst>
                <a:ext uri="{FF2B5EF4-FFF2-40B4-BE49-F238E27FC236}">
                  <a16:creationId xmlns:a16="http://schemas.microsoft.com/office/drawing/2014/main" id="{4BF6270F-6475-4393-B46C-3E1E3D8930BD}"/>
                </a:ext>
              </a:extLst>
            </p:cNvPr>
            <p:cNvCxnSpPr>
              <a:cxnSpLocks/>
            </p:cNvCxnSpPr>
            <p:nvPr/>
          </p:nvCxnSpPr>
          <p:spPr>
            <a:xfrm>
              <a:off x="3368043" y="4747670"/>
              <a:ext cx="763793" cy="645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5F9D798-138F-44AF-A5F7-02240BCBDB51}"/>
                </a:ext>
              </a:extLst>
            </p:cNvPr>
            <p:cNvCxnSpPr/>
            <p:nvPr/>
          </p:nvCxnSpPr>
          <p:spPr>
            <a:xfrm>
              <a:off x="4131836" y="5393129"/>
              <a:ext cx="15598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68D0723-0CE0-435D-9BFB-3B7570442677}"/>
                </a:ext>
              </a:extLst>
            </p:cNvPr>
            <p:cNvCxnSpPr/>
            <p:nvPr/>
          </p:nvCxnSpPr>
          <p:spPr>
            <a:xfrm flipV="1">
              <a:off x="5691695" y="4833731"/>
              <a:ext cx="742277" cy="559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06E58CD-6844-42EB-B503-D9A137D1717E}"/>
                </a:ext>
              </a:extLst>
            </p:cNvPr>
            <p:cNvCxnSpPr/>
            <p:nvPr/>
          </p:nvCxnSpPr>
          <p:spPr>
            <a:xfrm>
              <a:off x="5691695" y="5382598"/>
              <a:ext cx="344244" cy="400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FAB820A-53D0-476D-AFEA-AE00B1FA4365}"/>
                </a:ext>
              </a:extLst>
            </p:cNvPr>
            <p:cNvCxnSpPr/>
            <p:nvPr/>
          </p:nvCxnSpPr>
          <p:spPr>
            <a:xfrm flipH="1">
              <a:off x="3669257" y="5393129"/>
              <a:ext cx="462579" cy="500516"/>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B7060C6-482A-4FB7-BA69-0D9BB8170D0A}"/>
                </a:ext>
              </a:extLst>
            </p:cNvPr>
            <p:cNvSpPr txBox="1"/>
            <p:nvPr/>
          </p:nvSpPr>
          <p:spPr>
            <a:xfrm>
              <a:off x="2883948" y="4530730"/>
              <a:ext cx="6777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sp>
          <p:nvSpPr>
            <p:cNvPr id="51" name="TextBox 50">
              <a:extLst>
                <a:ext uri="{FF2B5EF4-FFF2-40B4-BE49-F238E27FC236}">
                  <a16:creationId xmlns:a16="http://schemas.microsoft.com/office/drawing/2014/main" id="{86A39161-1BAF-471D-A306-11C8180EC23B}"/>
                </a:ext>
              </a:extLst>
            </p:cNvPr>
            <p:cNvSpPr txBox="1"/>
            <p:nvPr/>
          </p:nvSpPr>
          <p:spPr>
            <a:xfrm>
              <a:off x="6433972" y="4649064"/>
              <a:ext cx="6777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a:t>
              </a:r>
            </a:p>
          </p:txBody>
        </p:sp>
        <p:sp>
          <p:nvSpPr>
            <p:cNvPr id="52" name="TextBox 51">
              <a:extLst>
                <a:ext uri="{FF2B5EF4-FFF2-40B4-BE49-F238E27FC236}">
                  <a16:creationId xmlns:a16="http://schemas.microsoft.com/office/drawing/2014/main" id="{DC5CFA0E-C3B9-4994-BB9A-A584C413ACC5}"/>
                </a:ext>
              </a:extLst>
            </p:cNvPr>
            <p:cNvSpPr txBox="1"/>
            <p:nvPr/>
          </p:nvSpPr>
          <p:spPr>
            <a:xfrm>
              <a:off x="6188339" y="5708979"/>
              <a:ext cx="6777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
              </a:r>
            </a:p>
          </p:txBody>
        </p:sp>
        <p:sp>
          <p:nvSpPr>
            <p:cNvPr id="53" name="TextBox 52">
              <a:extLst>
                <a:ext uri="{FF2B5EF4-FFF2-40B4-BE49-F238E27FC236}">
                  <a16:creationId xmlns:a16="http://schemas.microsoft.com/office/drawing/2014/main" id="{A4F2597D-4DF3-4F78-8CCE-49B2A7FB84CE}"/>
                </a:ext>
              </a:extLst>
            </p:cNvPr>
            <p:cNvSpPr txBox="1"/>
            <p:nvPr/>
          </p:nvSpPr>
          <p:spPr>
            <a:xfrm>
              <a:off x="3254191" y="5843916"/>
              <a:ext cx="6777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56" name="TextBox 55">
              <a:extLst>
                <a:ext uri="{FF2B5EF4-FFF2-40B4-BE49-F238E27FC236}">
                  <a16:creationId xmlns:a16="http://schemas.microsoft.com/office/drawing/2014/main" id="{6752E636-BDAB-4C66-8023-E585A7C51F09}"/>
                </a:ext>
              </a:extLst>
            </p:cNvPr>
            <p:cNvSpPr txBox="1"/>
            <p:nvPr/>
          </p:nvSpPr>
          <p:spPr>
            <a:xfrm>
              <a:off x="7197765" y="5145703"/>
              <a:ext cx="1001356"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External nodes (A, B, C and D)</a:t>
              </a:r>
            </a:p>
          </p:txBody>
        </p:sp>
        <p:sp>
          <p:nvSpPr>
            <p:cNvPr id="60" name="TextBox 59">
              <a:extLst>
                <a:ext uri="{FF2B5EF4-FFF2-40B4-BE49-F238E27FC236}">
                  <a16:creationId xmlns:a16="http://schemas.microsoft.com/office/drawing/2014/main" id="{C4620573-B853-466A-93A0-63E21D495A73}"/>
                </a:ext>
              </a:extLst>
            </p:cNvPr>
            <p:cNvSpPr txBox="1"/>
            <p:nvPr/>
          </p:nvSpPr>
          <p:spPr>
            <a:xfrm>
              <a:off x="3749939" y="4747670"/>
              <a:ext cx="398031" cy="369332"/>
            </a:xfrm>
            <a:prstGeom prst="rect">
              <a:avLst/>
            </a:prstGeom>
            <a:noFill/>
          </p:spPr>
          <p:txBody>
            <a:bodyPr wrap="square" rtlCol="0">
              <a:spAutoFit/>
            </a:bodyPr>
            <a:lstStyle/>
            <a:p>
              <a:r>
                <a:rPr lang="en-US" dirty="0"/>
                <a:t>1</a:t>
              </a:r>
            </a:p>
          </p:txBody>
        </p:sp>
        <p:sp>
          <p:nvSpPr>
            <p:cNvPr id="61" name="TextBox 60">
              <a:extLst>
                <a:ext uri="{FF2B5EF4-FFF2-40B4-BE49-F238E27FC236}">
                  <a16:creationId xmlns:a16="http://schemas.microsoft.com/office/drawing/2014/main" id="{868D8A51-96B5-4847-A6CE-E222C0E2AB4B}"/>
                </a:ext>
              </a:extLst>
            </p:cNvPr>
            <p:cNvSpPr txBox="1"/>
            <p:nvPr/>
          </p:nvSpPr>
          <p:spPr>
            <a:xfrm>
              <a:off x="3813591" y="5676400"/>
              <a:ext cx="398031" cy="369332"/>
            </a:xfrm>
            <a:prstGeom prst="rect">
              <a:avLst/>
            </a:prstGeom>
            <a:noFill/>
          </p:spPr>
          <p:txBody>
            <a:bodyPr wrap="square" rtlCol="0">
              <a:spAutoFit/>
            </a:bodyPr>
            <a:lstStyle/>
            <a:p>
              <a:r>
                <a:rPr lang="en-US" dirty="0"/>
                <a:t>2</a:t>
              </a:r>
            </a:p>
          </p:txBody>
        </p:sp>
        <p:sp>
          <p:nvSpPr>
            <p:cNvPr id="62" name="TextBox 61">
              <a:extLst>
                <a:ext uri="{FF2B5EF4-FFF2-40B4-BE49-F238E27FC236}">
                  <a16:creationId xmlns:a16="http://schemas.microsoft.com/office/drawing/2014/main" id="{127BDB45-6ADE-4E7B-A271-062A813EA58F}"/>
                </a:ext>
              </a:extLst>
            </p:cNvPr>
            <p:cNvSpPr txBox="1"/>
            <p:nvPr/>
          </p:nvSpPr>
          <p:spPr>
            <a:xfrm>
              <a:off x="4710958" y="5062938"/>
              <a:ext cx="398031" cy="369332"/>
            </a:xfrm>
            <a:prstGeom prst="rect">
              <a:avLst/>
            </a:prstGeom>
            <a:noFill/>
          </p:spPr>
          <p:txBody>
            <a:bodyPr wrap="square" rtlCol="0">
              <a:spAutoFit/>
            </a:bodyPr>
            <a:lstStyle/>
            <a:p>
              <a:r>
                <a:rPr lang="en-US" dirty="0"/>
                <a:t>3</a:t>
              </a:r>
            </a:p>
          </p:txBody>
        </p:sp>
        <p:sp>
          <p:nvSpPr>
            <p:cNvPr id="63" name="TextBox 62">
              <a:extLst>
                <a:ext uri="{FF2B5EF4-FFF2-40B4-BE49-F238E27FC236}">
                  <a16:creationId xmlns:a16="http://schemas.microsoft.com/office/drawing/2014/main" id="{56232C05-C1B5-439C-B14F-AEE56E799FF3}"/>
                </a:ext>
              </a:extLst>
            </p:cNvPr>
            <p:cNvSpPr txBox="1"/>
            <p:nvPr/>
          </p:nvSpPr>
          <p:spPr>
            <a:xfrm>
              <a:off x="6096001" y="4928739"/>
              <a:ext cx="398031" cy="369332"/>
            </a:xfrm>
            <a:prstGeom prst="rect">
              <a:avLst/>
            </a:prstGeom>
            <a:noFill/>
          </p:spPr>
          <p:txBody>
            <a:bodyPr wrap="square" rtlCol="0">
              <a:spAutoFit/>
            </a:bodyPr>
            <a:lstStyle/>
            <a:p>
              <a:r>
                <a:rPr lang="en-US" dirty="0"/>
                <a:t>4</a:t>
              </a:r>
            </a:p>
          </p:txBody>
        </p:sp>
        <p:sp>
          <p:nvSpPr>
            <p:cNvPr id="64" name="TextBox 63">
              <a:extLst>
                <a:ext uri="{FF2B5EF4-FFF2-40B4-BE49-F238E27FC236}">
                  <a16:creationId xmlns:a16="http://schemas.microsoft.com/office/drawing/2014/main" id="{B60E4865-F30D-4C59-9846-982735C40C30}"/>
                </a:ext>
              </a:extLst>
            </p:cNvPr>
            <p:cNvSpPr txBox="1"/>
            <p:nvPr/>
          </p:nvSpPr>
          <p:spPr>
            <a:xfrm>
              <a:off x="5602941" y="5474584"/>
              <a:ext cx="398031" cy="369332"/>
            </a:xfrm>
            <a:prstGeom prst="rect">
              <a:avLst/>
            </a:prstGeom>
            <a:noFill/>
          </p:spPr>
          <p:txBody>
            <a:bodyPr wrap="square" rtlCol="0">
              <a:spAutoFit/>
            </a:bodyPr>
            <a:lstStyle/>
            <a:p>
              <a:r>
                <a:rPr lang="en-US" dirty="0"/>
                <a:t>5</a:t>
              </a:r>
            </a:p>
          </p:txBody>
        </p:sp>
        <p:sp>
          <p:nvSpPr>
            <p:cNvPr id="67" name="TextBox 66">
              <a:extLst>
                <a:ext uri="{FF2B5EF4-FFF2-40B4-BE49-F238E27FC236}">
                  <a16:creationId xmlns:a16="http://schemas.microsoft.com/office/drawing/2014/main" id="{C0F7CCE2-1A7F-486B-9B2F-27E1533F58A5}"/>
                </a:ext>
              </a:extLst>
            </p:cNvPr>
            <p:cNvSpPr txBox="1"/>
            <p:nvPr/>
          </p:nvSpPr>
          <p:spPr>
            <a:xfrm>
              <a:off x="8959329" y="6229092"/>
              <a:ext cx="398031" cy="369332"/>
            </a:xfrm>
            <a:prstGeom prst="rect">
              <a:avLst/>
            </a:prstGeom>
            <a:noFill/>
          </p:spPr>
          <p:txBody>
            <a:bodyPr wrap="square" rtlCol="0">
              <a:spAutoFit/>
            </a:bodyPr>
            <a:lstStyle/>
            <a:p>
              <a:r>
                <a:rPr lang="en-US" dirty="0"/>
                <a:t>1</a:t>
              </a:r>
            </a:p>
          </p:txBody>
        </p:sp>
      </p:grpSp>
      <p:sp>
        <p:nvSpPr>
          <p:cNvPr id="69" name="TextBox 68">
            <a:extLst>
              <a:ext uri="{FF2B5EF4-FFF2-40B4-BE49-F238E27FC236}">
                <a16:creationId xmlns:a16="http://schemas.microsoft.com/office/drawing/2014/main" id="{6419AE35-3190-4F9E-BD00-AD42AC3806BF}"/>
              </a:ext>
            </a:extLst>
          </p:cNvPr>
          <p:cNvSpPr txBox="1"/>
          <p:nvPr/>
        </p:nvSpPr>
        <p:spPr>
          <a:xfrm>
            <a:off x="5598464" y="42803"/>
            <a:ext cx="5888912" cy="923330"/>
          </a:xfrm>
          <a:prstGeom prst="rect">
            <a:avLst/>
          </a:prstGeom>
          <a:solidFill>
            <a:schemeClr val="accent4">
              <a:lumMod val="40000"/>
              <a:lumOff val="60000"/>
              <a:alpha val="98000"/>
            </a:schemeClr>
          </a:solidFill>
        </p:spPr>
        <p:txBody>
          <a:bodyPr wrap="square" rtlCol="0">
            <a:spAutoFit/>
          </a:bodyPr>
          <a:lstStyle/>
          <a:p>
            <a:r>
              <a:rPr lang="en-US" dirty="0"/>
              <a:t>A, B, C and D are genes. The </a:t>
            </a:r>
            <a:r>
              <a:rPr lang="en-US" u="sng" dirty="0"/>
              <a:t>length of the branches </a:t>
            </a:r>
            <a:r>
              <a:rPr lang="en-US" dirty="0"/>
              <a:t>indicate the </a:t>
            </a:r>
            <a:r>
              <a:rPr lang="en-US" u="sng" dirty="0"/>
              <a:t>difference between the gene sequences </a:t>
            </a:r>
            <a:r>
              <a:rPr lang="en-US" dirty="0"/>
              <a:t>(which can be calculated by seq comparison)</a:t>
            </a:r>
          </a:p>
        </p:txBody>
      </p:sp>
    </p:spTree>
    <p:extLst>
      <p:ext uri="{BB962C8B-B14F-4D97-AF65-F5344CB8AC3E}">
        <p14:creationId xmlns:p14="http://schemas.microsoft.com/office/powerpoint/2010/main" val="1950700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CEAD-5E1F-43AE-9D12-DAD13AB964FD}"/>
              </a:ext>
            </a:extLst>
          </p:cNvPr>
          <p:cNvSpPr>
            <a:spLocks noGrp="1"/>
          </p:cNvSpPr>
          <p:nvPr>
            <p:ph type="title"/>
          </p:nvPr>
        </p:nvSpPr>
        <p:spPr/>
        <p:txBody>
          <a:bodyPr>
            <a:normAutofit/>
          </a:bodyPr>
          <a:lstStyle/>
          <a:p>
            <a:r>
              <a:rPr lang="en-US" dirty="0"/>
              <a:t>Establishing the common ancestor by building inferred tree</a:t>
            </a:r>
          </a:p>
        </p:txBody>
      </p:sp>
      <p:grpSp>
        <p:nvGrpSpPr>
          <p:cNvPr id="10" name="Group 9">
            <a:extLst>
              <a:ext uri="{FF2B5EF4-FFF2-40B4-BE49-F238E27FC236}">
                <a16:creationId xmlns:a16="http://schemas.microsoft.com/office/drawing/2014/main" id="{E697CD2D-2DBC-4784-939E-B6C44C09A027}"/>
              </a:ext>
            </a:extLst>
          </p:cNvPr>
          <p:cNvGrpSpPr/>
          <p:nvPr/>
        </p:nvGrpSpPr>
        <p:grpSpPr>
          <a:xfrm>
            <a:off x="2632934" y="2169067"/>
            <a:ext cx="4112111" cy="3943350"/>
            <a:chOff x="2514600" y="2233613"/>
            <a:chExt cx="4112111" cy="3943350"/>
          </a:xfrm>
        </p:grpSpPr>
        <p:pic>
          <p:nvPicPr>
            <p:cNvPr id="4" name="Picture 3">
              <a:extLst>
                <a:ext uri="{FF2B5EF4-FFF2-40B4-BE49-F238E27FC236}">
                  <a16:creationId xmlns:a16="http://schemas.microsoft.com/office/drawing/2014/main" id="{7D33165E-4643-441C-A1BA-15BE3AC835B7}"/>
                </a:ext>
              </a:extLst>
            </p:cNvPr>
            <p:cNvPicPr>
              <a:picLocks noChangeAspect="1"/>
            </p:cNvPicPr>
            <p:nvPr/>
          </p:nvPicPr>
          <p:blipFill rotWithShape="1">
            <a:blip r:embed="rId2"/>
            <a:srcRect r="35645"/>
            <a:stretch/>
          </p:blipFill>
          <p:spPr>
            <a:xfrm>
              <a:off x="2514600" y="2233613"/>
              <a:ext cx="2304826" cy="3943350"/>
            </a:xfrm>
            <a:prstGeom prst="rect">
              <a:avLst/>
            </a:prstGeom>
          </p:spPr>
        </p:pic>
        <p:sp>
          <p:nvSpPr>
            <p:cNvPr id="5" name="TextBox 4">
              <a:extLst>
                <a:ext uri="{FF2B5EF4-FFF2-40B4-BE49-F238E27FC236}">
                  <a16:creationId xmlns:a16="http://schemas.microsoft.com/office/drawing/2014/main" id="{5F6A1A02-6C6E-4AD9-9A2B-4B007C2C908C}"/>
                </a:ext>
              </a:extLst>
            </p:cNvPr>
            <p:cNvSpPr txBox="1"/>
            <p:nvPr/>
          </p:nvSpPr>
          <p:spPr>
            <a:xfrm>
              <a:off x="5088366" y="2345167"/>
              <a:ext cx="1538343" cy="369332"/>
            </a:xfrm>
            <a:prstGeom prst="rect">
              <a:avLst/>
            </a:prstGeom>
            <a:noFill/>
          </p:spPr>
          <p:txBody>
            <a:bodyPr wrap="square" rtlCol="0">
              <a:spAutoFit/>
            </a:bodyPr>
            <a:lstStyle/>
            <a:p>
              <a:r>
                <a:rPr lang="en-US" dirty="0"/>
                <a:t>Human Gene</a:t>
              </a:r>
            </a:p>
          </p:txBody>
        </p:sp>
        <p:sp>
          <p:nvSpPr>
            <p:cNvPr id="6" name="TextBox 5">
              <a:extLst>
                <a:ext uri="{FF2B5EF4-FFF2-40B4-BE49-F238E27FC236}">
                  <a16:creationId xmlns:a16="http://schemas.microsoft.com/office/drawing/2014/main" id="{CB260302-A6BB-41DC-9709-E44FBFC88101}"/>
                </a:ext>
              </a:extLst>
            </p:cNvPr>
            <p:cNvSpPr txBox="1"/>
            <p:nvPr/>
          </p:nvSpPr>
          <p:spPr>
            <a:xfrm>
              <a:off x="5088366" y="3234041"/>
              <a:ext cx="1387737" cy="369332"/>
            </a:xfrm>
            <a:prstGeom prst="rect">
              <a:avLst/>
            </a:prstGeom>
            <a:noFill/>
          </p:spPr>
          <p:txBody>
            <a:bodyPr wrap="square" rtlCol="0">
              <a:spAutoFit/>
            </a:bodyPr>
            <a:lstStyle/>
            <a:p>
              <a:r>
                <a:rPr lang="en-US" dirty="0"/>
                <a:t>Chimp Gene</a:t>
              </a:r>
            </a:p>
          </p:txBody>
        </p:sp>
        <p:sp>
          <p:nvSpPr>
            <p:cNvPr id="7" name="TextBox 6">
              <a:extLst>
                <a:ext uri="{FF2B5EF4-FFF2-40B4-BE49-F238E27FC236}">
                  <a16:creationId xmlns:a16="http://schemas.microsoft.com/office/drawing/2014/main" id="{47D5F945-B16C-4647-A1BC-2DA5A5DD53D7}"/>
                </a:ext>
              </a:extLst>
            </p:cNvPr>
            <p:cNvSpPr txBox="1"/>
            <p:nvPr/>
          </p:nvSpPr>
          <p:spPr>
            <a:xfrm>
              <a:off x="5088367" y="4014396"/>
              <a:ext cx="1387736" cy="369332"/>
            </a:xfrm>
            <a:prstGeom prst="rect">
              <a:avLst/>
            </a:prstGeom>
            <a:noFill/>
          </p:spPr>
          <p:txBody>
            <a:bodyPr wrap="square" rtlCol="0">
              <a:spAutoFit/>
            </a:bodyPr>
            <a:lstStyle/>
            <a:p>
              <a:r>
                <a:rPr lang="en-US" dirty="0"/>
                <a:t>Gorilla Gene</a:t>
              </a:r>
            </a:p>
          </p:txBody>
        </p:sp>
        <p:sp>
          <p:nvSpPr>
            <p:cNvPr id="8" name="TextBox 7">
              <a:extLst>
                <a:ext uri="{FF2B5EF4-FFF2-40B4-BE49-F238E27FC236}">
                  <a16:creationId xmlns:a16="http://schemas.microsoft.com/office/drawing/2014/main" id="{9FDB145D-87A3-4345-B1A3-E928AD3D0270}"/>
                </a:ext>
              </a:extLst>
            </p:cNvPr>
            <p:cNvSpPr txBox="1"/>
            <p:nvPr/>
          </p:nvSpPr>
          <p:spPr>
            <a:xfrm>
              <a:off x="5088367" y="4903270"/>
              <a:ext cx="1538344" cy="646331"/>
            </a:xfrm>
            <a:prstGeom prst="rect">
              <a:avLst/>
            </a:prstGeom>
            <a:noFill/>
          </p:spPr>
          <p:txBody>
            <a:bodyPr wrap="square" rtlCol="0">
              <a:spAutoFit/>
            </a:bodyPr>
            <a:lstStyle/>
            <a:p>
              <a:r>
                <a:rPr lang="en-US" dirty="0"/>
                <a:t>Orangutan Gene</a:t>
              </a:r>
            </a:p>
          </p:txBody>
        </p:sp>
        <p:sp>
          <p:nvSpPr>
            <p:cNvPr id="9" name="TextBox 8">
              <a:extLst>
                <a:ext uri="{FF2B5EF4-FFF2-40B4-BE49-F238E27FC236}">
                  <a16:creationId xmlns:a16="http://schemas.microsoft.com/office/drawing/2014/main" id="{6A16D2A4-32A6-4F9A-AA72-313694F5C6EE}"/>
                </a:ext>
              </a:extLst>
            </p:cNvPr>
            <p:cNvSpPr txBox="1"/>
            <p:nvPr/>
          </p:nvSpPr>
          <p:spPr>
            <a:xfrm>
              <a:off x="5088367" y="5683625"/>
              <a:ext cx="1538344" cy="369332"/>
            </a:xfrm>
            <a:prstGeom prst="rect">
              <a:avLst/>
            </a:prstGeom>
            <a:noFill/>
          </p:spPr>
          <p:txBody>
            <a:bodyPr wrap="square" rtlCol="0">
              <a:spAutoFit/>
            </a:bodyPr>
            <a:lstStyle/>
            <a:p>
              <a:r>
                <a:rPr lang="en-US" dirty="0"/>
                <a:t>Baboon Gene</a:t>
              </a:r>
            </a:p>
          </p:txBody>
        </p:sp>
      </p:grpSp>
      <p:sp>
        <p:nvSpPr>
          <p:cNvPr id="11" name="TextBox 10">
            <a:extLst>
              <a:ext uri="{FF2B5EF4-FFF2-40B4-BE49-F238E27FC236}">
                <a16:creationId xmlns:a16="http://schemas.microsoft.com/office/drawing/2014/main" id="{4BB9B241-8AFD-40E2-945C-C2376F2989E7}"/>
              </a:ext>
            </a:extLst>
          </p:cNvPr>
          <p:cNvSpPr txBox="1"/>
          <p:nvPr/>
        </p:nvSpPr>
        <p:spPr>
          <a:xfrm>
            <a:off x="7164593" y="2529833"/>
            <a:ext cx="2304826" cy="646331"/>
          </a:xfrm>
          <a:prstGeom prst="rect">
            <a:avLst/>
          </a:prstGeom>
          <a:noFill/>
        </p:spPr>
        <p:txBody>
          <a:bodyPr wrap="square" rtlCol="0">
            <a:spAutoFit/>
          </a:bodyPr>
          <a:lstStyle/>
          <a:p>
            <a:r>
              <a:rPr lang="en-US" dirty="0"/>
              <a:t>Genes from 5 different species</a:t>
            </a:r>
          </a:p>
        </p:txBody>
      </p:sp>
      <p:sp>
        <p:nvSpPr>
          <p:cNvPr id="3" name="Rectangle 2">
            <a:extLst>
              <a:ext uri="{FF2B5EF4-FFF2-40B4-BE49-F238E27FC236}">
                <a16:creationId xmlns:a16="http://schemas.microsoft.com/office/drawing/2014/main" id="{B865799E-EADC-4D81-A3C4-6C3881625241}"/>
              </a:ext>
            </a:extLst>
          </p:cNvPr>
          <p:cNvSpPr/>
          <p:nvPr/>
        </p:nvSpPr>
        <p:spPr>
          <a:xfrm>
            <a:off x="106300" y="1865122"/>
            <a:ext cx="3786690" cy="1200329"/>
          </a:xfrm>
          <a:prstGeom prst="rect">
            <a:avLst/>
          </a:prstGeom>
        </p:spPr>
        <p:txBody>
          <a:bodyPr wrap="square">
            <a:spAutoFit/>
          </a:bodyPr>
          <a:lstStyle/>
          <a:p>
            <a:r>
              <a:rPr lang="en-US" dirty="0"/>
              <a:t>Ex. Human, Chimp, Gorilla and Orangutan. We can choose Baboon (branched away from the lineage leading to this 4 genes )</a:t>
            </a:r>
          </a:p>
        </p:txBody>
      </p:sp>
      <p:sp>
        <p:nvSpPr>
          <p:cNvPr id="12" name="Rectangle 11">
            <a:extLst>
              <a:ext uri="{FF2B5EF4-FFF2-40B4-BE49-F238E27FC236}">
                <a16:creationId xmlns:a16="http://schemas.microsoft.com/office/drawing/2014/main" id="{E04BE322-EDA9-4B31-A4D3-7F7D062BDBC6}"/>
              </a:ext>
            </a:extLst>
          </p:cNvPr>
          <p:cNvSpPr/>
          <p:nvPr/>
        </p:nvSpPr>
        <p:spPr>
          <a:xfrm>
            <a:off x="7164593" y="4222108"/>
            <a:ext cx="3312445" cy="369332"/>
          </a:xfrm>
          <a:prstGeom prst="rect">
            <a:avLst/>
          </a:prstGeom>
        </p:spPr>
        <p:txBody>
          <a:bodyPr wrap="none">
            <a:spAutoFit/>
          </a:bodyPr>
          <a:lstStyle/>
          <a:p>
            <a:r>
              <a:rPr lang="en-US" dirty="0"/>
              <a:t>model; sometimes prone to error</a:t>
            </a:r>
          </a:p>
        </p:txBody>
      </p:sp>
    </p:spTree>
    <p:extLst>
      <p:ext uri="{BB962C8B-B14F-4D97-AF65-F5344CB8AC3E}">
        <p14:creationId xmlns:p14="http://schemas.microsoft.com/office/powerpoint/2010/main" val="481783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650BB2-A0B9-4A6D-8646-A6EA0C2DD840}"/>
              </a:ext>
            </a:extLst>
          </p:cNvPr>
          <p:cNvSpPr>
            <a:spLocks noGrp="1"/>
          </p:cNvSpPr>
          <p:nvPr>
            <p:ph type="title"/>
          </p:nvPr>
        </p:nvSpPr>
        <p:spPr/>
        <p:txBody>
          <a:bodyPr/>
          <a:lstStyle/>
          <a:p>
            <a:r>
              <a:rPr lang="en-US" dirty="0"/>
              <a:t>Gene tree vs Species tree</a:t>
            </a:r>
          </a:p>
        </p:txBody>
      </p:sp>
      <p:grpSp>
        <p:nvGrpSpPr>
          <p:cNvPr id="5" name="Group 4">
            <a:extLst>
              <a:ext uri="{FF2B5EF4-FFF2-40B4-BE49-F238E27FC236}">
                <a16:creationId xmlns:a16="http://schemas.microsoft.com/office/drawing/2014/main" id="{C92B085B-EEEF-4E67-97E0-8ADC03C9C839}"/>
              </a:ext>
            </a:extLst>
          </p:cNvPr>
          <p:cNvGrpSpPr/>
          <p:nvPr/>
        </p:nvGrpSpPr>
        <p:grpSpPr>
          <a:xfrm>
            <a:off x="1126863" y="2083006"/>
            <a:ext cx="4112111" cy="3943350"/>
            <a:chOff x="2514600" y="2233613"/>
            <a:chExt cx="4112111" cy="3943350"/>
          </a:xfrm>
        </p:grpSpPr>
        <p:pic>
          <p:nvPicPr>
            <p:cNvPr id="6" name="Picture 5">
              <a:extLst>
                <a:ext uri="{FF2B5EF4-FFF2-40B4-BE49-F238E27FC236}">
                  <a16:creationId xmlns:a16="http://schemas.microsoft.com/office/drawing/2014/main" id="{2043E7C6-34FD-46A8-A442-0389FE2CD06E}"/>
                </a:ext>
              </a:extLst>
            </p:cNvPr>
            <p:cNvPicPr>
              <a:picLocks noChangeAspect="1"/>
            </p:cNvPicPr>
            <p:nvPr/>
          </p:nvPicPr>
          <p:blipFill rotWithShape="1">
            <a:blip r:embed="rId2"/>
            <a:srcRect r="35645"/>
            <a:stretch/>
          </p:blipFill>
          <p:spPr>
            <a:xfrm>
              <a:off x="2514600" y="2233613"/>
              <a:ext cx="2304826" cy="3943350"/>
            </a:xfrm>
            <a:prstGeom prst="rect">
              <a:avLst/>
            </a:prstGeom>
          </p:spPr>
        </p:pic>
        <p:sp>
          <p:nvSpPr>
            <p:cNvPr id="7" name="TextBox 6">
              <a:extLst>
                <a:ext uri="{FF2B5EF4-FFF2-40B4-BE49-F238E27FC236}">
                  <a16:creationId xmlns:a16="http://schemas.microsoft.com/office/drawing/2014/main" id="{4BEE46E9-A6DD-41B6-8675-E3FB299A3B37}"/>
                </a:ext>
              </a:extLst>
            </p:cNvPr>
            <p:cNvSpPr txBox="1"/>
            <p:nvPr/>
          </p:nvSpPr>
          <p:spPr>
            <a:xfrm>
              <a:off x="5088367" y="2345167"/>
              <a:ext cx="1161826" cy="369332"/>
            </a:xfrm>
            <a:prstGeom prst="rect">
              <a:avLst/>
            </a:prstGeom>
            <a:noFill/>
          </p:spPr>
          <p:txBody>
            <a:bodyPr wrap="square" rtlCol="0">
              <a:spAutoFit/>
            </a:bodyPr>
            <a:lstStyle/>
            <a:p>
              <a:r>
                <a:rPr lang="en-US" dirty="0"/>
                <a:t>Gene A</a:t>
              </a:r>
            </a:p>
          </p:txBody>
        </p:sp>
        <p:sp>
          <p:nvSpPr>
            <p:cNvPr id="8" name="TextBox 7">
              <a:extLst>
                <a:ext uri="{FF2B5EF4-FFF2-40B4-BE49-F238E27FC236}">
                  <a16:creationId xmlns:a16="http://schemas.microsoft.com/office/drawing/2014/main" id="{9472B5B5-2803-49C9-8E2B-48F428698960}"/>
                </a:ext>
              </a:extLst>
            </p:cNvPr>
            <p:cNvSpPr txBox="1"/>
            <p:nvPr/>
          </p:nvSpPr>
          <p:spPr>
            <a:xfrm>
              <a:off x="5088367" y="3234041"/>
              <a:ext cx="1161826" cy="369332"/>
            </a:xfrm>
            <a:prstGeom prst="rect">
              <a:avLst/>
            </a:prstGeom>
            <a:noFill/>
          </p:spPr>
          <p:txBody>
            <a:bodyPr wrap="square" rtlCol="0">
              <a:spAutoFit/>
            </a:bodyPr>
            <a:lstStyle/>
            <a:p>
              <a:r>
                <a:rPr lang="en-US" dirty="0"/>
                <a:t>Gene B</a:t>
              </a:r>
            </a:p>
          </p:txBody>
        </p:sp>
        <p:sp>
          <p:nvSpPr>
            <p:cNvPr id="9" name="TextBox 8">
              <a:extLst>
                <a:ext uri="{FF2B5EF4-FFF2-40B4-BE49-F238E27FC236}">
                  <a16:creationId xmlns:a16="http://schemas.microsoft.com/office/drawing/2014/main" id="{B4AFA1AE-621B-4D62-A544-4861E55141F4}"/>
                </a:ext>
              </a:extLst>
            </p:cNvPr>
            <p:cNvSpPr txBox="1"/>
            <p:nvPr/>
          </p:nvSpPr>
          <p:spPr>
            <a:xfrm>
              <a:off x="5088367" y="4014396"/>
              <a:ext cx="1161826" cy="369332"/>
            </a:xfrm>
            <a:prstGeom prst="rect">
              <a:avLst/>
            </a:prstGeom>
            <a:noFill/>
          </p:spPr>
          <p:txBody>
            <a:bodyPr wrap="square" rtlCol="0">
              <a:spAutoFit/>
            </a:bodyPr>
            <a:lstStyle/>
            <a:p>
              <a:r>
                <a:rPr lang="en-US" dirty="0"/>
                <a:t>Gene C</a:t>
              </a:r>
            </a:p>
          </p:txBody>
        </p:sp>
        <p:sp>
          <p:nvSpPr>
            <p:cNvPr id="10" name="TextBox 9">
              <a:extLst>
                <a:ext uri="{FF2B5EF4-FFF2-40B4-BE49-F238E27FC236}">
                  <a16:creationId xmlns:a16="http://schemas.microsoft.com/office/drawing/2014/main" id="{D71ACA47-18F9-4171-ACBF-48CB2FEC71C3}"/>
                </a:ext>
              </a:extLst>
            </p:cNvPr>
            <p:cNvSpPr txBox="1"/>
            <p:nvPr/>
          </p:nvSpPr>
          <p:spPr>
            <a:xfrm>
              <a:off x="5088367" y="4903270"/>
              <a:ext cx="1538344" cy="369332"/>
            </a:xfrm>
            <a:prstGeom prst="rect">
              <a:avLst/>
            </a:prstGeom>
            <a:noFill/>
          </p:spPr>
          <p:txBody>
            <a:bodyPr wrap="square" rtlCol="0">
              <a:spAutoFit/>
            </a:bodyPr>
            <a:lstStyle/>
            <a:p>
              <a:r>
                <a:rPr lang="en-US" dirty="0"/>
                <a:t>Gene D</a:t>
              </a:r>
            </a:p>
          </p:txBody>
        </p:sp>
        <p:sp>
          <p:nvSpPr>
            <p:cNvPr id="11" name="TextBox 10">
              <a:extLst>
                <a:ext uri="{FF2B5EF4-FFF2-40B4-BE49-F238E27FC236}">
                  <a16:creationId xmlns:a16="http://schemas.microsoft.com/office/drawing/2014/main" id="{09584147-01C5-4A8C-8DBB-E74780038376}"/>
                </a:ext>
              </a:extLst>
            </p:cNvPr>
            <p:cNvSpPr txBox="1"/>
            <p:nvPr/>
          </p:nvSpPr>
          <p:spPr>
            <a:xfrm>
              <a:off x="5088367" y="5683625"/>
              <a:ext cx="1538344" cy="369332"/>
            </a:xfrm>
            <a:prstGeom prst="rect">
              <a:avLst/>
            </a:prstGeom>
            <a:noFill/>
          </p:spPr>
          <p:txBody>
            <a:bodyPr wrap="square" rtlCol="0">
              <a:spAutoFit/>
            </a:bodyPr>
            <a:lstStyle/>
            <a:p>
              <a:r>
                <a:rPr lang="en-US" dirty="0"/>
                <a:t>Gene E</a:t>
              </a:r>
            </a:p>
          </p:txBody>
        </p:sp>
      </p:grpSp>
      <p:grpSp>
        <p:nvGrpSpPr>
          <p:cNvPr id="12" name="Group 11">
            <a:extLst>
              <a:ext uri="{FF2B5EF4-FFF2-40B4-BE49-F238E27FC236}">
                <a16:creationId xmlns:a16="http://schemas.microsoft.com/office/drawing/2014/main" id="{8F61B303-5EC6-4CA6-BAF0-F01C4ABAC2E7}"/>
              </a:ext>
            </a:extLst>
          </p:cNvPr>
          <p:cNvGrpSpPr/>
          <p:nvPr/>
        </p:nvGrpSpPr>
        <p:grpSpPr>
          <a:xfrm>
            <a:off x="5657625" y="2216075"/>
            <a:ext cx="4112111" cy="3943350"/>
            <a:chOff x="2514600" y="2233613"/>
            <a:chExt cx="4112111" cy="3943350"/>
          </a:xfrm>
        </p:grpSpPr>
        <p:pic>
          <p:nvPicPr>
            <p:cNvPr id="13" name="Picture 12">
              <a:extLst>
                <a:ext uri="{FF2B5EF4-FFF2-40B4-BE49-F238E27FC236}">
                  <a16:creationId xmlns:a16="http://schemas.microsoft.com/office/drawing/2014/main" id="{6BDC5FF7-175D-463A-9D8E-85BE77A3363D}"/>
                </a:ext>
              </a:extLst>
            </p:cNvPr>
            <p:cNvPicPr>
              <a:picLocks noChangeAspect="1"/>
            </p:cNvPicPr>
            <p:nvPr/>
          </p:nvPicPr>
          <p:blipFill rotWithShape="1">
            <a:blip r:embed="rId2"/>
            <a:srcRect r="35645"/>
            <a:stretch/>
          </p:blipFill>
          <p:spPr>
            <a:xfrm>
              <a:off x="2514600" y="2233613"/>
              <a:ext cx="2304826" cy="3943350"/>
            </a:xfrm>
            <a:prstGeom prst="rect">
              <a:avLst/>
            </a:prstGeom>
          </p:spPr>
        </p:pic>
        <p:sp>
          <p:nvSpPr>
            <p:cNvPr id="14" name="TextBox 13">
              <a:extLst>
                <a:ext uri="{FF2B5EF4-FFF2-40B4-BE49-F238E27FC236}">
                  <a16:creationId xmlns:a16="http://schemas.microsoft.com/office/drawing/2014/main" id="{813A15A4-8BC5-4913-AC97-797F9D6FA91B}"/>
                </a:ext>
              </a:extLst>
            </p:cNvPr>
            <p:cNvSpPr txBox="1"/>
            <p:nvPr/>
          </p:nvSpPr>
          <p:spPr>
            <a:xfrm>
              <a:off x="5088367" y="2345167"/>
              <a:ext cx="1161826" cy="369332"/>
            </a:xfrm>
            <a:prstGeom prst="rect">
              <a:avLst/>
            </a:prstGeom>
            <a:noFill/>
          </p:spPr>
          <p:txBody>
            <a:bodyPr wrap="square" rtlCol="0">
              <a:spAutoFit/>
            </a:bodyPr>
            <a:lstStyle/>
            <a:p>
              <a:r>
                <a:rPr lang="en-US" dirty="0"/>
                <a:t>Human</a:t>
              </a:r>
            </a:p>
          </p:txBody>
        </p:sp>
        <p:sp>
          <p:nvSpPr>
            <p:cNvPr id="15" name="TextBox 14">
              <a:extLst>
                <a:ext uri="{FF2B5EF4-FFF2-40B4-BE49-F238E27FC236}">
                  <a16:creationId xmlns:a16="http://schemas.microsoft.com/office/drawing/2014/main" id="{A32836D9-43A3-4052-B107-25DA5DBD3DCE}"/>
                </a:ext>
              </a:extLst>
            </p:cNvPr>
            <p:cNvSpPr txBox="1"/>
            <p:nvPr/>
          </p:nvSpPr>
          <p:spPr>
            <a:xfrm>
              <a:off x="5088367" y="3234041"/>
              <a:ext cx="1161826" cy="369332"/>
            </a:xfrm>
            <a:prstGeom prst="rect">
              <a:avLst/>
            </a:prstGeom>
            <a:noFill/>
          </p:spPr>
          <p:txBody>
            <a:bodyPr wrap="square" rtlCol="0">
              <a:spAutoFit/>
            </a:bodyPr>
            <a:lstStyle/>
            <a:p>
              <a:r>
                <a:rPr lang="en-US" dirty="0"/>
                <a:t>Chimp</a:t>
              </a:r>
            </a:p>
          </p:txBody>
        </p:sp>
        <p:sp>
          <p:nvSpPr>
            <p:cNvPr id="16" name="TextBox 15">
              <a:extLst>
                <a:ext uri="{FF2B5EF4-FFF2-40B4-BE49-F238E27FC236}">
                  <a16:creationId xmlns:a16="http://schemas.microsoft.com/office/drawing/2014/main" id="{5E917914-FA41-4202-BA64-CE5BF18B78C3}"/>
                </a:ext>
              </a:extLst>
            </p:cNvPr>
            <p:cNvSpPr txBox="1"/>
            <p:nvPr/>
          </p:nvSpPr>
          <p:spPr>
            <a:xfrm>
              <a:off x="5088367" y="4014396"/>
              <a:ext cx="1161826" cy="369332"/>
            </a:xfrm>
            <a:prstGeom prst="rect">
              <a:avLst/>
            </a:prstGeom>
            <a:noFill/>
          </p:spPr>
          <p:txBody>
            <a:bodyPr wrap="square" rtlCol="0">
              <a:spAutoFit/>
            </a:bodyPr>
            <a:lstStyle/>
            <a:p>
              <a:r>
                <a:rPr lang="en-US" dirty="0"/>
                <a:t>Gorilla</a:t>
              </a:r>
            </a:p>
          </p:txBody>
        </p:sp>
        <p:sp>
          <p:nvSpPr>
            <p:cNvPr id="17" name="TextBox 16">
              <a:extLst>
                <a:ext uri="{FF2B5EF4-FFF2-40B4-BE49-F238E27FC236}">
                  <a16:creationId xmlns:a16="http://schemas.microsoft.com/office/drawing/2014/main" id="{09B68135-0610-4BC9-838A-51F758751877}"/>
                </a:ext>
              </a:extLst>
            </p:cNvPr>
            <p:cNvSpPr txBox="1"/>
            <p:nvPr/>
          </p:nvSpPr>
          <p:spPr>
            <a:xfrm>
              <a:off x="5088367" y="4903270"/>
              <a:ext cx="1538344" cy="369332"/>
            </a:xfrm>
            <a:prstGeom prst="rect">
              <a:avLst/>
            </a:prstGeom>
            <a:noFill/>
          </p:spPr>
          <p:txBody>
            <a:bodyPr wrap="square" rtlCol="0">
              <a:spAutoFit/>
            </a:bodyPr>
            <a:lstStyle/>
            <a:p>
              <a:r>
                <a:rPr lang="en-US" dirty="0"/>
                <a:t>Orangutan</a:t>
              </a:r>
            </a:p>
          </p:txBody>
        </p:sp>
        <p:sp>
          <p:nvSpPr>
            <p:cNvPr id="18" name="TextBox 17">
              <a:extLst>
                <a:ext uri="{FF2B5EF4-FFF2-40B4-BE49-F238E27FC236}">
                  <a16:creationId xmlns:a16="http://schemas.microsoft.com/office/drawing/2014/main" id="{BCD33410-E56F-476F-8F8F-4E22E04D9305}"/>
                </a:ext>
              </a:extLst>
            </p:cNvPr>
            <p:cNvSpPr txBox="1"/>
            <p:nvPr/>
          </p:nvSpPr>
          <p:spPr>
            <a:xfrm>
              <a:off x="5088367" y="5683625"/>
              <a:ext cx="1538344" cy="369332"/>
            </a:xfrm>
            <a:prstGeom prst="rect">
              <a:avLst/>
            </a:prstGeom>
            <a:noFill/>
          </p:spPr>
          <p:txBody>
            <a:bodyPr wrap="square" rtlCol="0">
              <a:spAutoFit/>
            </a:bodyPr>
            <a:lstStyle/>
            <a:p>
              <a:r>
                <a:rPr lang="en-US" dirty="0"/>
                <a:t>Baboon</a:t>
              </a:r>
            </a:p>
          </p:txBody>
        </p:sp>
      </p:grpSp>
      <p:sp>
        <p:nvSpPr>
          <p:cNvPr id="19" name="TextBox 18">
            <a:extLst>
              <a:ext uri="{FF2B5EF4-FFF2-40B4-BE49-F238E27FC236}">
                <a16:creationId xmlns:a16="http://schemas.microsoft.com/office/drawing/2014/main" id="{97647203-3449-4196-96D1-B03F116524AC}"/>
              </a:ext>
            </a:extLst>
          </p:cNvPr>
          <p:cNvSpPr txBox="1"/>
          <p:nvPr/>
        </p:nvSpPr>
        <p:spPr>
          <a:xfrm>
            <a:off x="947120" y="2379226"/>
            <a:ext cx="1570617" cy="369332"/>
          </a:xfrm>
          <a:prstGeom prst="rect">
            <a:avLst/>
          </a:prstGeom>
          <a:noFill/>
        </p:spPr>
        <p:txBody>
          <a:bodyPr wrap="square" rtlCol="0">
            <a:spAutoFit/>
          </a:bodyPr>
          <a:lstStyle/>
          <a:p>
            <a:r>
              <a:rPr lang="en-US" dirty="0"/>
              <a:t>Mutations</a:t>
            </a:r>
          </a:p>
        </p:txBody>
      </p:sp>
      <p:sp>
        <p:nvSpPr>
          <p:cNvPr id="20" name="Freeform: Shape 19">
            <a:extLst>
              <a:ext uri="{FF2B5EF4-FFF2-40B4-BE49-F238E27FC236}">
                <a16:creationId xmlns:a16="http://schemas.microsoft.com/office/drawing/2014/main" id="{58EC01A0-C806-445A-943E-E572AA8AE30C}"/>
              </a:ext>
            </a:extLst>
          </p:cNvPr>
          <p:cNvSpPr/>
          <p:nvPr/>
        </p:nvSpPr>
        <p:spPr>
          <a:xfrm>
            <a:off x="2011680" y="2441986"/>
            <a:ext cx="1000461" cy="387426"/>
          </a:xfrm>
          <a:custGeom>
            <a:avLst/>
            <a:gdLst>
              <a:gd name="connsiteX0" fmla="*/ 0 w 1000461"/>
              <a:gd name="connsiteY0" fmla="*/ 118334 h 387426"/>
              <a:gd name="connsiteX1" fmla="*/ 64546 w 1000461"/>
              <a:gd name="connsiteY1" fmla="*/ 86061 h 387426"/>
              <a:gd name="connsiteX2" fmla="*/ 129092 w 1000461"/>
              <a:gd name="connsiteY2" fmla="*/ 43030 h 387426"/>
              <a:gd name="connsiteX3" fmla="*/ 193638 w 1000461"/>
              <a:gd name="connsiteY3" fmla="*/ 21515 h 387426"/>
              <a:gd name="connsiteX4" fmla="*/ 290456 w 1000461"/>
              <a:gd name="connsiteY4" fmla="*/ 0 h 387426"/>
              <a:gd name="connsiteX5" fmla="*/ 570155 w 1000461"/>
              <a:gd name="connsiteY5" fmla="*/ 10758 h 387426"/>
              <a:gd name="connsiteX6" fmla="*/ 634701 w 1000461"/>
              <a:gd name="connsiteY6" fmla="*/ 43030 h 387426"/>
              <a:gd name="connsiteX7" fmla="*/ 677732 w 1000461"/>
              <a:gd name="connsiteY7" fmla="*/ 53788 h 387426"/>
              <a:gd name="connsiteX8" fmla="*/ 699247 w 1000461"/>
              <a:gd name="connsiteY8" fmla="*/ 86061 h 387426"/>
              <a:gd name="connsiteX9" fmla="*/ 731520 w 1000461"/>
              <a:gd name="connsiteY9" fmla="*/ 96819 h 387426"/>
              <a:gd name="connsiteX10" fmla="*/ 742278 w 1000461"/>
              <a:gd name="connsiteY10" fmla="*/ 129092 h 387426"/>
              <a:gd name="connsiteX11" fmla="*/ 774551 w 1000461"/>
              <a:gd name="connsiteY11" fmla="*/ 161365 h 387426"/>
              <a:gd name="connsiteX12" fmla="*/ 806824 w 1000461"/>
              <a:gd name="connsiteY12" fmla="*/ 225910 h 387426"/>
              <a:gd name="connsiteX13" fmla="*/ 828339 w 1000461"/>
              <a:gd name="connsiteY13" fmla="*/ 268941 h 387426"/>
              <a:gd name="connsiteX14" fmla="*/ 860612 w 1000461"/>
              <a:gd name="connsiteY14" fmla="*/ 290456 h 387426"/>
              <a:gd name="connsiteX15" fmla="*/ 914400 w 1000461"/>
              <a:gd name="connsiteY15" fmla="*/ 344245 h 387426"/>
              <a:gd name="connsiteX16" fmla="*/ 946673 w 1000461"/>
              <a:gd name="connsiteY16" fmla="*/ 376518 h 387426"/>
              <a:gd name="connsiteX17" fmla="*/ 1000461 w 1000461"/>
              <a:gd name="connsiteY17" fmla="*/ 387275 h 3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461" h="387426">
                <a:moveTo>
                  <a:pt x="0" y="118334"/>
                </a:moveTo>
                <a:cubicBezTo>
                  <a:pt x="21515" y="107576"/>
                  <a:pt x="43768" y="98182"/>
                  <a:pt x="64546" y="86061"/>
                </a:cubicBezTo>
                <a:cubicBezTo>
                  <a:pt x="86882" y="73032"/>
                  <a:pt x="104561" y="51207"/>
                  <a:pt x="129092" y="43030"/>
                </a:cubicBezTo>
                <a:cubicBezTo>
                  <a:pt x="150607" y="35858"/>
                  <a:pt x="171399" y="25963"/>
                  <a:pt x="193638" y="21515"/>
                </a:cubicBezTo>
                <a:cubicBezTo>
                  <a:pt x="261924" y="7859"/>
                  <a:pt x="229688" y="15193"/>
                  <a:pt x="290456" y="0"/>
                </a:cubicBezTo>
                <a:cubicBezTo>
                  <a:pt x="383689" y="3586"/>
                  <a:pt x="477074" y="4339"/>
                  <a:pt x="570155" y="10758"/>
                </a:cubicBezTo>
                <a:cubicBezTo>
                  <a:pt x="606172" y="13242"/>
                  <a:pt x="602709" y="29319"/>
                  <a:pt x="634701" y="43030"/>
                </a:cubicBezTo>
                <a:cubicBezTo>
                  <a:pt x="648291" y="48854"/>
                  <a:pt x="663388" y="50202"/>
                  <a:pt x="677732" y="53788"/>
                </a:cubicBezTo>
                <a:cubicBezTo>
                  <a:pt x="684904" y="64546"/>
                  <a:pt x="689151" y="77984"/>
                  <a:pt x="699247" y="86061"/>
                </a:cubicBezTo>
                <a:cubicBezTo>
                  <a:pt x="708102" y="93145"/>
                  <a:pt x="723502" y="88801"/>
                  <a:pt x="731520" y="96819"/>
                </a:cubicBezTo>
                <a:cubicBezTo>
                  <a:pt x="739538" y="104837"/>
                  <a:pt x="735988" y="119657"/>
                  <a:pt x="742278" y="129092"/>
                </a:cubicBezTo>
                <a:cubicBezTo>
                  <a:pt x="750717" y="141750"/>
                  <a:pt x="763793" y="150607"/>
                  <a:pt x="774551" y="161365"/>
                </a:cubicBezTo>
                <a:cubicBezTo>
                  <a:pt x="797088" y="251519"/>
                  <a:pt x="768459" y="168363"/>
                  <a:pt x="806824" y="225910"/>
                </a:cubicBezTo>
                <a:cubicBezTo>
                  <a:pt x="815720" y="239253"/>
                  <a:pt x="818073" y="256621"/>
                  <a:pt x="828339" y="268941"/>
                </a:cubicBezTo>
                <a:cubicBezTo>
                  <a:pt x="836616" y="278873"/>
                  <a:pt x="850882" y="281942"/>
                  <a:pt x="860612" y="290456"/>
                </a:cubicBezTo>
                <a:cubicBezTo>
                  <a:pt x="879694" y="307153"/>
                  <a:pt x="896471" y="326315"/>
                  <a:pt x="914400" y="344245"/>
                </a:cubicBezTo>
                <a:cubicBezTo>
                  <a:pt x="925158" y="355003"/>
                  <a:pt x="932240" y="371707"/>
                  <a:pt x="946673" y="376518"/>
                </a:cubicBezTo>
                <a:cubicBezTo>
                  <a:pt x="985750" y="389543"/>
                  <a:pt x="967606" y="387275"/>
                  <a:pt x="1000461" y="387275"/>
                </a:cubicBezTo>
              </a:path>
            </a:pathLst>
          </a:custGeom>
          <a:noFill/>
          <a:ln>
            <a:tailEnd type="stealth" w="lg"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CCE6F3B-7384-4DB2-9FD7-5855498CC0B4}"/>
              </a:ext>
            </a:extLst>
          </p:cNvPr>
          <p:cNvSpPr/>
          <p:nvPr/>
        </p:nvSpPr>
        <p:spPr>
          <a:xfrm>
            <a:off x="1656678" y="2657139"/>
            <a:ext cx="462578" cy="1140310"/>
          </a:xfrm>
          <a:custGeom>
            <a:avLst/>
            <a:gdLst>
              <a:gd name="connsiteX0" fmla="*/ 53788 w 462578"/>
              <a:gd name="connsiteY0" fmla="*/ 0 h 1140310"/>
              <a:gd name="connsiteX1" fmla="*/ 64546 w 462578"/>
              <a:gd name="connsiteY1" fmla="*/ 64546 h 1140310"/>
              <a:gd name="connsiteX2" fmla="*/ 43030 w 462578"/>
              <a:gd name="connsiteY2" fmla="*/ 473336 h 1140310"/>
              <a:gd name="connsiteX3" fmla="*/ 21515 w 462578"/>
              <a:gd name="connsiteY3" fmla="*/ 570155 h 1140310"/>
              <a:gd name="connsiteX4" fmla="*/ 0 w 462578"/>
              <a:gd name="connsiteY4" fmla="*/ 688489 h 1140310"/>
              <a:gd name="connsiteX5" fmla="*/ 10757 w 462578"/>
              <a:gd name="connsiteY5" fmla="*/ 849854 h 1140310"/>
              <a:gd name="connsiteX6" fmla="*/ 21515 w 462578"/>
              <a:gd name="connsiteY6" fmla="*/ 914400 h 1140310"/>
              <a:gd name="connsiteX7" fmla="*/ 32273 w 462578"/>
              <a:gd name="connsiteY7" fmla="*/ 989703 h 1140310"/>
              <a:gd name="connsiteX8" fmla="*/ 43030 w 462578"/>
              <a:gd name="connsiteY8" fmla="*/ 1032734 h 1140310"/>
              <a:gd name="connsiteX9" fmla="*/ 53788 w 462578"/>
              <a:gd name="connsiteY9" fmla="*/ 1086522 h 1140310"/>
              <a:gd name="connsiteX10" fmla="*/ 96818 w 462578"/>
              <a:gd name="connsiteY10" fmla="*/ 1118795 h 1140310"/>
              <a:gd name="connsiteX11" fmla="*/ 182880 w 462578"/>
              <a:gd name="connsiteY11" fmla="*/ 1140310 h 1140310"/>
              <a:gd name="connsiteX12" fmla="*/ 311971 w 462578"/>
              <a:gd name="connsiteY12" fmla="*/ 1129553 h 1140310"/>
              <a:gd name="connsiteX13" fmla="*/ 365760 w 462578"/>
              <a:gd name="connsiteY13" fmla="*/ 1097280 h 1140310"/>
              <a:gd name="connsiteX14" fmla="*/ 462578 w 462578"/>
              <a:gd name="connsiteY14" fmla="*/ 1086522 h 1140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2578" h="1140310">
                <a:moveTo>
                  <a:pt x="53788" y="0"/>
                </a:moveTo>
                <a:cubicBezTo>
                  <a:pt x="57374" y="21515"/>
                  <a:pt x="64546" y="42734"/>
                  <a:pt x="64546" y="64546"/>
                </a:cubicBezTo>
                <a:cubicBezTo>
                  <a:pt x="64546" y="237781"/>
                  <a:pt x="66879" y="330243"/>
                  <a:pt x="43030" y="473336"/>
                </a:cubicBezTo>
                <a:cubicBezTo>
                  <a:pt x="327" y="729559"/>
                  <a:pt x="60195" y="357423"/>
                  <a:pt x="21515" y="570155"/>
                </a:cubicBezTo>
                <a:cubicBezTo>
                  <a:pt x="-4186" y="711506"/>
                  <a:pt x="24400" y="590883"/>
                  <a:pt x="0" y="688489"/>
                </a:cubicBezTo>
                <a:cubicBezTo>
                  <a:pt x="3586" y="742277"/>
                  <a:pt x="5646" y="796189"/>
                  <a:pt x="10757" y="849854"/>
                </a:cubicBezTo>
                <a:cubicBezTo>
                  <a:pt x="12825" y="871568"/>
                  <a:pt x="18198" y="892842"/>
                  <a:pt x="21515" y="914400"/>
                </a:cubicBezTo>
                <a:cubicBezTo>
                  <a:pt x="25371" y="939461"/>
                  <a:pt x="27737" y="964756"/>
                  <a:pt x="32273" y="989703"/>
                </a:cubicBezTo>
                <a:cubicBezTo>
                  <a:pt x="34918" y="1004250"/>
                  <a:pt x="39823" y="1018301"/>
                  <a:pt x="43030" y="1032734"/>
                </a:cubicBezTo>
                <a:cubicBezTo>
                  <a:pt x="46996" y="1050583"/>
                  <a:pt x="44097" y="1071017"/>
                  <a:pt x="53788" y="1086522"/>
                </a:cubicBezTo>
                <a:cubicBezTo>
                  <a:pt x="63290" y="1101726"/>
                  <a:pt x="80268" y="1111899"/>
                  <a:pt x="96818" y="1118795"/>
                </a:cubicBezTo>
                <a:cubicBezTo>
                  <a:pt x="124114" y="1130168"/>
                  <a:pt x="182880" y="1140310"/>
                  <a:pt x="182880" y="1140310"/>
                </a:cubicBezTo>
                <a:cubicBezTo>
                  <a:pt x="225910" y="1136724"/>
                  <a:pt x="269170" y="1135260"/>
                  <a:pt x="311971" y="1129553"/>
                </a:cubicBezTo>
                <a:cubicBezTo>
                  <a:pt x="364211" y="1122588"/>
                  <a:pt x="326973" y="1120552"/>
                  <a:pt x="365760" y="1097280"/>
                </a:cubicBezTo>
                <a:cubicBezTo>
                  <a:pt x="395030" y="1079718"/>
                  <a:pt x="431117" y="1086522"/>
                  <a:pt x="462578" y="1086522"/>
                </a:cubicBezTo>
              </a:path>
            </a:pathLst>
          </a:custGeom>
          <a:noFill/>
          <a:ln>
            <a:tailEnd type="stealth" w="lg"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B3D001B-4C68-44D8-A2F5-C8CE1BC496BC}"/>
              </a:ext>
            </a:extLst>
          </p:cNvPr>
          <p:cNvSpPr/>
          <p:nvPr/>
        </p:nvSpPr>
        <p:spPr>
          <a:xfrm>
            <a:off x="1699708" y="2614108"/>
            <a:ext cx="831439" cy="785308"/>
          </a:xfrm>
          <a:custGeom>
            <a:avLst/>
            <a:gdLst>
              <a:gd name="connsiteX0" fmla="*/ 0 w 831439"/>
              <a:gd name="connsiteY0" fmla="*/ 0 h 785308"/>
              <a:gd name="connsiteX1" fmla="*/ 75304 w 831439"/>
              <a:gd name="connsiteY1" fmla="*/ 21516 h 785308"/>
              <a:gd name="connsiteX2" fmla="*/ 182880 w 831439"/>
              <a:gd name="connsiteY2" fmla="*/ 107577 h 785308"/>
              <a:gd name="connsiteX3" fmla="*/ 215153 w 831439"/>
              <a:gd name="connsiteY3" fmla="*/ 139850 h 785308"/>
              <a:gd name="connsiteX4" fmla="*/ 247426 w 831439"/>
              <a:gd name="connsiteY4" fmla="*/ 150607 h 785308"/>
              <a:gd name="connsiteX5" fmla="*/ 290457 w 831439"/>
              <a:gd name="connsiteY5" fmla="*/ 193638 h 785308"/>
              <a:gd name="connsiteX6" fmla="*/ 322730 w 831439"/>
              <a:gd name="connsiteY6" fmla="*/ 215153 h 785308"/>
              <a:gd name="connsiteX7" fmla="*/ 365760 w 831439"/>
              <a:gd name="connsiteY7" fmla="*/ 290457 h 785308"/>
              <a:gd name="connsiteX8" fmla="*/ 376518 w 831439"/>
              <a:gd name="connsiteY8" fmla="*/ 344245 h 785308"/>
              <a:gd name="connsiteX9" fmla="*/ 387276 w 831439"/>
              <a:gd name="connsiteY9" fmla="*/ 376518 h 785308"/>
              <a:gd name="connsiteX10" fmla="*/ 408791 w 831439"/>
              <a:gd name="connsiteY10" fmla="*/ 494852 h 785308"/>
              <a:gd name="connsiteX11" fmla="*/ 430306 w 831439"/>
              <a:gd name="connsiteY11" fmla="*/ 570156 h 785308"/>
              <a:gd name="connsiteX12" fmla="*/ 441064 w 831439"/>
              <a:gd name="connsiteY12" fmla="*/ 645459 h 785308"/>
              <a:gd name="connsiteX13" fmla="*/ 451821 w 831439"/>
              <a:gd name="connsiteY13" fmla="*/ 677732 h 785308"/>
              <a:gd name="connsiteX14" fmla="*/ 462579 w 831439"/>
              <a:gd name="connsiteY14" fmla="*/ 753036 h 785308"/>
              <a:gd name="connsiteX15" fmla="*/ 494852 w 831439"/>
              <a:gd name="connsiteY15" fmla="*/ 774551 h 785308"/>
              <a:gd name="connsiteX16" fmla="*/ 602428 w 831439"/>
              <a:gd name="connsiteY16" fmla="*/ 785308 h 785308"/>
              <a:gd name="connsiteX17" fmla="*/ 753036 w 831439"/>
              <a:gd name="connsiteY17" fmla="*/ 774551 h 785308"/>
              <a:gd name="connsiteX18" fmla="*/ 828339 w 831439"/>
              <a:gd name="connsiteY18" fmla="*/ 753036 h 785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1439" h="785308">
                <a:moveTo>
                  <a:pt x="0" y="0"/>
                </a:moveTo>
                <a:cubicBezTo>
                  <a:pt x="25101" y="7172"/>
                  <a:pt x="53344" y="7399"/>
                  <a:pt x="75304" y="21516"/>
                </a:cubicBezTo>
                <a:cubicBezTo>
                  <a:pt x="254768" y="136886"/>
                  <a:pt x="86219" y="75356"/>
                  <a:pt x="182880" y="107577"/>
                </a:cubicBezTo>
                <a:cubicBezTo>
                  <a:pt x="193638" y="118335"/>
                  <a:pt x="202494" y="131411"/>
                  <a:pt x="215153" y="139850"/>
                </a:cubicBezTo>
                <a:cubicBezTo>
                  <a:pt x="224588" y="146140"/>
                  <a:pt x="238199" y="144016"/>
                  <a:pt x="247426" y="150607"/>
                </a:cubicBezTo>
                <a:cubicBezTo>
                  <a:pt x="263933" y="162397"/>
                  <a:pt x="273579" y="182386"/>
                  <a:pt x="290457" y="193638"/>
                </a:cubicBezTo>
                <a:lnTo>
                  <a:pt x="322730" y="215153"/>
                </a:lnTo>
                <a:cubicBezTo>
                  <a:pt x="338469" y="238762"/>
                  <a:pt x="356660" y="263158"/>
                  <a:pt x="365760" y="290457"/>
                </a:cubicBezTo>
                <a:cubicBezTo>
                  <a:pt x="371542" y="307803"/>
                  <a:pt x="372083" y="326507"/>
                  <a:pt x="376518" y="344245"/>
                </a:cubicBezTo>
                <a:cubicBezTo>
                  <a:pt x="379268" y="355246"/>
                  <a:pt x="384526" y="365517"/>
                  <a:pt x="387276" y="376518"/>
                </a:cubicBezTo>
                <a:cubicBezTo>
                  <a:pt x="398807" y="422644"/>
                  <a:pt x="399206" y="446926"/>
                  <a:pt x="408791" y="494852"/>
                </a:cubicBezTo>
                <a:cubicBezTo>
                  <a:pt x="415546" y="528630"/>
                  <a:pt x="420051" y="539391"/>
                  <a:pt x="430306" y="570156"/>
                </a:cubicBezTo>
                <a:cubicBezTo>
                  <a:pt x="433892" y="595257"/>
                  <a:pt x="436091" y="620596"/>
                  <a:pt x="441064" y="645459"/>
                </a:cubicBezTo>
                <a:cubicBezTo>
                  <a:pt x="443288" y="656578"/>
                  <a:pt x="449597" y="666613"/>
                  <a:pt x="451821" y="677732"/>
                </a:cubicBezTo>
                <a:cubicBezTo>
                  <a:pt x="456794" y="702596"/>
                  <a:pt x="452281" y="729865"/>
                  <a:pt x="462579" y="753036"/>
                </a:cubicBezTo>
                <a:cubicBezTo>
                  <a:pt x="467830" y="764851"/>
                  <a:pt x="482254" y="771644"/>
                  <a:pt x="494852" y="774551"/>
                </a:cubicBezTo>
                <a:cubicBezTo>
                  <a:pt x="529967" y="782654"/>
                  <a:pt x="566569" y="781722"/>
                  <a:pt x="602428" y="785308"/>
                </a:cubicBezTo>
                <a:cubicBezTo>
                  <a:pt x="652631" y="781722"/>
                  <a:pt x="703262" y="782017"/>
                  <a:pt x="753036" y="774551"/>
                </a:cubicBezTo>
                <a:cubicBezTo>
                  <a:pt x="904034" y="751902"/>
                  <a:pt x="781770" y="753036"/>
                  <a:pt x="828339" y="753036"/>
                </a:cubicBezTo>
              </a:path>
            </a:pathLst>
          </a:custGeom>
          <a:noFill/>
          <a:ln>
            <a:tailEnd type="stealth" w="lg"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299D118-F74E-4BFA-B9E3-15A9126F22BF}"/>
              </a:ext>
            </a:extLst>
          </p:cNvPr>
          <p:cNvSpPr/>
          <p:nvPr/>
        </p:nvSpPr>
        <p:spPr>
          <a:xfrm>
            <a:off x="6542442" y="2441986"/>
            <a:ext cx="1000461" cy="387426"/>
          </a:xfrm>
          <a:custGeom>
            <a:avLst/>
            <a:gdLst>
              <a:gd name="connsiteX0" fmla="*/ 0 w 1000461"/>
              <a:gd name="connsiteY0" fmla="*/ 118334 h 387426"/>
              <a:gd name="connsiteX1" fmla="*/ 64546 w 1000461"/>
              <a:gd name="connsiteY1" fmla="*/ 86061 h 387426"/>
              <a:gd name="connsiteX2" fmla="*/ 129092 w 1000461"/>
              <a:gd name="connsiteY2" fmla="*/ 43030 h 387426"/>
              <a:gd name="connsiteX3" fmla="*/ 193638 w 1000461"/>
              <a:gd name="connsiteY3" fmla="*/ 21515 h 387426"/>
              <a:gd name="connsiteX4" fmla="*/ 290456 w 1000461"/>
              <a:gd name="connsiteY4" fmla="*/ 0 h 387426"/>
              <a:gd name="connsiteX5" fmla="*/ 570155 w 1000461"/>
              <a:gd name="connsiteY5" fmla="*/ 10758 h 387426"/>
              <a:gd name="connsiteX6" fmla="*/ 634701 w 1000461"/>
              <a:gd name="connsiteY6" fmla="*/ 43030 h 387426"/>
              <a:gd name="connsiteX7" fmla="*/ 677732 w 1000461"/>
              <a:gd name="connsiteY7" fmla="*/ 53788 h 387426"/>
              <a:gd name="connsiteX8" fmla="*/ 699247 w 1000461"/>
              <a:gd name="connsiteY8" fmla="*/ 86061 h 387426"/>
              <a:gd name="connsiteX9" fmla="*/ 731520 w 1000461"/>
              <a:gd name="connsiteY9" fmla="*/ 96819 h 387426"/>
              <a:gd name="connsiteX10" fmla="*/ 742278 w 1000461"/>
              <a:gd name="connsiteY10" fmla="*/ 129092 h 387426"/>
              <a:gd name="connsiteX11" fmla="*/ 774551 w 1000461"/>
              <a:gd name="connsiteY11" fmla="*/ 161365 h 387426"/>
              <a:gd name="connsiteX12" fmla="*/ 806824 w 1000461"/>
              <a:gd name="connsiteY12" fmla="*/ 225910 h 387426"/>
              <a:gd name="connsiteX13" fmla="*/ 828339 w 1000461"/>
              <a:gd name="connsiteY13" fmla="*/ 268941 h 387426"/>
              <a:gd name="connsiteX14" fmla="*/ 860612 w 1000461"/>
              <a:gd name="connsiteY14" fmla="*/ 290456 h 387426"/>
              <a:gd name="connsiteX15" fmla="*/ 914400 w 1000461"/>
              <a:gd name="connsiteY15" fmla="*/ 344245 h 387426"/>
              <a:gd name="connsiteX16" fmla="*/ 946673 w 1000461"/>
              <a:gd name="connsiteY16" fmla="*/ 376518 h 387426"/>
              <a:gd name="connsiteX17" fmla="*/ 1000461 w 1000461"/>
              <a:gd name="connsiteY17" fmla="*/ 387275 h 3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461" h="387426">
                <a:moveTo>
                  <a:pt x="0" y="118334"/>
                </a:moveTo>
                <a:cubicBezTo>
                  <a:pt x="21515" y="107576"/>
                  <a:pt x="43768" y="98182"/>
                  <a:pt x="64546" y="86061"/>
                </a:cubicBezTo>
                <a:cubicBezTo>
                  <a:pt x="86882" y="73032"/>
                  <a:pt x="104561" y="51207"/>
                  <a:pt x="129092" y="43030"/>
                </a:cubicBezTo>
                <a:cubicBezTo>
                  <a:pt x="150607" y="35858"/>
                  <a:pt x="171399" y="25963"/>
                  <a:pt x="193638" y="21515"/>
                </a:cubicBezTo>
                <a:cubicBezTo>
                  <a:pt x="261924" y="7859"/>
                  <a:pt x="229688" y="15193"/>
                  <a:pt x="290456" y="0"/>
                </a:cubicBezTo>
                <a:cubicBezTo>
                  <a:pt x="383689" y="3586"/>
                  <a:pt x="477074" y="4339"/>
                  <a:pt x="570155" y="10758"/>
                </a:cubicBezTo>
                <a:cubicBezTo>
                  <a:pt x="606172" y="13242"/>
                  <a:pt x="602709" y="29319"/>
                  <a:pt x="634701" y="43030"/>
                </a:cubicBezTo>
                <a:cubicBezTo>
                  <a:pt x="648291" y="48854"/>
                  <a:pt x="663388" y="50202"/>
                  <a:pt x="677732" y="53788"/>
                </a:cubicBezTo>
                <a:cubicBezTo>
                  <a:pt x="684904" y="64546"/>
                  <a:pt x="689151" y="77984"/>
                  <a:pt x="699247" y="86061"/>
                </a:cubicBezTo>
                <a:cubicBezTo>
                  <a:pt x="708102" y="93145"/>
                  <a:pt x="723502" y="88801"/>
                  <a:pt x="731520" y="96819"/>
                </a:cubicBezTo>
                <a:cubicBezTo>
                  <a:pt x="739538" y="104837"/>
                  <a:pt x="735988" y="119657"/>
                  <a:pt x="742278" y="129092"/>
                </a:cubicBezTo>
                <a:cubicBezTo>
                  <a:pt x="750717" y="141750"/>
                  <a:pt x="763793" y="150607"/>
                  <a:pt x="774551" y="161365"/>
                </a:cubicBezTo>
                <a:cubicBezTo>
                  <a:pt x="797088" y="251519"/>
                  <a:pt x="768459" y="168363"/>
                  <a:pt x="806824" y="225910"/>
                </a:cubicBezTo>
                <a:cubicBezTo>
                  <a:pt x="815720" y="239253"/>
                  <a:pt x="818073" y="256621"/>
                  <a:pt x="828339" y="268941"/>
                </a:cubicBezTo>
                <a:cubicBezTo>
                  <a:pt x="836616" y="278873"/>
                  <a:pt x="850882" y="281942"/>
                  <a:pt x="860612" y="290456"/>
                </a:cubicBezTo>
                <a:cubicBezTo>
                  <a:pt x="879694" y="307153"/>
                  <a:pt x="896471" y="326315"/>
                  <a:pt x="914400" y="344245"/>
                </a:cubicBezTo>
                <a:cubicBezTo>
                  <a:pt x="925158" y="355003"/>
                  <a:pt x="932240" y="371707"/>
                  <a:pt x="946673" y="376518"/>
                </a:cubicBezTo>
                <a:cubicBezTo>
                  <a:pt x="985750" y="389543"/>
                  <a:pt x="967606" y="387275"/>
                  <a:pt x="1000461" y="387275"/>
                </a:cubicBezTo>
              </a:path>
            </a:pathLst>
          </a:custGeom>
          <a:noFill/>
          <a:ln>
            <a:tailEnd type="stealth" w="lg"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751B61B-791A-49AF-B601-ECF3ED3C78AA}"/>
              </a:ext>
            </a:extLst>
          </p:cNvPr>
          <p:cNvSpPr/>
          <p:nvPr/>
        </p:nvSpPr>
        <p:spPr>
          <a:xfrm>
            <a:off x="6187440" y="2657139"/>
            <a:ext cx="462578" cy="1140310"/>
          </a:xfrm>
          <a:custGeom>
            <a:avLst/>
            <a:gdLst>
              <a:gd name="connsiteX0" fmla="*/ 53788 w 462578"/>
              <a:gd name="connsiteY0" fmla="*/ 0 h 1140310"/>
              <a:gd name="connsiteX1" fmla="*/ 64546 w 462578"/>
              <a:gd name="connsiteY1" fmla="*/ 64546 h 1140310"/>
              <a:gd name="connsiteX2" fmla="*/ 43030 w 462578"/>
              <a:gd name="connsiteY2" fmla="*/ 473336 h 1140310"/>
              <a:gd name="connsiteX3" fmla="*/ 21515 w 462578"/>
              <a:gd name="connsiteY3" fmla="*/ 570155 h 1140310"/>
              <a:gd name="connsiteX4" fmla="*/ 0 w 462578"/>
              <a:gd name="connsiteY4" fmla="*/ 688489 h 1140310"/>
              <a:gd name="connsiteX5" fmla="*/ 10757 w 462578"/>
              <a:gd name="connsiteY5" fmla="*/ 849854 h 1140310"/>
              <a:gd name="connsiteX6" fmla="*/ 21515 w 462578"/>
              <a:gd name="connsiteY6" fmla="*/ 914400 h 1140310"/>
              <a:gd name="connsiteX7" fmla="*/ 32273 w 462578"/>
              <a:gd name="connsiteY7" fmla="*/ 989703 h 1140310"/>
              <a:gd name="connsiteX8" fmla="*/ 43030 w 462578"/>
              <a:gd name="connsiteY8" fmla="*/ 1032734 h 1140310"/>
              <a:gd name="connsiteX9" fmla="*/ 53788 w 462578"/>
              <a:gd name="connsiteY9" fmla="*/ 1086522 h 1140310"/>
              <a:gd name="connsiteX10" fmla="*/ 96818 w 462578"/>
              <a:gd name="connsiteY10" fmla="*/ 1118795 h 1140310"/>
              <a:gd name="connsiteX11" fmla="*/ 182880 w 462578"/>
              <a:gd name="connsiteY11" fmla="*/ 1140310 h 1140310"/>
              <a:gd name="connsiteX12" fmla="*/ 311971 w 462578"/>
              <a:gd name="connsiteY12" fmla="*/ 1129553 h 1140310"/>
              <a:gd name="connsiteX13" fmla="*/ 365760 w 462578"/>
              <a:gd name="connsiteY13" fmla="*/ 1097280 h 1140310"/>
              <a:gd name="connsiteX14" fmla="*/ 462578 w 462578"/>
              <a:gd name="connsiteY14" fmla="*/ 1086522 h 1140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2578" h="1140310">
                <a:moveTo>
                  <a:pt x="53788" y="0"/>
                </a:moveTo>
                <a:cubicBezTo>
                  <a:pt x="57374" y="21515"/>
                  <a:pt x="64546" y="42734"/>
                  <a:pt x="64546" y="64546"/>
                </a:cubicBezTo>
                <a:cubicBezTo>
                  <a:pt x="64546" y="237781"/>
                  <a:pt x="66879" y="330243"/>
                  <a:pt x="43030" y="473336"/>
                </a:cubicBezTo>
                <a:cubicBezTo>
                  <a:pt x="327" y="729559"/>
                  <a:pt x="60195" y="357423"/>
                  <a:pt x="21515" y="570155"/>
                </a:cubicBezTo>
                <a:cubicBezTo>
                  <a:pt x="-4186" y="711506"/>
                  <a:pt x="24400" y="590883"/>
                  <a:pt x="0" y="688489"/>
                </a:cubicBezTo>
                <a:cubicBezTo>
                  <a:pt x="3586" y="742277"/>
                  <a:pt x="5646" y="796189"/>
                  <a:pt x="10757" y="849854"/>
                </a:cubicBezTo>
                <a:cubicBezTo>
                  <a:pt x="12825" y="871568"/>
                  <a:pt x="18198" y="892842"/>
                  <a:pt x="21515" y="914400"/>
                </a:cubicBezTo>
                <a:cubicBezTo>
                  <a:pt x="25371" y="939461"/>
                  <a:pt x="27737" y="964756"/>
                  <a:pt x="32273" y="989703"/>
                </a:cubicBezTo>
                <a:cubicBezTo>
                  <a:pt x="34918" y="1004250"/>
                  <a:pt x="39823" y="1018301"/>
                  <a:pt x="43030" y="1032734"/>
                </a:cubicBezTo>
                <a:cubicBezTo>
                  <a:pt x="46996" y="1050583"/>
                  <a:pt x="44097" y="1071017"/>
                  <a:pt x="53788" y="1086522"/>
                </a:cubicBezTo>
                <a:cubicBezTo>
                  <a:pt x="63290" y="1101726"/>
                  <a:pt x="80268" y="1111899"/>
                  <a:pt x="96818" y="1118795"/>
                </a:cubicBezTo>
                <a:cubicBezTo>
                  <a:pt x="124114" y="1130168"/>
                  <a:pt x="182880" y="1140310"/>
                  <a:pt x="182880" y="1140310"/>
                </a:cubicBezTo>
                <a:cubicBezTo>
                  <a:pt x="225910" y="1136724"/>
                  <a:pt x="269170" y="1135260"/>
                  <a:pt x="311971" y="1129553"/>
                </a:cubicBezTo>
                <a:cubicBezTo>
                  <a:pt x="364211" y="1122588"/>
                  <a:pt x="326973" y="1120552"/>
                  <a:pt x="365760" y="1097280"/>
                </a:cubicBezTo>
                <a:cubicBezTo>
                  <a:pt x="395030" y="1079718"/>
                  <a:pt x="431117" y="1086522"/>
                  <a:pt x="462578" y="1086522"/>
                </a:cubicBezTo>
              </a:path>
            </a:pathLst>
          </a:custGeom>
          <a:noFill/>
          <a:ln>
            <a:tailEnd type="stealth" w="lg"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CFDBB6DE-C929-4BE5-8782-4BF4A593C7D9}"/>
              </a:ext>
            </a:extLst>
          </p:cNvPr>
          <p:cNvSpPr/>
          <p:nvPr/>
        </p:nvSpPr>
        <p:spPr>
          <a:xfrm>
            <a:off x="6230470" y="2614108"/>
            <a:ext cx="831439" cy="785308"/>
          </a:xfrm>
          <a:custGeom>
            <a:avLst/>
            <a:gdLst>
              <a:gd name="connsiteX0" fmla="*/ 0 w 831439"/>
              <a:gd name="connsiteY0" fmla="*/ 0 h 785308"/>
              <a:gd name="connsiteX1" fmla="*/ 75304 w 831439"/>
              <a:gd name="connsiteY1" fmla="*/ 21516 h 785308"/>
              <a:gd name="connsiteX2" fmla="*/ 182880 w 831439"/>
              <a:gd name="connsiteY2" fmla="*/ 107577 h 785308"/>
              <a:gd name="connsiteX3" fmla="*/ 215153 w 831439"/>
              <a:gd name="connsiteY3" fmla="*/ 139850 h 785308"/>
              <a:gd name="connsiteX4" fmla="*/ 247426 w 831439"/>
              <a:gd name="connsiteY4" fmla="*/ 150607 h 785308"/>
              <a:gd name="connsiteX5" fmla="*/ 290457 w 831439"/>
              <a:gd name="connsiteY5" fmla="*/ 193638 h 785308"/>
              <a:gd name="connsiteX6" fmla="*/ 322730 w 831439"/>
              <a:gd name="connsiteY6" fmla="*/ 215153 h 785308"/>
              <a:gd name="connsiteX7" fmla="*/ 365760 w 831439"/>
              <a:gd name="connsiteY7" fmla="*/ 290457 h 785308"/>
              <a:gd name="connsiteX8" fmla="*/ 376518 w 831439"/>
              <a:gd name="connsiteY8" fmla="*/ 344245 h 785308"/>
              <a:gd name="connsiteX9" fmla="*/ 387276 w 831439"/>
              <a:gd name="connsiteY9" fmla="*/ 376518 h 785308"/>
              <a:gd name="connsiteX10" fmla="*/ 408791 w 831439"/>
              <a:gd name="connsiteY10" fmla="*/ 494852 h 785308"/>
              <a:gd name="connsiteX11" fmla="*/ 430306 w 831439"/>
              <a:gd name="connsiteY11" fmla="*/ 570156 h 785308"/>
              <a:gd name="connsiteX12" fmla="*/ 441064 w 831439"/>
              <a:gd name="connsiteY12" fmla="*/ 645459 h 785308"/>
              <a:gd name="connsiteX13" fmla="*/ 451821 w 831439"/>
              <a:gd name="connsiteY13" fmla="*/ 677732 h 785308"/>
              <a:gd name="connsiteX14" fmla="*/ 462579 w 831439"/>
              <a:gd name="connsiteY14" fmla="*/ 753036 h 785308"/>
              <a:gd name="connsiteX15" fmla="*/ 494852 w 831439"/>
              <a:gd name="connsiteY15" fmla="*/ 774551 h 785308"/>
              <a:gd name="connsiteX16" fmla="*/ 602428 w 831439"/>
              <a:gd name="connsiteY16" fmla="*/ 785308 h 785308"/>
              <a:gd name="connsiteX17" fmla="*/ 753036 w 831439"/>
              <a:gd name="connsiteY17" fmla="*/ 774551 h 785308"/>
              <a:gd name="connsiteX18" fmla="*/ 828339 w 831439"/>
              <a:gd name="connsiteY18" fmla="*/ 753036 h 785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1439" h="785308">
                <a:moveTo>
                  <a:pt x="0" y="0"/>
                </a:moveTo>
                <a:cubicBezTo>
                  <a:pt x="25101" y="7172"/>
                  <a:pt x="53344" y="7399"/>
                  <a:pt x="75304" y="21516"/>
                </a:cubicBezTo>
                <a:cubicBezTo>
                  <a:pt x="254768" y="136886"/>
                  <a:pt x="86219" y="75356"/>
                  <a:pt x="182880" y="107577"/>
                </a:cubicBezTo>
                <a:cubicBezTo>
                  <a:pt x="193638" y="118335"/>
                  <a:pt x="202494" y="131411"/>
                  <a:pt x="215153" y="139850"/>
                </a:cubicBezTo>
                <a:cubicBezTo>
                  <a:pt x="224588" y="146140"/>
                  <a:pt x="238199" y="144016"/>
                  <a:pt x="247426" y="150607"/>
                </a:cubicBezTo>
                <a:cubicBezTo>
                  <a:pt x="263933" y="162397"/>
                  <a:pt x="273579" y="182386"/>
                  <a:pt x="290457" y="193638"/>
                </a:cubicBezTo>
                <a:lnTo>
                  <a:pt x="322730" y="215153"/>
                </a:lnTo>
                <a:cubicBezTo>
                  <a:pt x="338469" y="238762"/>
                  <a:pt x="356660" y="263158"/>
                  <a:pt x="365760" y="290457"/>
                </a:cubicBezTo>
                <a:cubicBezTo>
                  <a:pt x="371542" y="307803"/>
                  <a:pt x="372083" y="326507"/>
                  <a:pt x="376518" y="344245"/>
                </a:cubicBezTo>
                <a:cubicBezTo>
                  <a:pt x="379268" y="355246"/>
                  <a:pt x="384526" y="365517"/>
                  <a:pt x="387276" y="376518"/>
                </a:cubicBezTo>
                <a:cubicBezTo>
                  <a:pt x="398807" y="422644"/>
                  <a:pt x="399206" y="446926"/>
                  <a:pt x="408791" y="494852"/>
                </a:cubicBezTo>
                <a:cubicBezTo>
                  <a:pt x="415546" y="528630"/>
                  <a:pt x="420051" y="539391"/>
                  <a:pt x="430306" y="570156"/>
                </a:cubicBezTo>
                <a:cubicBezTo>
                  <a:pt x="433892" y="595257"/>
                  <a:pt x="436091" y="620596"/>
                  <a:pt x="441064" y="645459"/>
                </a:cubicBezTo>
                <a:cubicBezTo>
                  <a:pt x="443288" y="656578"/>
                  <a:pt x="449597" y="666613"/>
                  <a:pt x="451821" y="677732"/>
                </a:cubicBezTo>
                <a:cubicBezTo>
                  <a:pt x="456794" y="702596"/>
                  <a:pt x="452281" y="729865"/>
                  <a:pt x="462579" y="753036"/>
                </a:cubicBezTo>
                <a:cubicBezTo>
                  <a:pt x="467830" y="764851"/>
                  <a:pt x="482254" y="771644"/>
                  <a:pt x="494852" y="774551"/>
                </a:cubicBezTo>
                <a:cubicBezTo>
                  <a:pt x="529967" y="782654"/>
                  <a:pt x="566569" y="781722"/>
                  <a:pt x="602428" y="785308"/>
                </a:cubicBezTo>
                <a:cubicBezTo>
                  <a:pt x="652631" y="781722"/>
                  <a:pt x="703262" y="782017"/>
                  <a:pt x="753036" y="774551"/>
                </a:cubicBezTo>
                <a:cubicBezTo>
                  <a:pt x="904034" y="751902"/>
                  <a:pt x="781770" y="753036"/>
                  <a:pt x="828339" y="753036"/>
                </a:cubicBezTo>
              </a:path>
            </a:pathLst>
          </a:custGeom>
          <a:noFill/>
          <a:ln>
            <a:tailEnd type="stealth" w="lg"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1454A435-139E-40E0-9DE0-6027F885BD41}"/>
              </a:ext>
            </a:extLst>
          </p:cNvPr>
          <p:cNvSpPr txBox="1"/>
          <p:nvPr/>
        </p:nvSpPr>
        <p:spPr>
          <a:xfrm>
            <a:off x="5509707" y="2335216"/>
            <a:ext cx="1313330" cy="369332"/>
          </a:xfrm>
          <a:prstGeom prst="rect">
            <a:avLst/>
          </a:prstGeom>
          <a:noFill/>
        </p:spPr>
        <p:txBody>
          <a:bodyPr wrap="square" rtlCol="0">
            <a:spAutoFit/>
          </a:bodyPr>
          <a:lstStyle/>
          <a:p>
            <a:r>
              <a:rPr lang="en-US" dirty="0"/>
              <a:t>Speciation</a:t>
            </a:r>
          </a:p>
        </p:txBody>
      </p:sp>
      <p:sp>
        <p:nvSpPr>
          <p:cNvPr id="27" name="TextBox 26">
            <a:extLst>
              <a:ext uri="{FF2B5EF4-FFF2-40B4-BE49-F238E27FC236}">
                <a16:creationId xmlns:a16="http://schemas.microsoft.com/office/drawing/2014/main" id="{F78836A5-9428-4998-8F87-2729AFB2AA2A}"/>
              </a:ext>
            </a:extLst>
          </p:cNvPr>
          <p:cNvSpPr txBox="1"/>
          <p:nvPr/>
        </p:nvSpPr>
        <p:spPr>
          <a:xfrm>
            <a:off x="7401261" y="129092"/>
            <a:ext cx="4055633" cy="2031325"/>
          </a:xfrm>
          <a:prstGeom prst="rect">
            <a:avLst/>
          </a:prstGeom>
          <a:noFill/>
        </p:spPr>
        <p:txBody>
          <a:bodyPr wrap="square" rtlCol="0">
            <a:spAutoFit/>
          </a:bodyPr>
          <a:lstStyle/>
          <a:p>
            <a:r>
              <a:rPr lang="en-US" dirty="0"/>
              <a:t>Mutation and speciation can occur at different times. </a:t>
            </a:r>
          </a:p>
          <a:p>
            <a:r>
              <a:rPr lang="en-US" dirty="0"/>
              <a:t>A mutation can occur before speciation. </a:t>
            </a:r>
          </a:p>
          <a:p>
            <a:endParaRPr lang="en-US" dirty="0"/>
          </a:p>
          <a:p>
            <a:r>
              <a:rPr lang="en-US" dirty="0"/>
              <a:t>This assumption can make molecular clock theory fail (</a:t>
            </a:r>
            <a:r>
              <a:rPr lang="en-US" dirty="0" err="1"/>
              <a:t>ie</a:t>
            </a:r>
            <a:r>
              <a:rPr lang="en-US" dirty="0"/>
              <a:t> incorrect time for the speciation)</a:t>
            </a:r>
          </a:p>
        </p:txBody>
      </p:sp>
    </p:spTree>
    <p:extLst>
      <p:ext uri="{BB962C8B-B14F-4D97-AF65-F5344CB8AC3E}">
        <p14:creationId xmlns:p14="http://schemas.microsoft.com/office/powerpoint/2010/main" val="2598136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AC0472-EE79-4A1A-BC9A-2C249C3CD882}"/>
              </a:ext>
            </a:extLst>
          </p:cNvPr>
          <p:cNvSpPr>
            <a:spLocks noGrp="1"/>
          </p:cNvSpPr>
          <p:nvPr>
            <p:ph type="title"/>
          </p:nvPr>
        </p:nvSpPr>
        <p:spPr/>
        <p:txBody>
          <a:bodyPr/>
          <a:lstStyle/>
          <a:p>
            <a:r>
              <a:rPr lang="en-US" dirty="0"/>
              <a:t>Alleles</a:t>
            </a:r>
          </a:p>
        </p:txBody>
      </p:sp>
      <p:sp>
        <p:nvSpPr>
          <p:cNvPr id="5" name="Content Placeholder 4">
            <a:extLst>
              <a:ext uri="{FF2B5EF4-FFF2-40B4-BE49-F238E27FC236}">
                <a16:creationId xmlns:a16="http://schemas.microsoft.com/office/drawing/2014/main" id="{A30DA42E-1C93-4CE0-9B6C-36F10DC582B7}"/>
              </a:ext>
            </a:extLst>
          </p:cNvPr>
          <p:cNvSpPr>
            <a:spLocks noGrp="1"/>
          </p:cNvSpPr>
          <p:nvPr>
            <p:ph idx="1"/>
          </p:nvPr>
        </p:nvSpPr>
        <p:spPr/>
        <p:txBody>
          <a:bodyPr/>
          <a:lstStyle/>
          <a:p>
            <a:r>
              <a:rPr lang="en-US" dirty="0"/>
              <a:t>“</a:t>
            </a:r>
            <a:r>
              <a:rPr lang="en-US" u="sng" dirty="0"/>
              <a:t>New alleles and haplotypes app</a:t>
            </a:r>
            <a:r>
              <a:rPr lang="en-US" dirty="0"/>
              <a:t>ear in a population because of mutations that occur in the reproductive cells of individual organisms. This means that many genes are </a:t>
            </a:r>
            <a:r>
              <a:rPr lang="en-US" dirty="0">
                <a:hlinkClick r:id="rId2"/>
              </a:rPr>
              <a:t>polymorphic</a:t>
            </a:r>
            <a:r>
              <a:rPr lang="en-US" dirty="0"/>
              <a:t>, two or more alleles being present in the population as a whole, each with its own </a:t>
            </a:r>
            <a:r>
              <a:rPr lang="en-US" dirty="0">
                <a:hlinkClick r:id="rId3"/>
              </a:rPr>
              <a:t>allele frequency</a:t>
            </a:r>
            <a:r>
              <a:rPr lang="en-US" dirty="0"/>
              <a:t>. </a:t>
            </a:r>
            <a:r>
              <a:rPr lang="en-US" dirty="0">
                <a:hlinkClick r:id="rId4"/>
              </a:rPr>
              <a:t>Allele</a:t>
            </a:r>
            <a:r>
              <a:rPr lang="en-US" dirty="0"/>
              <a:t> frequencies change over time as a result of </a:t>
            </a:r>
            <a:r>
              <a:rPr lang="en-US" dirty="0">
                <a:hlinkClick r:id="rId5"/>
              </a:rPr>
              <a:t>natural selection</a:t>
            </a:r>
            <a:r>
              <a:rPr lang="en-US" dirty="0"/>
              <a:t> and </a:t>
            </a:r>
            <a:r>
              <a:rPr lang="en-US" dirty="0">
                <a:hlinkClick r:id="rId6"/>
              </a:rPr>
              <a:t>random genetic drift</a:t>
            </a:r>
            <a:r>
              <a:rPr lang="en-US" dirty="0"/>
              <a:t>. ”</a:t>
            </a:r>
          </a:p>
          <a:p>
            <a:pPr lvl="2"/>
            <a:r>
              <a:rPr lang="en-US" dirty="0"/>
              <a:t>Taken from NCBI help/Genomes book</a:t>
            </a:r>
          </a:p>
        </p:txBody>
      </p:sp>
    </p:spTree>
    <p:extLst>
      <p:ext uri="{BB962C8B-B14F-4D97-AF65-F5344CB8AC3E}">
        <p14:creationId xmlns:p14="http://schemas.microsoft.com/office/powerpoint/2010/main" val="1505510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CBEA2-BE36-447C-9104-0117A4C92FBC}"/>
              </a:ext>
            </a:extLst>
          </p:cNvPr>
          <p:cNvSpPr>
            <a:spLocks noGrp="1"/>
          </p:cNvSpPr>
          <p:nvPr>
            <p:ph type="title"/>
          </p:nvPr>
        </p:nvSpPr>
        <p:spPr/>
        <p:txBody>
          <a:bodyPr/>
          <a:lstStyle/>
          <a:p>
            <a:r>
              <a:rPr lang="en-US" dirty="0"/>
              <a:t>Tree construction</a:t>
            </a:r>
          </a:p>
        </p:txBody>
      </p:sp>
      <p:sp>
        <p:nvSpPr>
          <p:cNvPr id="3" name="Content Placeholder 2">
            <a:extLst>
              <a:ext uri="{FF2B5EF4-FFF2-40B4-BE49-F238E27FC236}">
                <a16:creationId xmlns:a16="http://schemas.microsoft.com/office/drawing/2014/main" id="{37B0F377-48EA-4B2F-87F9-0F1E0DAD9E68}"/>
              </a:ext>
            </a:extLst>
          </p:cNvPr>
          <p:cNvSpPr>
            <a:spLocks noGrp="1"/>
          </p:cNvSpPr>
          <p:nvPr>
            <p:ph idx="1"/>
          </p:nvPr>
        </p:nvSpPr>
        <p:spPr/>
        <p:txBody>
          <a:bodyPr>
            <a:normAutofit/>
          </a:bodyPr>
          <a:lstStyle/>
          <a:p>
            <a:r>
              <a:rPr lang="en-US" dirty="0"/>
              <a:t>Focus on DNA for this example</a:t>
            </a:r>
          </a:p>
          <a:p>
            <a:pPr marL="514350" indent="-514350">
              <a:buFont typeface="+mj-lt"/>
              <a:buAutoNum type="arabicPeriod"/>
            </a:pPr>
            <a:r>
              <a:rPr lang="en-US" dirty="0"/>
              <a:t>Collecting sequences </a:t>
            </a:r>
            <a:r>
              <a:rPr lang="en-US" dirty="0">
                <a:sym typeface="Wingdings" panose="05000000000000000000" pitchFamily="2" charset="2"/>
              </a:rPr>
              <a:t> MSA</a:t>
            </a:r>
            <a:endParaRPr lang="en-US" dirty="0"/>
          </a:p>
          <a:p>
            <a:pPr marL="514350" indent="-514350">
              <a:buFont typeface="+mj-lt"/>
              <a:buAutoNum type="arabicPeriod"/>
            </a:pPr>
            <a:r>
              <a:rPr lang="en-US" dirty="0"/>
              <a:t>Converting the MSA data into a reconstructed tree;</a:t>
            </a:r>
          </a:p>
          <a:p>
            <a:pPr marL="514350" indent="-514350">
              <a:buFont typeface="+mj-lt"/>
              <a:buAutoNum type="arabicPeriod"/>
            </a:pPr>
            <a:r>
              <a:rPr lang="en-US" dirty="0"/>
              <a:t>Assessing the accuracy of tree</a:t>
            </a:r>
          </a:p>
          <a:p>
            <a:pPr marL="514350" indent="-514350">
              <a:buFont typeface="+mj-lt"/>
              <a:buAutoNum type="arabicPeriod"/>
            </a:pPr>
            <a:r>
              <a:rPr lang="en-US" dirty="0"/>
              <a:t>Using theory (molecular clock) to assign time for the splitting events</a:t>
            </a:r>
          </a:p>
          <a:p>
            <a:endParaRPr lang="en-US" dirty="0"/>
          </a:p>
        </p:txBody>
      </p:sp>
    </p:spTree>
    <p:extLst>
      <p:ext uri="{BB962C8B-B14F-4D97-AF65-F5344CB8AC3E}">
        <p14:creationId xmlns:p14="http://schemas.microsoft.com/office/powerpoint/2010/main" val="3788269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TotalTime>
  <Words>2032</Words>
  <Application>Microsoft Office PowerPoint</Application>
  <PresentationFormat>Widescreen</PresentationFormat>
  <Paragraphs>341</Paragraphs>
  <Slides>31</Slides>
  <Notes>0</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31</vt:i4>
      </vt:variant>
    </vt:vector>
  </HeadingPairs>
  <TitlesOfParts>
    <vt:vector size="43" baseType="lpstr">
      <vt:lpstr>Arial</vt:lpstr>
      <vt:lpstr>Calibri</vt:lpstr>
      <vt:lpstr>Calibri Light</vt:lpstr>
      <vt:lpstr>Cambria Math</vt:lpstr>
      <vt:lpstr>Courier New</vt:lpstr>
      <vt:lpstr>Lucida Console</vt:lpstr>
      <vt:lpstr>Minion Pro</vt:lpstr>
      <vt:lpstr>Wingdings</vt:lpstr>
      <vt:lpstr>Office Theme</vt:lpstr>
      <vt:lpstr>1_Default Design</vt:lpstr>
      <vt:lpstr>2_Office Theme</vt:lpstr>
      <vt:lpstr>Equation</vt:lpstr>
      <vt:lpstr>Basics</vt:lpstr>
      <vt:lpstr>Basics</vt:lpstr>
      <vt:lpstr>Indirect methods  Sequencing (direct) methods</vt:lpstr>
      <vt:lpstr>DNA or Protein? </vt:lpstr>
      <vt:lpstr>Rooted/unrooted</vt:lpstr>
      <vt:lpstr>Establishing the common ancestor by building inferred tree</vt:lpstr>
      <vt:lpstr>Gene tree vs Species tree</vt:lpstr>
      <vt:lpstr>Alleles</vt:lpstr>
      <vt:lpstr>Tree construction</vt:lpstr>
      <vt:lpstr>Tree construction</vt:lpstr>
      <vt:lpstr>Tree construction</vt:lpstr>
      <vt:lpstr>P-distance: Distance between 2 sequences</vt:lpstr>
      <vt:lpstr>To estimate the actual # of sub, we need statistical models</vt:lpstr>
      <vt:lpstr>Models of Sequence  evolution</vt:lpstr>
      <vt:lpstr>Neighbor-Joining Tree</vt:lpstr>
      <vt:lpstr>NJ tree</vt:lpstr>
      <vt:lpstr>Maximum Parsimony</vt:lpstr>
      <vt:lpstr>Character-Based: Parsimony</vt:lpstr>
      <vt:lpstr>Maximum Parsimony method</vt:lpstr>
      <vt:lpstr>Many methods, how to access the accuracy of the trees?</vt:lpstr>
      <vt:lpstr>Maximum-Liklihood </vt:lpstr>
      <vt:lpstr>Bayesian Methods</vt:lpstr>
      <vt:lpstr>Bayesian Methods</vt:lpstr>
      <vt:lpstr>PowerPoint Presentation</vt:lpstr>
      <vt:lpstr>Molecular Clock</vt:lpstr>
      <vt:lpstr>Estimating Human molecular clock </vt:lpstr>
      <vt:lpstr>Is there one clock?</vt:lpstr>
      <vt:lpstr>Evolution via Trees</vt:lpstr>
      <vt:lpstr>Evolution  via Trees</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Ravichandran, Ravi (NIH/NCI) [C]</dc:creator>
  <cp:lastModifiedBy>Ravichandran, Ravi (NIH/NCI) [C]</cp:lastModifiedBy>
  <cp:revision>53</cp:revision>
  <dcterms:created xsi:type="dcterms:W3CDTF">2020-03-29T11:51:50Z</dcterms:created>
  <dcterms:modified xsi:type="dcterms:W3CDTF">2020-04-02T21:43:40Z</dcterms:modified>
</cp:coreProperties>
</file>