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94" r:id="rId3"/>
    <p:sldId id="256" r:id="rId4"/>
    <p:sldId id="391" r:id="rId5"/>
    <p:sldId id="392" r:id="rId6"/>
    <p:sldId id="395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4FC9-54A7-4281-95D1-5E905BFE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69D71-4F28-43A0-B8D0-83532B29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7DB5-959C-4812-87D0-BDB29562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55A9-C939-475C-9A5E-EFF7A81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EB2A-7B88-4D14-B5D6-2E903C7E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DA2-5DE3-4BAF-874C-42A1C38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51EA-323B-456F-A976-35BEB094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E495-C4C8-4BDC-8A3F-277CAFF5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81E4-EBAC-4709-8F5A-2B52523B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3E5E-C703-42EC-B271-B2773D2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5C33-77B7-43FA-A130-565ED5AD0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81A8-8EE1-42FC-BFDC-715C320B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A23B-48AE-43B4-AE34-901BBB7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51C0-3A78-44B3-8295-10338FA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6C4F-5CB2-4F54-AFDF-BB7A5DE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6A88-3F1A-4F19-972C-A5B8A0EF4E64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13D9-D2F7-4C11-B2BC-7DDC60607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02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F1E0-68CF-4170-BEB2-59E850CFC78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S. Ravichandran, Ph.D.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2018-9D79-4FCB-B3AD-66C53AD05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8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7AAC-15A6-4E75-A272-1662F977C009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EBA2-DF97-46B6-B625-86B8577DB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3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A451-2567-4102-878A-61F683BD79A8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9032-971F-410C-8A77-3F721F54B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4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2BE5-DCC0-4A6D-AE63-568DB52A243A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57E2-F990-436F-BF7F-C80695089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6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350A4-1FB6-4381-B109-28F99CDE441D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186A-5B32-4514-989C-048212821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91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69EE-4410-438C-9ED4-B2BD5458DBBA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4A96-2B83-472C-A723-23B66BFC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F01B-8F41-426A-B2DA-696E87A4BCB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4577-9F34-4E7E-9871-604E3A2E0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E82A-DA28-495A-8981-ACD67A1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1C5F-E722-4347-97E2-07832907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816-5CF8-4B4C-A7A6-39033027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651A-1029-4001-A951-010F2C0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C1EA-28FC-4526-B4FE-19ADFB02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4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4CAA-A5BB-4A6F-973D-6D7CCE4E71C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4133-A6ED-4AC5-864D-6C31B7112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61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594F-5143-4ECC-944A-4B252E2907BE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CFEC-8B02-4E77-947B-E66E9A7DF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9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C332-0A35-4E6B-9694-EC6D46870DE3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9C4A-D082-490E-B51F-624EAC754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7F76-B253-4DCC-9F28-1C829E0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D5B2-3489-4692-A9C3-E52C42A7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16F7-5967-4364-B2A2-5D600B5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7C0-65E1-4C7C-9379-C6E24683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D92C-A6E1-4E3D-AC8A-7D149C4E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37D-E108-4A9E-B3F2-FAE93962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336-4971-4C5C-95EB-5FB52372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71B5-D7C0-483E-AE88-851BAF97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8A51-B9FE-4B47-803A-3D920AF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196B-2C7B-4251-8C20-A4C6E61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F08B-DB32-4878-B2BD-94C5945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A6C0-4912-488D-A00A-23C3E17D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B427-E662-4367-98D7-DF11B87C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112B-EDC2-43BC-BAAC-CE1D5AAD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6627-184B-4705-9D6F-AA4826B9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88B82-39DA-42C7-B363-FAF7CACCB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C7D9-9F3F-4EE6-A9EF-3AA19B18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47AA0-E77A-44B4-9E61-695FF04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8CA8-8A52-4516-89B0-C3FE61E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2DBA-9B7B-430B-AFF4-1EC4E313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D2B5B-1410-4A87-BA42-7366C8E9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2F56F-B3FF-456D-A017-03F6618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70B0-0CDE-4695-9846-6E39BD7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AD92-8582-4433-9920-B1DA24E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004CF-8E78-4561-9364-9D72E42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5B5E-1357-44C4-B0BB-C64E630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22A-DFBE-4AEF-AB31-6A35BDAD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A222-DAE1-4929-83E8-66875F70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DF9A-0887-46F8-A9C9-385D04DF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7044-C2F7-47B1-A636-6AD13635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437A-3145-46CD-B650-4C8879E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B872-434C-4565-A350-EDBC629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B682-12D9-48C0-8BA2-78FFEE07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5E799-D745-40AA-A102-2A598C37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25BC-0B1A-4E28-8F6C-690380F3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0A7A-EE83-4AEA-A56D-47FD9988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228C-B672-4FEB-8EA9-C807820A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02A-8CCB-4FDD-A80A-E14571BD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F0CE6-9573-4257-9CEB-F8FB3ED9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80E-F4F6-4D2E-ACD3-E7931B03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B620-12AF-4A63-8BE1-3865ED3D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6636-4937-4F8D-95D3-406693C1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1DC-87EA-4E43-979D-C9A042ED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A42E15-5050-4FCE-9F7A-B680445BCE27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3/5/2020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SR &amp; BL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5D568-96C7-4119-B07D-3DA2F0EB67A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CC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CC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tein" TargetMode="External"/><Relationship Id="rId13" Type="http://schemas.openxmlformats.org/officeDocument/2006/relationships/hyperlink" Target="http://pngimg.com/download/48576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hyperlink" Target="https://bio.libretexts.org/Under_Construction/Purgatory/Core_(Britt's_page)/Proteins*%23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g"/><Relationship Id="rId4" Type="http://schemas.openxmlformats.org/officeDocument/2006/relationships/image" Target="../media/image1.wmf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847-36BD-4574-896C-0D3803D2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Status/Agenda for today</a:t>
            </a:r>
            <a:br>
              <a:rPr lang="en-US" dirty="0"/>
            </a:br>
            <a:r>
              <a:rPr lang="en-US" dirty="0"/>
              <a:t>BIFX-550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331F-32A5-4B24-89A4-B1F3237CB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S.Ravichandran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9E273-D91E-438C-ADED-4DC6D17C363E}"/>
              </a:ext>
            </a:extLst>
          </p:cNvPr>
          <p:cNvSpPr txBox="1"/>
          <p:nvPr/>
        </p:nvSpPr>
        <p:spPr>
          <a:xfrm>
            <a:off x="3777673" y="341806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Proteins, DNA     </a:t>
            </a:r>
            <a:r>
              <a:rPr lang="en-US" dirty="0">
                <a:sym typeface="Wingdings" panose="05000000000000000000" pitchFamily="2" charset="2"/>
              </a:rPr>
              <a:t>    Function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E15AF-4631-4AE8-8C40-AB5B4777A878}"/>
              </a:ext>
            </a:extLst>
          </p:cNvPr>
          <p:cNvSpPr txBox="1"/>
          <p:nvPr/>
        </p:nvSpPr>
        <p:spPr>
          <a:xfrm>
            <a:off x="748372" y="1531056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Approximation: strings of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75268-718B-4D47-A13E-5FD9E1543F52}"/>
              </a:ext>
            </a:extLst>
          </p:cNvPr>
          <p:cNvSpPr txBox="1"/>
          <p:nvPr/>
        </p:nvSpPr>
        <p:spPr>
          <a:xfrm>
            <a:off x="70174" y="556739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know how to score and we need a base-line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7ADDB-B29A-46A2-83D7-FC87A0178797}"/>
              </a:ext>
            </a:extLst>
          </p:cNvPr>
          <p:cNvSpPr txBox="1"/>
          <p:nvPr/>
        </p:nvSpPr>
        <p:spPr>
          <a:xfrm>
            <a:off x="109220" y="268101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want to align; Global/Local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1539-94D6-44CE-BF1E-9CC4CD2A7A51}"/>
              </a:ext>
            </a:extLst>
          </p:cNvPr>
          <p:cNvSpPr txBox="1"/>
          <p:nvPr/>
        </p:nvSpPr>
        <p:spPr>
          <a:xfrm>
            <a:off x="2792860" y="2967335"/>
            <a:ext cx="396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Global:</a:t>
            </a:r>
            <a:r>
              <a:rPr lang="en-US" dirty="0"/>
              <a:t> No Statistics/Math formulation; done with approximations</a:t>
            </a:r>
          </a:p>
          <a:p>
            <a:r>
              <a:rPr lang="en-US" b="1" dirty="0"/>
              <a:t>Local:</a:t>
            </a:r>
            <a:r>
              <a:rPr lang="en-US" dirty="0"/>
              <a:t> We do have some backup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6502-9310-40DA-9BAE-9827852E51AB}"/>
              </a:ext>
            </a:extLst>
          </p:cNvPr>
          <p:cNvSpPr txBox="1"/>
          <p:nvPr/>
        </p:nvSpPr>
        <p:spPr>
          <a:xfrm>
            <a:off x="58897" y="4260331"/>
            <a:ext cx="273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Local: </a:t>
            </a:r>
            <a:r>
              <a:rPr lang="en-US" dirty="0"/>
              <a:t>BLAST; works in most cases; Let us focus with Local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082E-D213-4024-9E97-9AE9AB26CA3F}"/>
              </a:ext>
            </a:extLst>
          </p:cNvPr>
          <p:cNvSpPr txBox="1"/>
          <p:nvPr/>
        </p:nvSpPr>
        <p:spPr>
          <a:xfrm>
            <a:off x="3842328" y="5685197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assume we are aligning random non-gapped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7EC83-1BA7-41B2-8040-45636C29F470}"/>
              </a:ext>
            </a:extLst>
          </p:cNvPr>
          <p:cNvSpPr txBox="1"/>
          <p:nvPr/>
        </p:nvSpPr>
        <p:spPr>
          <a:xfrm>
            <a:off x="7625759" y="5685196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certain conditions, we develop a procedure to create a scoring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1A380-0BFF-4F91-BBB5-6BDFF10506B2}"/>
              </a:ext>
            </a:extLst>
          </p:cNvPr>
          <p:cNvSpPr txBox="1"/>
          <p:nvPr/>
        </p:nvSpPr>
        <p:spPr>
          <a:xfrm>
            <a:off x="8387759" y="4334175"/>
            <a:ext cx="350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fill the target-frequency, we need high-confidence alignments. Which in most cases can be hand-derived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E5D2A-4AE3-49B2-A084-B61613129462}"/>
              </a:ext>
            </a:extLst>
          </p:cNvPr>
          <p:cNvSpPr txBox="1"/>
          <p:nvPr/>
        </p:nvSpPr>
        <p:spPr>
          <a:xfrm>
            <a:off x="8971988" y="3429000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BLOSUMx</a:t>
            </a:r>
            <a:r>
              <a:rPr lang="en-US" dirty="0"/>
              <a:t>, PAMs series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693B34-1821-44E2-9F4F-DC0535ECF316}"/>
              </a:ext>
            </a:extLst>
          </p:cNvPr>
          <p:cNvSpPr/>
          <p:nvPr/>
        </p:nvSpPr>
        <p:spPr>
          <a:xfrm>
            <a:off x="1791378" y="2120115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27822E-90A8-487C-BEB2-B86D0CA20026}"/>
              </a:ext>
            </a:extLst>
          </p:cNvPr>
          <p:cNvSpPr/>
          <p:nvPr/>
        </p:nvSpPr>
        <p:spPr>
          <a:xfrm>
            <a:off x="1094506" y="519287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BB91282-7249-47DC-9D11-7ACD3F254C09}"/>
              </a:ext>
            </a:extLst>
          </p:cNvPr>
          <p:cNvSpPr/>
          <p:nvPr/>
        </p:nvSpPr>
        <p:spPr>
          <a:xfrm rot="17942077">
            <a:off x="2442454" y="300534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3B6E685-E1ED-4D7D-89C7-1962D7D19433}"/>
              </a:ext>
            </a:extLst>
          </p:cNvPr>
          <p:cNvSpPr/>
          <p:nvPr/>
        </p:nvSpPr>
        <p:spPr>
          <a:xfrm rot="3161076">
            <a:off x="2367006" y="3832676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D5B7AE8-2FD7-4F90-A47D-7A2E874574A2}"/>
              </a:ext>
            </a:extLst>
          </p:cNvPr>
          <p:cNvSpPr/>
          <p:nvPr/>
        </p:nvSpPr>
        <p:spPr>
          <a:xfrm rot="16200000">
            <a:off x="3459619" y="592661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290132C-6535-4A52-8B0E-35E99AA4CB1E}"/>
              </a:ext>
            </a:extLst>
          </p:cNvPr>
          <p:cNvSpPr/>
          <p:nvPr/>
        </p:nvSpPr>
        <p:spPr>
          <a:xfrm rot="16200000">
            <a:off x="7167945" y="5926611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495DEA-7D9B-4A41-9BF3-7FB7DF0F110D}"/>
              </a:ext>
            </a:extLst>
          </p:cNvPr>
          <p:cNvSpPr/>
          <p:nvPr/>
        </p:nvSpPr>
        <p:spPr>
          <a:xfrm rot="10800000">
            <a:off x="9399139" y="5280167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418677E-F067-424A-88EB-601E595CA079}"/>
              </a:ext>
            </a:extLst>
          </p:cNvPr>
          <p:cNvSpPr/>
          <p:nvPr/>
        </p:nvSpPr>
        <p:spPr>
          <a:xfrm rot="10800000">
            <a:off x="9815936" y="394059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DB737-58CA-4B63-A7D2-577E8866748E}"/>
              </a:ext>
            </a:extLst>
          </p:cNvPr>
          <p:cNvSpPr txBox="1"/>
          <p:nvPr/>
        </p:nvSpPr>
        <p:spPr>
          <a:xfrm>
            <a:off x="9399139" y="2708491"/>
            <a:ext cx="249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Penalty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52D7E5-D9FF-4671-8367-AF344102AFE5}"/>
              </a:ext>
            </a:extLst>
          </p:cNvPr>
          <p:cNvSpPr txBox="1"/>
          <p:nvPr/>
        </p:nvSpPr>
        <p:spPr>
          <a:xfrm>
            <a:off x="9522690" y="1193747"/>
            <a:ext cx="2669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to produce </a:t>
            </a:r>
            <a:br>
              <a:rPr lang="en-US" dirty="0"/>
            </a:br>
            <a:r>
              <a:rPr lang="en-US" dirty="0"/>
              <a:t>alignments using Matrices and penalties and other approximations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7873675-8FB8-48AB-AB48-5B303B631CFA}"/>
              </a:ext>
            </a:extLst>
          </p:cNvPr>
          <p:cNvSpPr/>
          <p:nvPr/>
        </p:nvSpPr>
        <p:spPr>
          <a:xfrm rot="10800000">
            <a:off x="10231573" y="3123144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AA97A5B-6665-4548-9E76-D92DE7BB563A}"/>
              </a:ext>
            </a:extLst>
          </p:cNvPr>
          <p:cNvSpPr/>
          <p:nvPr/>
        </p:nvSpPr>
        <p:spPr>
          <a:xfrm rot="10800000">
            <a:off x="10591652" y="243171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D9811BA-3128-4F0B-B3EE-C96FEB317741}"/>
              </a:ext>
            </a:extLst>
          </p:cNvPr>
          <p:cNvSpPr/>
          <p:nvPr/>
        </p:nvSpPr>
        <p:spPr>
          <a:xfrm rot="10800000">
            <a:off x="10799470" y="900280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07E50-ACED-4F2F-9704-522DA4853D8F}"/>
              </a:ext>
            </a:extLst>
          </p:cNvPr>
          <p:cNvSpPr txBox="1"/>
          <p:nvPr/>
        </p:nvSpPr>
        <p:spPr>
          <a:xfrm>
            <a:off x="9570582" y="111690"/>
            <a:ext cx="31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DB/Matrix/Other parameters initiate BLAST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53567F5-09D8-4976-98C4-B67D554472BF}"/>
              </a:ext>
            </a:extLst>
          </p:cNvPr>
          <p:cNvSpPr/>
          <p:nvPr/>
        </p:nvSpPr>
        <p:spPr>
          <a:xfrm rot="2671487">
            <a:off x="3256130" y="905232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5EAE3C0-E7B2-41AE-9F6D-0C3A9ED397FE}"/>
              </a:ext>
            </a:extLst>
          </p:cNvPr>
          <p:cNvSpPr/>
          <p:nvPr/>
        </p:nvSpPr>
        <p:spPr>
          <a:xfrm rot="5400000">
            <a:off x="9008637" y="103166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CEACEB1-6DC7-4360-827A-798F85A0B2F2}"/>
              </a:ext>
            </a:extLst>
          </p:cNvPr>
          <p:cNvSpPr/>
          <p:nvPr/>
        </p:nvSpPr>
        <p:spPr>
          <a:xfrm rot="5400000">
            <a:off x="6906404" y="183459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CFA59-9547-46E8-9A5D-654CE07B2C0E}"/>
              </a:ext>
            </a:extLst>
          </p:cNvPr>
          <p:cNvSpPr txBox="1"/>
          <p:nvPr/>
        </p:nvSpPr>
        <p:spPr>
          <a:xfrm>
            <a:off x="7708738" y="145240"/>
            <a:ext cx="13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Alignments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B0A2D9A-D1FE-40E5-89D2-44099685F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90557"/>
              </p:ext>
            </p:extLst>
          </p:nvPr>
        </p:nvGraphicFramePr>
        <p:xfrm>
          <a:off x="4972141" y="4429108"/>
          <a:ext cx="2661076" cy="10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815840" imgH="749160" progId="Equation.3">
                  <p:embed/>
                </p:oleObj>
              </mc:Choice>
              <mc:Fallback>
                <p:oleObj name="Equation" r:id="rId3" imgW="1815840" imgH="749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141" y="4429108"/>
                        <a:ext cx="2661076" cy="109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425A0E18-7062-4B10-BCC4-CCF589F41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291" y="2684162"/>
            <a:ext cx="2252613" cy="1375280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328E34-A6F3-4D92-BFE3-1670E649D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09" y="2070236"/>
            <a:ext cx="3086100" cy="352425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D7A085-55B1-486F-8317-64D1A614F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43188" y="682260"/>
            <a:ext cx="1253931" cy="12690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C001C8-7AA2-4AC9-919B-F6B714B25F29}"/>
              </a:ext>
            </a:extLst>
          </p:cNvPr>
          <p:cNvSpPr txBox="1"/>
          <p:nvPr/>
        </p:nvSpPr>
        <p:spPr>
          <a:xfrm>
            <a:off x="3943188" y="1879471"/>
            <a:ext cx="1365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creativecommons.org/licenses/by-sa/3.0/"/>
              </a:rPr>
              <a:t>CC BY-SA</a:t>
            </a:r>
            <a:r>
              <a:rPr lang="en-US" sz="900" dirty="0"/>
              <a:t> License image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C84EEE5-76F0-4B3B-B7DC-E64F1D3CC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8784" y="274479"/>
            <a:ext cx="1483862" cy="831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F1CCAD-D0FB-4A5A-BFCD-5E19CF955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97119" y="828141"/>
            <a:ext cx="1268861" cy="9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3" grpId="0"/>
      <p:bldP spid="34" grpId="0" animBg="1"/>
      <p:bldP spid="36" grpId="0" animBg="1"/>
      <p:bldP spid="37" grpId="0" animBg="1"/>
      <p:bldP spid="38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08F-5247-47CC-8B3A-3721C252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6944-694D-4974-A800-0B1403E7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r>
              <a:rPr lang="en-US" sz="1800" dirty="0"/>
              <a:t>Midterm</a:t>
            </a:r>
          </a:p>
          <a:p>
            <a:pPr lvl="1"/>
            <a:r>
              <a:rPr lang="en-US" sz="1800" dirty="0"/>
              <a:t>Biology/basics (C1)</a:t>
            </a:r>
          </a:p>
          <a:p>
            <a:pPr lvl="1"/>
            <a:r>
              <a:rPr lang="en-US" sz="1800" dirty="0"/>
              <a:t>Command-line (C2-3)</a:t>
            </a:r>
          </a:p>
          <a:p>
            <a:pPr lvl="2"/>
            <a:r>
              <a:rPr lang="en-US" sz="1800" dirty="0"/>
              <a:t>Linux; R; </a:t>
            </a:r>
            <a:r>
              <a:rPr lang="en-US" sz="1800" dirty="0" err="1"/>
              <a:t>edirect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Databases (C4)</a:t>
            </a:r>
          </a:p>
          <a:p>
            <a:pPr lvl="2"/>
            <a:r>
              <a:rPr lang="en-US" sz="1800" dirty="0"/>
              <a:t>NCBI, </a:t>
            </a:r>
            <a:r>
              <a:rPr lang="en-US" sz="1800" dirty="0" err="1"/>
              <a:t>Ensembl</a:t>
            </a:r>
            <a:r>
              <a:rPr lang="en-US" sz="1800" dirty="0"/>
              <a:t>, </a:t>
            </a:r>
            <a:r>
              <a:rPr lang="en-US" sz="1800" dirty="0" err="1"/>
              <a:t>UniProt</a:t>
            </a:r>
            <a:endParaRPr lang="en-US" sz="1800" dirty="0"/>
          </a:p>
          <a:p>
            <a:pPr lvl="1"/>
            <a:r>
              <a:rPr lang="en-US" sz="1800" dirty="0"/>
              <a:t>Pairwise-Sequence comparison (C5-6)</a:t>
            </a:r>
          </a:p>
          <a:p>
            <a:pPr lvl="2"/>
            <a:r>
              <a:rPr lang="en-US" sz="1800" dirty="0"/>
              <a:t>Theory</a:t>
            </a:r>
          </a:p>
          <a:p>
            <a:pPr lvl="2"/>
            <a:r>
              <a:rPr lang="en-US" sz="1800" dirty="0"/>
              <a:t>Matrices (PAM/BLOSUM)</a:t>
            </a:r>
          </a:p>
          <a:p>
            <a:pPr lvl="2"/>
            <a:r>
              <a:rPr lang="en-US" sz="1800" dirty="0"/>
              <a:t>Dynamic Programming</a:t>
            </a:r>
          </a:p>
          <a:p>
            <a:pPr lvl="1"/>
            <a:r>
              <a:rPr lang="en-US" sz="2200" dirty="0"/>
              <a:t>BLAST (C7)</a:t>
            </a:r>
          </a:p>
          <a:p>
            <a:pPr lvl="2"/>
            <a:r>
              <a:rPr lang="en-US" sz="1800" dirty="0"/>
              <a:t>Tool for sequence comparison</a:t>
            </a:r>
          </a:p>
          <a:p>
            <a:pPr lvl="1"/>
            <a:r>
              <a:rPr lang="en-US" sz="2200" dirty="0"/>
              <a:t>MSA (C8)</a:t>
            </a:r>
          </a:p>
          <a:p>
            <a:pPr lvl="2"/>
            <a:r>
              <a:rPr lang="en-US" sz="1800" dirty="0"/>
              <a:t>Multiple sequence comparison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25E6-A080-44C4-91AA-C7577D6C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9F1E0-68CF-4170-BEB2-59E850CFC780}" type="datetime1">
              <a:rPr lang="en-US" altLang="en-US">
                <a:latin typeface="Arial"/>
              </a:rPr>
              <a:pPr>
                <a:defRPr/>
              </a:pPr>
              <a:t>3/5/2020</a:t>
            </a:fld>
            <a:endParaRPr lang="en-US" altLang="en-US"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86F2-ECF2-4563-8109-58236910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/>
              </a:rPr>
              <a:t>S. Ravichandran, Ph.D.</a:t>
            </a:r>
            <a:endParaRPr lang="en-US" altLang="en-US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D3E5-05C4-411F-AE6C-7144A871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2018-9D79-4FCB-B3AD-66C53AD05DA1}" type="slidenum">
              <a:rPr lang="en-US" altLang="en-US">
                <a:latin typeface="Arial"/>
              </a:rPr>
              <a:pPr>
                <a:defRPr/>
              </a:pPr>
              <a:t>3</a:t>
            </a:fld>
            <a:endParaRPr lang="en-US" altLang="en-US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08C9A-F615-4605-8F73-B98A6AD1BC66}"/>
              </a:ext>
            </a:extLst>
          </p:cNvPr>
          <p:cNvSpPr txBox="1"/>
          <p:nvPr/>
        </p:nvSpPr>
        <p:spPr>
          <a:xfrm>
            <a:off x="7543800" y="27988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/>
              </a:rPr>
              <a:t>March 7 to 15  break</a:t>
            </a:r>
          </a:p>
          <a:p>
            <a:r>
              <a:rPr lang="en-US" dirty="0">
                <a:solidFill>
                  <a:srgbClr val="00FF00"/>
                </a:solidFill>
                <a:latin typeface="Arial"/>
              </a:rPr>
              <a:t>Midterm: March 19</a:t>
            </a:r>
          </a:p>
        </p:txBody>
      </p:sp>
    </p:spTree>
    <p:extLst>
      <p:ext uri="{BB962C8B-B14F-4D97-AF65-F5344CB8AC3E}">
        <p14:creationId xmlns:p14="http://schemas.microsoft.com/office/powerpoint/2010/main" val="20050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15CFD9-41D4-4E5C-B8C9-CDE7C91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D338-E23A-4E22-B52C-8B49898E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(10 Questions; 20 points)</a:t>
            </a:r>
          </a:p>
          <a:p>
            <a:pPr lvl="1"/>
            <a:r>
              <a:rPr lang="en-US" dirty="0"/>
              <a:t>10 Questions; Basic Bioinformatics/Biology; involves looking up in NCBI/</a:t>
            </a:r>
            <a:r>
              <a:rPr lang="en-US" dirty="0" err="1"/>
              <a:t>Ensembl</a:t>
            </a:r>
            <a:r>
              <a:rPr lang="en-US" dirty="0"/>
              <a:t> databases</a:t>
            </a:r>
          </a:p>
          <a:p>
            <a:r>
              <a:rPr lang="en-US" dirty="0"/>
              <a:t>Section 2 (4 Questions; each 20 points)</a:t>
            </a:r>
          </a:p>
          <a:p>
            <a:pPr lvl="1"/>
            <a:r>
              <a:rPr lang="en-US" dirty="0"/>
              <a:t>Finding sequences ; Sequence related information </a:t>
            </a:r>
          </a:p>
          <a:p>
            <a:pPr lvl="1"/>
            <a:r>
              <a:rPr lang="en-US" dirty="0"/>
              <a:t>Be aware that NCBI contains species related information other than humans (plants, Rats, </a:t>
            </a:r>
            <a:r>
              <a:rPr lang="en-US" dirty="0" err="1"/>
              <a:t>Ecoli</a:t>
            </a:r>
            <a:r>
              <a:rPr lang="en-US" dirty="0"/>
              <a:t> etc.) </a:t>
            </a:r>
          </a:p>
          <a:p>
            <a:pPr lvl="1"/>
            <a:r>
              <a:rPr lang="en-US" dirty="0"/>
              <a:t>Analyzing BLAST sequences </a:t>
            </a:r>
          </a:p>
          <a:p>
            <a:pPr lvl="1"/>
            <a:r>
              <a:rPr lang="en-US" dirty="0"/>
              <a:t>Galaxy, </a:t>
            </a:r>
            <a:r>
              <a:rPr lang="en-US" dirty="0" err="1"/>
              <a:t>edirect</a:t>
            </a:r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DF099-8162-4C22-AA56-BB71C0E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EEDC-808B-4560-B5EB-3E2C930F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C6F8-E0B7-4F75-B915-51D01533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A87E-0823-4B28-951E-E54BF1A8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581F-484D-4482-A118-EABEDD28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NCBI also has sequence information other than humans?</a:t>
            </a:r>
          </a:p>
          <a:p>
            <a:pPr lvl="1"/>
            <a:r>
              <a:rPr lang="en-US" dirty="0"/>
              <a:t>Other animals, plants and viruses</a:t>
            </a:r>
          </a:p>
          <a:p>
            <a:r>
              <a:rPr lang="en-US" dirty="0"/>
              <a:t>Brush up your </a:t>
            </a:r>
            <a:r>
              <a:rPr lang="en-US" dirty="0" err="1"/>
              <a:t>edirect</a:t>
            </a:r>
            <a:r>
              <a:rPr lang="en-US" dirty="0"/>
              <a:t> skills </a:t>
            </a:r>
          </a:p>
          <a:p>
            <a:pPr lvl="1"/>
            <a:r>
              <a:rPr lang="en-US" dirty="0"/>
              <a:t>Sequence extraction and reporting</a:t>
            </a:r>
          </a:p>
          <a:p>
            <a:r>
              <a:rPr lang="en-US" dirty="0"/>
              <a:t>MSA using Galaxy </a:t>
            </a:r>
          </a:p>
          <a:p>
            <a:pPr lvl="1"/>
            <a:r>
              <a:rPr lang="en-US" dirty="0"/>
              <a:t>Loading a file or </a:t>
            </a:r>
            <a:r>
              <a:rPr lang="en-US" dirty="0" err="1"/>
              <a:t>fasta</a:t>
            </a:r>
            <a:r>
              <a:rPr lang="en-US" dirty="0"/>
              <a:t> sequence(s) and carrying out a simple alignment and reporting the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08C0-026F-48CD-909E-7670FF2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9F1E0-68CF-4170-BEB2-59E850CFC780}" type="datetime1">
              <a:rPr lang="en-US" altLang="en-US" smtClean="0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BF4-1EE0-4CE3-BBBB-B42671EC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4FC9-1D00-4207-9D3C-9E76F193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2018-9D79-4FCB-B3AD-66C53AD05D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54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48AD2-6C82-44B4-8DBE-92ED9F1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970EB-7B45-4ABC-91A2-A614E858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40972"/>
            <a:ext cx="5384800" cy="4885194"/>
          </a:xfrm>
        </p:spPr>
        <p:txBody>
          <a:bodyPr/>
          <a:lstStyle/>
          <a:p>
            <a:r>
              <a:rPr lang="en-US" dirty="0"/>
              <a:t>March 5:   MSA</a:t>
            </a:r>
          </a:p>
          <a:p>
            <a:r>
              <a:rPr lang="en-US" dirty="0">
                <a:solidFill>
                  <a:srgbClr val="C00000"/>
                </a:solidFill>
              </a:rPr>
              <a:t>March 12  No Class</a:t>
            </a:r>
          </a:p>
          <a:p>
            <a:r>
              <a:rPr lang="en-US" dirty="0"/>
              <a:t>March 19  Midterm</a:t>
            </a:r>
          </a:p>
          <a:p>
            <a:r>
              <a:rPr lang="en-US" dirty="0"/>
              <a:t>March 26  Adv BLAST Phylogeny</a:t>
            </a:r>
          </a:p>
          <a:p>
            <a:r>
              <a:rPr lang="en-US" dirty="0">
                <a:solidFill>
                  <a:srgbClr val="FFFF00"/>
                </a:solidFill>
              </a:rPr>
              <a:t>April 02  Phylogeny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bifxb</a:t>
            </a:r>
            <a:r>
              <a:rPr lang="en-US" dirty="0">
                <a:solidFill>
                  <a:srgbClr val="92D050"/>
                </a:solidFill>
              </a:rPr>
              <a:t> ongoing assignment deadline)??</a:t>
            </a:r>
          </a:p>
          <a:p>
            <a:r>
              <a:rPr lang="en-US" dirty="0">
                <a:solidFill>
                  <a:srgbClr val="FFFF00"/>
                </a:solidFill>
              </a:rPr>
              <a:t>April 09  NGS 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809EB-8684-4C07-A10E-3B54A795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40972"/>
            <a:ext cx="5994400" cy="46130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April 16 Microarray/RNA-Seq</a:t>
            </a:r>
          </a:p>
          <a:p>
            <a:r>
              <a:rPr lang="en-US" dirty="0">
                <a:solidFill>
                  <a:srgbClr val="FFFF00"/>
                </a:solidFill>
              </a:rPr>
              <a:t>April 23 Impact Analysis</a:t>
            </a:r>
          </a:p>
          <a:p>
            <a:r>
              <a:rPr lang="en-US" dirty="0">
                <a:solidFill>
                  <a:srgbClr val="FFFF00"/>
                </a:solidFill>
              </a:rPr>
              <a:t>April 30 Protein Structure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Modeling (if time permits)</a:t>
            </a:r>
          </a:p>
          <a:p>
            <a:r>
              <a:rPr lang="en-US" dirty="0">
                <a:solidFill>
                  <a:srgbClr val="00FFFF"/>
                </a:solidFill>
              </a:rPr>
              <a:t>May 07  </a:t>
            </a:r>
          </a:p>
          <a:p>
            <a:pPr lvl="1"/>
            <a:r>
              <a:rPr lang="en-US" dirty="0"/>
              <a:t>Find-a-gene presentation; </a:t>
            </a:r>
            <a:r>
              <a:rPr lang="en-US" dirty="0" err="1"/>
              <a:t>bifxc</a:t>
            </a:r>
            <a:r>
              <a:rPr lang="en-US" dirty="0"/>
              <a:t> deadline; presentation slides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1C4-91A1-4C74-B97F-F9927AB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BD2D4-3CAC-429E-8945-FB06799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FC6C-4F2E-441C-9921-5FF3968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1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Default Design</vt:lpstr>
      <vt:lpstr>Equation</vt:lpstr>
      <vt:lpstr>Status/Agenda for today BIFX-550</vt:lpstr>
      <vt:lpstr>PowerPoint Presentation</vt:lpstr>
      <vt:lpstr>Discussion ?s</vt:lpstr>
      <vt:lpstr>Midterm</vt:lpstr>
      <vt:lpstr>Mid-term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24</cp:revision>
  <dcterms:created xsi:type="dcterms:W3CDTF">2020-02-29T13:15:23Z</dcterms:created>
  <dcterms:modified xsi:type="dcterms:W3CDTF">2020-03-05T14:19:13Z</dcterms:modified>
</cp:coreProperties>
</file>