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76"/>
  </p:notesMasterIdLst>
  <p:sldIdLst>
    <p:sldId id="256" r:id="rId4"/>
    <p:sldId id="257" r:id="rId5"/>
    <p:sldId id="359" r:id="rId6"/>
    <p:sldId id="258" r:id="rId7"/>
    <p:sldId id="362" r:id="rId8"/>
    <p:sldId id="364" r:id="rId9"/>
    <p:sldId id="259" r:id="rId10"/>
    <p:sldId id="261" r:id="rId11"/>
    <p:sldId id="281" r:id="rId12"/>
    <p:sldId id="365" r:id="rId13"/>
    <p:sldId id="366" r:id="rId14"/>
    <p:sldId id="367" r:id="rId15"/>
    <p:sldId id="279" r:id="rId16"/>
    <p:sldId id="280" r:id="rId17"/>
    <p:sldId id="289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41" r:id="rId28"/>
    <p:sldId id="343" r:id="rId29"/>
    <p:sldId id="285" r:id="rId30"/>
    <p:sldId id="286" r:id="rId31"/>
    <p:sldId id="287" r:id="rId32"/>
    <p:sldId id="288" r:id="rId33"/>
    <p:sldId id="344" r:id="rId34"/>
    <p:sldId id="345" r:id="rId35"/>
    <p:sldId id="346" r:id="rId36"/>
    <p:sldId id="269" r:id="rId37"/>
    <p:sldId id="291" r:id="rId38"/>
    <p:sldId id="357" r:id="rId39"/>
    <p:sldId id="299" r:id="rId40"/>
    <p:sldId id="300" r:id="rId41"/>
    <p:sldId id="302" r:id="rId42"/>
    <p:sldId id="303" r:id="rId43"/>
    <p:sldId id="360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21" r:id="rId60"/>
    <p:sldId id="322" r:id="rId61"/>
    <p:sldId id="323" r:id="rId62"/>
    <p:sldId id="358" r:id="rId63"/>
    <p:sldId id="324" r:id="rId64"/>
    <p:sldId id="330" r:id="rId65"/>
    <p:sldId id="331" r:id="rId66"/>
    <p:sldId id="332" r:id="rId67"/>
    <p:sldId id="333" r:id="rId68"/>
    <p:sldId id="326" r:id="rId69"/>
    <p:sldId id="327" r:id="rId70"/>
    <p:sldId id="328" r:id="rId71"/>
    <p:sldId id="336" r:id="rId72"/>
    <p:sldId id="337" r:id="rId73"/>
    <p:sldId id="338" r:id="rId74"/>
    <p:sldId id="361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1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636" y="-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29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1173E-4D9B-4DDB-ADA0-A0EBBA0FDE7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B1376-613A-4715-A7E0-80240827C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8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8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934F83-5D48-45E8-B645-F3480DE36E53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8220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8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057B56-8603-4E21-95DD-2D922A6581DF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3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8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5D55AB-2811-4CB8-AE33-DB7339ADB89B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82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8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4F4DC4-C3D0-4173-BD88-D9ABE985FB9C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792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fld id="{8DFD8FF3-3642-4C1A-A639-D02F1C302C4F}" type="datetime1">
              <a:rPr lang="en-US"/>
              <a:pPr>
                <a:defRPr/>
              </a:pPr>
              <a:t>12/6/2018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0FA07-A42D-4F5F-AA09-1A5708F90B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201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87890-F2EF-4F1D-BEC9-F31A2ECDC63D}" type="datetime1">
              <a:rPr lang="en-US"/>
              <a:pPr>
                <a:defRPr/>
              </a:pPr>
              <a:t>12/6/2018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SR &amp; BL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A21AD-349B-4E3C-B020-767017272B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115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8343B-0B07-4161-A809-AF597589DC3A}" type="datetime1">
              <a:rPr lang="en-US"/>
              <a:pPr>
                <a:defRPr/>
              </a:pPr>
              <a:t>12/6/2018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D1E18-D770-4561-8CE8-23A4813A8A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04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03A4F-0241-4D78-8AB8-3E055522FAAD}" type="datetime1">
              <a:rPr lang="en-US"/>
              <a:pPr>
                <a:defRPr/>
              </a:pPr>
              <a:t>12/6/2018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2DB6F-FCC1-4524-B5F8-8487635265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37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25DDC-BEC7-4D65-9747-E3FDFC76ECBA}" type="datetime1">
              <a:rPr lang="en-US"/>
              <a:pPr>
                <a:defRPr/>
              </a:pPr>
              <a:t>12/6/2018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4F55B-2DF2-4688-BFB1-C5B3F83A89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101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3DECD-C34E-40D3-8C98-9F60828D4591}" type="datetime1">
              <a:rPr lang="en-US"/>
              <a:pPr>
                <a:defRPr/>
              </a:pPr>
              <a:t>12/6/2018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7C3DC-B44C-4BEE-8133-C0E0C80821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4156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5FD04-EE2C-48E3-800F-C91142060DC8}" type="datetime1">
              <a:rPr lang="en-US"/>
              <a:pPr>
                <a:defRPr/>
              </a:pPr>
              <a:t>12/6/2018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977B7-CC73-4D1D-8DFD-1061A61CFC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876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23CBB-D49D-45F9-A000-C1D4F9FE1E07}" type="datetime1">
              <a:rPr lang="en-US"/>
              <a:pPr>
                <a:defRPr/>
              </a:pPr>
              <a:t>12/6/2018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F4AB2-7A6A-4E52-B7D4-01DF2EE1DD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77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63E01-85ED-420B-95F7-41C8CBF188C8}" type="datetime1">
              <a:rPr lang="en-US"/>
              <a:pPr>
                <a:defRPr/>
              </a:pPr>
              <a:t>12/6/2018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7C055-358F-4721-8BE0-8EB327152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6493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5EC4C-38F4-4988-A338-A8BA413FEE23}" type="datetime1">
              <a:rPr lang="en-US"/>
              <a:pPr>
                <a:defRPr/>
              </a:pPr>
              <a:t>12/6/2018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20E56-4173-4A39-9F4C-82DAC6CDAC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68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C759A-FAAB-47F0-A2FF-0ACF1666CC68}" type="datetime1">
              <a:rPr lang="en-US"/>
              <a:pPr>
                <a:defRPr/>
              </a:pPr>
              <a:t>12/6/2018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499A5-7627-4986-85E1-B202FA8CDA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418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EE381-A9B1-4838-AB69-2E074A69094C}" type="datetime1">
              <a:rPr lang="en-US"/>
              <a:pPr>
                <a:defRPr/>
              </a:pPr>
              <a:t>12/6/2018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EA0F9-1864-4CC1-B2ED-19690443F9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93925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376BE-7EC1-4E96-974E-2DA5705A2B0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Dr. S. Ravichandran, Ph.D.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C57DE-288D-482D-9CBB-A0C2932D3E9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877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54C8B-62A1-475F-939A-AB4958BCCAB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Dr. S. Ravichandran, Ph.D.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89C7C-1A40-4377-9B14-A6948ED3D81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3518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CDE0F-B10D-430E-983F-F2735C6E2D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Dr. S. Ravichandran, Ph.D.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082F6-F4C2-4978-9F38-8AA0DB3A0AB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5994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78B40-65DF-4022-90DB-0A23166E8F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Dr. S. Ravichandran, Ph.D.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AD946-50D6-4B58-A4D0-0ED599199E6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8744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13D48-0B17-4D51-ABBB-E194168099B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Dr. S. Ravichandran, Ph.D.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3B921-0FD0-4C77-9D30-FAF8B5C21D6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12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BA471-7BE6-4097-8DF7-DC9E44CA2C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Dr. S. Ravichandran, Ph.D.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C58E7-A07A-468A-8745-DD42767729E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77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B5DBB-1517-4436-A741-050EBB01E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Dr. S. Ravichandran, Ph.D.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D6624-84B6-4F63-8D40-27E7FA15EE2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8336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4F8EF-0724-4C38-B60D-881D1353BD5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Dr. S. Ravichandran, Ph.D.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40A97-20A4-421E-822E-508E29145DA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6536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79F16-3773-4B81-ABBE-44763160FF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Dr. S. Ravichandran, Ph.D.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2CD60-DD86-4970-8A60-D5B2C6AE734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851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B6B16-AD56-48EA-BB19-5634FE490FA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Dr. S. Ravichandran, Ph.D.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6D3D1-7C4F-4132-9817-2EB6241A5FF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7334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FB686-0108-47D7-9DA1-28EB1650F1A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Dr. S. Ravichandran, Ph.D.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A0F8F-DE10-4622-BCAA-510BBD54AF7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7786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69D57-20E2-4BFD-B9FF-A85EB38A02C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Dr. S. Ravichandran, Ph.D.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E6F49-11A7-4FAE-B739-33B3A54FC15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7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FFFF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28D9E1-2180-4D7D-8ADC-ACD6B8848375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12/6/2018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FFFF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FFFF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FC6CE4-1BEC-47B5-AC0D-DD1261067B04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98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FF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CC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CC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CC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CC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CC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CC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9014E56-2130-4823-8BFB-BCA6C76345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Dr. S. Ravichandran, Ph.D.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F827AA4-A55E-40DB-ADAF-8C663CB6DE4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71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hlink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66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estern_blot" TargetMode="External"/><Relationship Id="rId2" Type="http://schemas.openxmlformats.org/officeDocument/2006/relationships/hyperlink" Target="http://en.wikipedia.org/wiki/Northern_blot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llumina.com/Documents/products/technotes/technote_power_replicates.pdf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geo/query/acc.cgi?acc=GSE18388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9381177" TargetMode="External"/><Relationship Id="rId2" Type="http://schemas.openxmlformats.org/officeDocument/2006/relationships/hyperlink" Target="http://www.ncbi.nlm.nih.gov/pubmed/938117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 Expression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MicroArray</a:t>
            </a:r>
            <a:r>
              <a:rPr lang="en-US" dirty="0"/>
              <a:t> and RNA-</a:t>
            </a:r>
            <a:r>
              <a:rPr lang="en-US" dirty="0" err="1"/>
              <a:t>Seq</a:t>
            </a:r>
            <a:r>
              <a:rPr lang="en-US" dirty="0"/>
              <a:t>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98428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Microarray vs RNA-</a:t>
            </a:r>
            <a:r>
              <a:rPr lang="en-US" dirty="0" err="1"/>
              <a:t>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novo transcript assembly</a:t>
            </a:r>
          </a:p>
          <a:p>
            <a:r>
              <a:rPr lang="en-US" dirty="0"/>
              <a:t>Identifying transcripts to improve annotation of genes</a:t>
            </a:r>
          </a:p>
          <a:p>
            <a:r>
              <a:rPr lang="en-US" dirty="0"/>
              <a:t>Measuring transcript abundance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66" t="12308" r="25833" b="6153"/>
          <a:stretch/>
        </p:blipFill>
        <p:spPr>
          <a:xfrm>
            <a:off x="1295400" y="381000"/>
            <a:ext cx="6629400" cy="403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3800" y="347472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Gene CASP9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1800" y="9906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RNA sequencing of total RNA from 20 human tissues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13180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ADRENAL GLAND</a:t>
            </a:r>
          </a:p>
        </p:txBody>
      </p:sp>
    </p:spTree>
    <p:extLst>
      <p:ext uri="{BB962C8B-B14F-4D97-AF65-F5344CB8AC3E}">
        <p14:creationId xmlns:p14="http://schemas.microsoft.com/office/powerpoint/2010/main" val="486288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307" r="25833" b="36154"/>
          <a:stretch/>
        </p:blipFill>
        <p:spPr>
          <a:xfrm>
            <a:off x="1066800" y="1752600"/>
            <a:ext cx="6781800" cy="304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exon, intron coverage for hCASP9</a:t>
            </a:r>
          </a:p>
        </p:txBody>
      </p:sp>
    </p:spTree>
    <p:extLst>
      <p:ext uri="{BB962C8B-B14F-4D97-AF65-F5344CB8AC3E}">
        <p14:creationId xmlns:p14="http://schemas.microsoft.com/office/powerpoint/2010/main" val="2837842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Gene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116" y="1066800"/>
            <a:ext cx="8229600" cy="48307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Northern (Detect RNA) </a:t>
            </a:r>
          </a:p>
          <a:p>
            <a:pPr lvl="1"/>
            <a:r>
              <a:rPr lang="en-US" u="sng" dirty="0">
                <a:solidFill>
                  <a:schemeClr val="tx1"/>
                </a:solidFill>
                <a:hlinkClick r:id="rId2"/>
              </a:rPr>
              <a:t>http://en.wikipedia.org/wiki/Northern_blot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</a:rPr>
              <a:t>Western (Detect Protein)</a:t>
            </a:r>
          </a:p>
          <a:p>
            <a:pPr lvl="1"/>
            <a:r>
              <a:rPr lang="en-US" u="sng" dirty="0">
                <a:solidFill>
                  <a:schemeClr val="tx1"/>
                </a:solidFill>
                <a:hlinkClick r:id="rId3"/>
              </a:rPr>
              <a:t>http://en.wikipedia.org/wiki/Western_blot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r>
              <a:rPr lang="en-US" u="sng" dirty="0">
                <a:solidFill>
                  <a:schemeClr val="tx1"/>
                </a:solidFill>
              </a:rPr>
              <a:t>Primary</a:t>
            </a:r>
          </a:p>
          <a:p>
            <a:pPr lvl="1"/>
            <a:r>
              <a:rPr lang="en-US" u="sng" dirty="0" err="1">
                <a:solidFill>
                  <a:schemeClr val="tx1"/>
                </a:solidFill>
              </a:rPr>
              <a:t>GenBank</a:t>
            </a:r>
            <a:r>
              <a:rPr lang="en-US" u="sng" dirty="0">
                <a:solidFill>
                  <a:schemeClr val="tx1"/>
                </a:solidFill>
              </a:rPr>
              <a:t> and EST (bulk)</a:t>
            </a:r>
          </a:p>
          <a:p>
            <a:pPr lvl="2"/>
            <a:r>
              <a:rPr lang="en-US" u="sng" dirty="0">
                <a:solidFill>
                  <a:schemeClr val="tx1"/>
                </a:solidFill>
              </a:rPr>
              <a:t>200-500 bases</a:t>
            </a:r>
          </a:p>
          <a:p>
            <a:pPr lvl="2"/>
            <a:r>
              <a:rPr lang="en-US" u="sng" dirty="0">
                <a:solidFill>
                  <a:schemeClr val="tx1"/>
                </a:solidFill>
              </a:rPr>
              <a:t>mRNA (tissues/cells) </a:t>
            </a:r>
            <a:r>
              <a:rPr lang="en-US" u="sng" dirty="0">
                <a:solidFill>
                  <a:schemeClr val="tx1"/>
                </a:solidFill>
                <a:sym typeface="Wingdings" panose="05000000000000000000" pitchFamily="2" charset="2"/>
              </a:rPr>
              <a:t> DNA</a:t>
            </a:r>
          </a:p>
          <a:p>
            <a:pPr lvl="2"/>
            <a:r>
              <a:rPr lang="en-US" u="sng" dirty="0">
                <a:solidFill>
                  <a:schemeClr val="tx1"/>
                </a:solidFill>
                <a:sym typeface="Wingdings" panose="05000000000000000000" pitchFamily="2" charset="2"/>
              </a:rPr>
              <a:t>Reason for sequencing ESTs</a:t>
            </a:r>
          </a:p>
          <a:p>
            <a:pPr lvl="3"/>
            <a:r>
              <a:rPr lang="en-US" u="sng" dirty="0">
                <a:solidFill>
                  <a:schemeClr val="tx1"/>
                </a:solidFill>
                <a:sym typeface="Wingdings" panose="05000000000000000000" pitchFamily="2" charset="2"/>
              </a:rPr>
              <a:t>Identify genes; abundance of proteins</a:t>
            </a:r>
          </a:p>
          <a:p>
            <a:pPr lvl="1"/>
            <a:r>
              <a:rPr lang="en-US" u="sng" dirty="0">
                <a:solidFill>
                  <a:schemeClr val="tx1"/>
                </a:solidFill>
                <a:sym typeface="Wingdings" panose="05000000000000000000" pitchFamily="2" charset="2"/>
              </a:rPr>
              <a:t>Newer: Sequence Read Archive (SRA)</a:t>
            </a:r>
            <a:endParaRPr lang="en-US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79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323967"/>
            <a:ext cx="1447800" cy="2402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933567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</a:rPr>
              <a:t>GenBank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Seqs</a:t>
            </a:r>
            <a:r>
              <a:rPr lang="en-US" dirty="0">
                <a:solidFill>
                  <a:srgbClr val="000000"/>
                </a:solidFill>
              </a:rPr>
              <a:t> (EST)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07902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Reference Sequences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933567"/>
            <a:ext cx="1600200" cy="743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7371" y="2982224"/>
            <a:ext cx="1600200" cy="743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0" name="Straight Arrow Connector 9"/>
          <p:cNvCxnSpPr>
            <a:stCxn id="3" idx="3"/>
          </p:cNvCxnSpPr>
          <p:nvPr/>
        </p:nvCxnSpPr>
        <p:spPr>
          <a:xfrm flipV="1">
            <a:off x="1981200" y="2256732"/>
            <a:ext cx="10668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</p:cNvCxnSpPr>
          <p:nvPr/>
        </p:nvCxnSpPr>
        <p:spPr>
          <a:xfrm flipV="1">
            <a:off x="1977571" y="2418315"/>
            <a:ext cx="1070429" cy="9358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7999" y="3354152"/>
            <a:ext cx="1596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</a:rPr>
              <a:t>Gene Clusters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48000" y="4657271"/>
            <a:ext cx="1447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</a:rPr>
              <a:t>GEO Profiles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514599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Microarray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Experiments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1000" y="4128407"/>
            <a:ext cx="1600200" cy="1667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9" name="Straight Arrow Connector 28"/>
          <p:cNvCxnSpPr>
            <a:stCxn id="27" idx="3"/>
            <a:endCxn id="24" idx="1"/>
          </p:cNvCxnSpPr>
          <p:nvPr/>
        </p:nvCxnSpPr>
        <p:spPr>
          <a:xfrm flipV="1">
            <a:off x="1981200" y="4962071"/>
            <a:ext cx="10668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7371" y="4128407"/>
            <a:ext cx="1603829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</a:rPr>
              <a:t>NCBI GEO Datasets DB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0600" y="4365393"/>
            <a:ext cx="3429000" cy="12003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“Profiles represent relative expression of a particular gene across the samples of a study” taken from NCBI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048000" y="1323967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rgbClr val="FF0000"/>
                </a:solidFill>
              </a:rPr>
              <a:t>UniGene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24200" y="19335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Sequences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297383" y="2302899"/>
            <a:ext cx="0" cy="96078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070860" y="2490232"/>
            <a:ext cx="1203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Seq.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Alignment </a:t>
            </a:r>
          </a:p>
        </p:txBody>
      </p:sp>
      <p:sp>
        <p:nvSpPr>
          <p:cNvPr id="5" name="Rectangle 4"/>
          <p:cNvSpPr/>
          <p:nvPr/>
        </p:nvSpPr>
        <p:spPr>
          <a:xfrm>
            <a:off x="5172891" y="1030572"/>
            <a:ext cx="396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rgbClr val="FF0000"/>
                </a:solidFill>
              </a:rPr>
              <a:t>ESTs</a:t>
            </a:r>
            <a:br>
              <a:rPr lang="en-US" dirty="0">
                <a:solidFill>
                  <a:srgbClr val="000000"/>
                </a:solidFill>
              </a:rPr>
            </a:b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No guarantee that these have any biological annotation. </a:t>
            </a:r>
            <a:br>
              <a:rPr lang="en-US" dirty="0">
                <a:solidFill>
                  <a:srgbClr val="000000"/>
                </a:solidFill>
              </a:rPr>
            </a:b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Large-scale EST projects provide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the raw material to construct gene catalogs and annotation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4075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637812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do we know whether a gene is turned on or off?</a:t>
            </a:r>
          </a:p>
          <a:p>
            <a:pPr lvl="1"/>
            <a:r>
              <a:rPr lang="en-US" dirty="0"/>
              <a:t>By measuring the mRNA </a:t>
            </a:r>
          </a:p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Muscle cell will express muscle related proteins </a:t>
            </a:r>
          </a:p>
          <a:p>
            <a:pPr lvl="2"/>
            <a:r>
              <a:rPr lang="en-US" dirty="0"/>
              <a:t>Actin, myosin and not Insulin (Hormone) or Melanin (Pigment)</a:t>
            </a:r>
          </a:p>
          <a:p>
            <a:r>
              <a:rPr lang="en-US" dirty="0"/>
              <a:t>One could collect the expression profiles of two different cells </a:t>
            </a:r>
          </a:p>
          <a:p>
            <a:pPr lvl="1"/>
            <a:r>
              <a:rPr lang="en-US" dirty="0"/>
              <a:t>If we compare we will know what is expressed and where?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75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Molecular basis for phenotypic differences</a:t>
            </a:r>
          </a:p>
          <a:p>
            <a:r>
              <a:rPr lang="en-US" dirty="0"/>
              <a:t>Questions?</a:t>
            </a:r>
          </a:p>
          <a:p>
            <a:pPr lvl="1"/>
            <a:r>
              <a:rPr lang="en-US" dirty="0"/>
              <a:t>Why we are all different? </a:t>
            </a:r>
          </a:p>
          <a:p>
            <a:pPr lvl="1"/>
            <a:r>
              <a:rPr lang="en-US" dirty="0"/>
              <a:t>Why cancer cells live longer? </a:t>
            </a:r>
          </a:p>
          <a:p>
            <a:r>
              <a:rPr lang="en-US" dirty="0"/>
              <a:t>We know the differences are due to genomic differences</a:t>
            </a:r>
          </a:p>
          <a:p>
            <a:r>
              <a:rPr lang="en-US" dirty="0"/>
              <a:t>Can we identify variations and relate them to phenotypic differences? </a:t>
            </a:r>
          </a:p>
        </p:txBody>
      </p:sp>
    </p:spTree>
    <p:extLst>
      <p:ext uri="{BB962C8B-B14F-4D97-AF65-F5344CB8AC3E}">
        <p14:creationId xmlns:p14="http://schemas.microsoft.com/office/powerpoint/2010/main" val="286530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Microarray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SNP </a:t>
            </a:r>
          </a:p>
          <a:p>
            <a:r>
              <a:rPr lang="en-US" dirty="0"/>
              <a:t>Genotypes </a:t>
            </a:r>
          </a:p>
          <a:p>
            <a:pPr lvl="1"/>
            <a:r>
              <a:rPr lang="en-US" dirty="0"/>
              <a:t>AA</a:t>
            </a:r>
          </a:p>
          <a:p>
            <a:pPr lvl="1"/>
            <a:r>
              <a:rPr lang="en-US" dirty="0"/>
              <a:t>AC</a:t>
            </a:r>
          </a:p>
          <a:p>
            <a:pPr lvl="1"/>
            <a:r>
              <a:rPr lang="en-US" dirty="0"/>
              <a:t>CC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981200"/>
            <a:ext cx="487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</a:t>
            </a:r>
          </a:p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GGATCGAGTNTTAAGCCTA</a:t>
            </a:r>
          </a:p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A</a:t>
            </a:r>
          </a:p>
        </p:txBody>
      </p:sp>
    </p:spTree>
    <p:extLst>
      <p:ext uri="{BB962C8B-B14F-4D97-AF65-F5344CB8AC3E}">
        <p14:creationId xmlns:p14="http://schemas.microsoft.com/office/powerpoint/2010/main" val="2770751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to count molecules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Denaturation</a:t>
            </a:r>
          </a:p>
          <a:p>
            <a:pPr lvl="1"/>
            <a:r>
              <a:rPr lang="en-US" dirty="0"/>
              <a:t>Hybridization</a:t>
            </a:r>
          </a:p>
          <a:p>
            <a:pPr lvl="1"/>
            <a:r>
              <a:rPr lang="en-US" dirty="0"/>
              <a:t>Convert intensity to number </a:t>
            </a:r>
          </a:p>
          <a:p>
            <a:r>
              <a:rPr lang="en-US" dirty="0"/>
              <a:t>Important </a:t>
            </a:r>
          </a:p>
          <a:p>
            <a:pPr lvl="1"/>
            <a:r>
              <a:rPr lang="en-US" dirty="0"/>
              <a:t>Works only when you have many </a:t>
            </a:r>
            <a:r>
              <a:rPr lang="en-US" dirty="0" err="1"/>
              <a:t>many</a:t>
            </a:r>
            <a:r>
              <a:rPr lang="en-US" dirty="0"/>
              <a:t> copies of molecules </a:t>
            </a:r>
          </a:p>
        </p:txBody>
      </p:sp>
    </p:spTree>
    <p:extLst>
      <p:ext uri="{BB962C8B-B14F-4D97-AF65-F5344CB8AC3E}">
        <p14:creationId xmlns:p14="http://schemas.microsoft.com/office/powerpoint/2010/main" val="278212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microarray methods</a:t>
            </a:r>
          </a:p>
          <a:p>
            <a:pPr lvl="1"/>
            <a:r>
              <a:rPr lang="en-US" dirty="0"/>
              <a:t>Density</a:t>
            </a:r>
          </a:p>
          <a:p>
            <a:pPr lvl="1"/>
            <a:r>
              <a:rPr lang="en-US" dirty="0"/>
              <a:t> one or two labels </a:t>
            </a:r>
          </a:p>
          <a:p>
            <a:r>
              <a:rPr lang="en-US" dirty="0"/>
              <a:t>Platforms </a:t>
            </a:r>
          </a:p>
          <a:p>
            <a:pPr lvl="1"/>
            <a:r>
              <a:rPr lang="en-US" dirty="0" err="1"/>
              <a:t>Affymetrix</a:t>
            </a:r>
            <a:r>
              <a:rPr lang="en-US" dirty="0"/>
              <a:t> (high density; one color)</a:t>
            </a:r>
          </a:p>
          <a:p>
            <a:pPr lvl="1"/>
            <a:r>
              <a:rPr lang="en-US" dirty="0"/>
              <a:t>Agilent (circles on grid, 1 or 2 color)</a:t>
            </a:r>
          </a:p>
          <a:p>
            <a:pPr lvl="1"/>
            <a:r>
              <a:rPr lang="en-US" dirty="0"/>
              <a:t>Illumina (high density, 1 or 2 color)</a:t>
            </a:r>
          </a:p>
        </p:txBody>
      </p:sp>
    </p:spTree>
    <p:extLst>
      <p:ext uri="{BB962C8B-B14F-4D97-AF65-F5344CB8AC3E}">
        <p14:creationId xmlns:p14="http://schemas.microsoft.com/office/powerpoint/2010/main" val="158449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Microarray data preparation</a:t>
            </a:r>
          </a:p>
          <a:p>
            <a:r>
              <a:rPr lang="en-US" dirty="0"/>
              <a:t>T-test and related probability values</a:t>
            </a:r>
          </a:p>
          <a:p>
            <a:r>
              <a:rPr lang="en-US" dirty="0"/>
              <a:t>Exploratory statistics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PCA </a:t>
            </a:r>
          </a:p>
          <a:p>
            <a:pPr lvl="1"/>
            <a:r>
              <a:rPr lang="en-US" dirty="0"/>
              <a:t>Visualization of gene expression data</a:t>
            </a:r>
          </a:p>
          <a:p>
            <a:r>
              <a:rPr lang="en-US" dirty="0"/>
              <a:t>Analyze both Microarray and RNA-</a:t>
            </a:r>
            <a:r>
              <a:rPr lang="en-US" dirty="0" err="1"/>
              <a:t>seq</a:t>
            </a:r>
            <a:r>
              <a:rPr lang="en-US" dirty="0"/>
              <a:t> Datasets</a:t>
            </a:r>
          </a:p>
        </p:txBody>
      </p:sp>
    </p:spTree>
    <p:extLst>
      <p:ext uri="{BB962C8B-B14F-4D97-AF65-F5344CB8AC3E}">
        <p14:creationId xmlns:p14="http://schemas.microsoft.com/office/powerpoint/2010/main" val="4058108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ile:Microarray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922"/>
            <a:ext cx="76200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" y="4876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Example of an approximately 37,500 probe spotted oligo microarray with enlarged inset to show detail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5847191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https://commons.wikimedia.org/wiki/File:Microarray2.gif</a:t>
            </a:r>
          </a:p>
        </p:txBody>
      </p:sp>
    </p:spTree>
    <p:extLst>
      <p:ext uri="{BB962C8B-B14F-4D97-AF65-F5344CB8AC3E}">
        <p14:creationId xmlns:p14="http://schemas.microsoft.com/office/powerpoint/2010/main" val="1394897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66800" y="228600"/>
            <a:ext cx="2286000" cy="1752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953000" y="228600"/>
            <a:ext cx="2286000" cy="1752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2971800"/>
            <a:ext cx="6858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14800" y="228600"/>
            <a:ext cx="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5400" y="2667000"/>
            <a:ext cx="0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47800" y="2667000"/>
            <a:ext cx="0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00200" y="2667000"/>
            <a:ext cx="0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52600" y="2667000"/>
            <a:ext cx="0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05000" y="2667000"/>
            <a:ext cx="0" cy="3048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57400" y="2667000"/>
            <a:ext cx="0" cy="3048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09800" y="2667000"/>
            <a:ext cx="0" cy="3048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62200" y="2667000"/>
            <a:ext cx="0" cy="3048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14600" y="2667000"/>
            <a:ext cx="0" cy="304800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67000" y="2667000"/>
            <a:ext cx="0" cy="304800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19400" y="2667000"/>
            <a:ext cx="0" cy="304800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71800" y="2667000"/>
            <a:ext cx="0" cy="304800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124200" y="2667000"/>
            <a:ext cx="0" cy="30480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76600" y="2667000"/>
            <a:ext cx="0" cy="30480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29000" y="2667000"/>
            <a:ext cx="0" cy="30480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581400" y="2667000"/>
            <a:ext cx="0" cy="30480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029200" y="2667000"/>
            <a:ext cx="0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81600" y="2667000"/>
            <a:ext cx="0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34000" y="2667000"/>
            <a:ext cx="0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486400" y="2667000"/>
            <a:ext cx="0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638800" y="2667000"/>
            <a:ext cx="0" cy="3048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791200" y="2667000"/>
            <a:ext cx="0" cy="3048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943600" y="2667000"/>
            <a:ext cx="0" cy="3048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096000" y="2667000"/>
            <a:ext cx="0" cy="3048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248400" y="2667000"/>
            <a:ext cx="0" cy="3048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400800" y="2667000"/>
            <a:ext cx="0" cy="304800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553200" y="2667000"/>
            <a:ext cx="0" cy="304800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2667000"/>
            <a:ext cx="0" cy="304800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858000" y="2667000"/>
            <a:ext cx="0" cy="304800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10400" y="2667000"/>
            <a:ext cx="0" cy="30480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162800" y="2667000"/>
            <a:ext cx="0" cy="30480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315200" y="2667000"/>
            <a:ext cx="0" cy="30480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467600" y="2667000"/>
            <a:ext cx="0" cy="30480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587062" y="855279"/>
            <a:ext cx="0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765738" y="855279"/>
            <a:ext cx="0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955655" y="864199"/>
            <a:ext cx="0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146737" y="855279"/>
            <a:ext cx="0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6-Point Star 58"/>
          <p:cNvSpPr/>
          <p:nvPr/>
        </p:nvSpPr>
        <p:spPr>
          <a:xfrm>
            <a:off x="2071852" y="702878"/>
            <a:ext cx="137948" cy="152400"/>
          </a:xfrm>
          <a:prstGeom prst="star6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0" name="6-Point Star 59"/>
          <p:cNvSpPr/>
          <p:nvPr/>
        </p:nvSpPr>
        <p:spPr>
          <a:xfrm>
            <a:off x="1886681" y="719213"/>
            <a:ext cx="137948" cy="152400"/>
          </a:xfrm>
          <a:prstGeom prst="star6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" name="6-Point Star 60"/>
          <p:cNvSpPr/>
          <p:nvPr/>
        </p:nvSpPr>
        <p:spPr>
          <a:xfrm>
            <a:off x="1524000" y="711799"/>
            <a:ext cx="137948" cy="152400"/>
          </a:xfrm>
          <a:prstGeom prst="star6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2" name="6-Point Star 61"/>
          <p:cNvSpPr/>
          <p:nvPr/>
        </p:nvSpPr>
        <p:spPr>
          <a:xfrm>
            <a:off x="1702675" y="711799"/>
            <a:ext cx="137948" cy="152400"/>
          </a:xfrm>
          <a:prstGeom prst="star6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5246935" y="906233"/>
            <a:ext cx="0" cy="3048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425611" y="906233"/>
            <a:ext cx="0" cy="3048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615528" y="915153"/>
            <a:ext cx="0" cy="3048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806610" y="906233"/>
            <a:ext cx="0" cy="3048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-Point Star 66"/>
          <p:cNvSpPr/>
          <p:nvPr/>
        </p:nvSpPr>
        <p:spPr>
          <a:xfrm>
            <a:off x="5747684" y="753832"/>
            <a:ext cx="137948" cy="152400"/>
          </a:xfrm>
          <a:prstGeom prst="star6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8" name="6-Point Star 67"/>
          <p:cNvSpPr/>
          <p:nvPr/>
        </p:nvSpPr>
        <p:spPr>
          <a:xfrm>
            <a:off x="5546554" y="770167"/>
            <a:ext cx="137948" cy="152400"/>
          </a:xfrm>
          <a:prstGeom prst="star6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9" name="6-Point Star 68"/>
          <p:cNvSpPr/>
          <p:nvPr/>
        </p:nvSpPr>
        <p:spPr>
          <a:xfrm>
            <a:off x="5183873" y="762753"/>
            <a:ext cx="137948" cy="152400"/>
          </a:xfrm>
          <a:prstGeom prst="star6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0" name="6-Point Star 69"/>
          <p:cNvSpPr/>
          <p:nvPr/>
        </p:nvSpPr>
        <p:spPr>
          <a:xfrm>
            <a:off x="5362548" y="762753"/>
            <a:ext cx="137948" cy="152400"/>
          </a:xfrm>
          <a:prstGeom prst="star6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765738" y="1371600"/>
            <a:ext cx="0" cy="3048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6-Point Star 71"/>
          <p:cNvSpPr/>
          <p:nvPr/>
        </p:nvSpPr>
        <p:spPr>
          <a:xfrm>
            <a:off x="1683626" y="1274379"/>
            <a:ext cx="137948" cy="152400"/>
          </a:xfrm>
          <a:prstGeom prst="star6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6400800" y="1007679"/>
            <a:ext cx="0" cy="30480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6-Point Star 73"/>
          <p:cNvSpPr/>
          <p:nvPr/>
        </p:nvSpPr>
        <p:spPr>
          <a:xfrm>
            <a:off x="6311495" y="854735"/>
            <a:ext cx="137948" cy="152400"/>
          </a:xfrm>
          <a:prstGeom prst="star6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6553200" y="1007135"/>
            <a:ext cx="0" cy="30480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6-Point Star 75"/>
          <p:cNvSpPr/>
          <p:nvPr/>
        </p:nvSpPr>
        <p:spPr>
          <a:xfrm>
            <a:off x="6463895" y="854191"/>
            <a:ext cx="137948" cy="152400"/>
          </a:xfrm>
          <a:prstGeom prst="star6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2659773" y="787558"/>
            <a:ext cx="0" cy="30480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6-Point Star 77"/>
          <p:cNvSpPr/>
          <p:nvPr/>
        </p:nvSpPr>
        <p:spPr>
          <a:xfrm>
            <a:off x="2570468" y="634614"/>
            <a:ext cx="137948" cy="152400"/>
          </a:xfrm>
          <a:prstGeom prst="star6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2812173" y="787014"/>
            <a:ext cx="0" cy="30480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6-Point Star 79"/>
          <p:cNvSpPr/>
          <p:nvPr/>
        </p:nvSpPr>
        <p:spPr>
          <a:xfrm>
            <a:off x="2722868" y="634070"/>
            <a:ext cx="137948" cy="152400"/>
          </a:xfrm>
          <a:prstGeom prst="star6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09745" y="1259824"/>
            <a:ext cx="137948" cy="402021"/>
            <a:chOff x="5909745" y="1259824"/>
            <a:chExt cx="137948" cy="402021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5991857" y="1357045"/>
              <a:ext cx="0" cy="304800"/>
            </a:xfrm>
            <a:prstGeom prst="line">
              <a:avLst/>
            </a:prstGeom>
            <a:ln w="31750">
              <a:solidFill>
                <a:srgbClr val="D600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6-Point Star 81"/>
            <p:cNvSpPr/>
            <p:nvPr/>
          </p:nvSpPr>
          <p:spPr>
            <a:xfrm>
              <a:off x="5909745" y="1259824"/>
              <a:ext cx="137948" cy="152400"/>
            </a:xfrm>
            <a:prstGeom prst="star6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066800" y="3200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Probes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6200" y="4572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Normal</a:t>
            </a:r>
            <a:br>
              <a:rPr lang="en-US" kern="0" dirty="0">
                <a:solidFill>
                  <a:sysClr val="windowText" lastClr="000000"/>
                </a:solidFill>
              </a:rPr>
            </a:br>
            <a:r>
              <a:rPr lang="en-US" kern="0" dirty="0">
                <a:solidFill>
                  <a:sysClr val="windowText" lastClr="000000"/>
                </a:solidFill>
              </a:rPr>
              <a:t>Sample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162800" y="72882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Cancer</a:t>
            </a:r>
            <a:br>
              <a:rPr lang="en-US" kern="0" dirty="0">
                <a:solidFill>
                  <a:sysClr val="windowText" lastClr="000000"/>
                </a:solidFill>
              </a:rPr>
            </a:br>
            <a:r>
              <a:rPr lang="en-US" kern="0" dirty="0">
                <a:solidFill>
                  <a:sysClr val="windowText" lastClr="000000"/>
                </a:solidFill>
              </a:rPr>
              <a:t>Sample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4891252" y="4322379"/>
            <a:ext cx="137948" cy="402021"/>
            <a:chOff x="5909745" y="1259824"/>
            <a:chExt cx="137948" cy="402021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5991857" y="1357045"/>
              <a:ext cx="0" cy="304800"/>
            </a:xfrm>
            <a:prstGeom prst="line">
              <a:avLst/>
            </a:prstGeom>
            <a:ln w="31750">
              <a:solidFill>
                <a:srgbClr val="D600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6-Point Star 86"/>
            <p:cNvSpPr/>
            <p:nvPr/>
          </p:nvSpPr>
          <p:spPr>
            <a:xfrm>
              <a:off x="5909745" y="1259824"/>
              <a:ext cx="137948" cy="152400"/>
            </a:xfrm>
            <a:prstGeom prst="star6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334000" y="4419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No corresponding probe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5017531"/>
            <a:ext cx="8229600" cy="110863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Pour and Wash</a:t>
            </a:r>
          </a:p>
          <a:p>
            <a:r>
              <a:rPr lang="en-US" dirty="0"/>
              <a:t>Measure the intensity</a:t>
            </a:r>
          </a:p>
          <a:p>
            <a:r>
              <a:rPr lang="en-US" dirty="0"/>
              <a:t>Compare the normal vs cancer samples</a:t>
            </a:r>
          </a:p>
        </p:txBody>
      </p:sp>
    </p:spTree>
    <p:extLst>
      <p:ext uri="{BB962C8B-B14F-4D97-AF65-F5344CB8AC3E}">
        <p14:creationId xmlns:p14="http://schemas.microsoft.com/office/powerpoint/2010/main" val="2815641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14400" y="2971800"/>
            <a:ext cx="6858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14800" y="228600"/>
            <a:ext cx="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5400" y="2667000"/>
            <a:ext cx="0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47800" y="2667000"/>
            <a:ext cx="0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00200" y="2667000"/>
            <a:ext cx="0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52600" y="2667000"/>
            <a:ext cx="0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05000" y="2667000"/>
            <a:ext cx="0" cy="3048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57400" y="2667000"/>
            <a:ext cx="0" cy="3048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09800" y="2667000"/>
            <a:ext cx="0" cy="3048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62200" y="2667000"/>
            <a:ext cx="0" cy="3048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14600" y="2667000"/>
            <a:ext cx="0" cy="304800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67000" y="2667000"/>
            <a:ext cx="0" cy="304800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19400" y="2667000"/>
            <a:ext cx="0" cy="304800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71800" y="2667000"/>
            <a:ext cx="0" cy="304800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124200" y="2667000"/>
            <a:ext cx="0" cy="30480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76600" y="2667000"/>
            <a:ext cx="0" cy="30480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29000" y="2667000"/>
            <a:ext cx="0" cy="30480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581400" y="2667000"/>
            <a:ext cx="0" cy="30480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029200" y="2667000"/>
            <a:ext cx="0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81600" y="2667000"/>
            <a:ext cx="0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34000" y="2667000"/>
            <a:ext cx="0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486400" y="2667000"/>
            <a:ext cx="0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638800" y="2667000"/>
            <a:ext cx="0" cy="3048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791200" y="2667000"/>
            <a:ext cx="0" cy="3048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943600" y="2667000"/>
            <a:ext cx="0" cy="3048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096000" y="2667000"/>
            <a:ext cx="0" cy="3048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248400" y="2667000"/>
            <a:ext cx="0" cy="3048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400800" y="2667000"/>
            <a:ext cx="0" cy="304800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553200" y="2667000"/>
            <a:ext cx="0" cy="304800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2667000"/>
            <a:ext cx="0" cy="304800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858000" y="2667000"/>
            <a:ext cx="0" cy="304800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10400" y="2667000"/>
            <a:ext cx="0" cy="30480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162800" y="2667000"/>
            <a:ext cx="0" cy="30480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315200" y="2667000"/>
            <a:ext cx="0" cy="30480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467600" y="2667000"/>
            <a:ext cx="0" cy="30480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175771" y="300197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</a:rPr>
              <a:t>Probes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6200" y="4572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</a:rPr>
              <a:t>Normal</a:t>
            </a:r>
            <a:br>
              <a:rPr lang="en-US" kern="0" dirty="0">
                <a:solidFill>
                  <a:prstClr val="black"/>
                </a:solidFill>
              </a:rPr>
            </a:br>
            <a:r>
              <a:rPr lang="en-US" kern="0" dirty="0">
                <a:solidFill>
                  <a:prstClr val="black"/>
                </a:solidFill>
              </a:rPr>
              <a:t>Sample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162800" y="72882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</a:rPr>
              <a:t>Cancer</a:t>
            </a:r>
            <a:br>
              <a:rPr lang="en-US" kern="0" dirty="0">
                <a:solidFill>
                  <a:prstClr val="black"/>
                </a:solidFill>
              </a:rPr>
            </a:br>
            <a:r>
              <a:rPr lang="en-US" kern="0" dirty="0">
                <a:solidFill>
                  <a:prstClr val="black"/>
                </a:solidFill>
              </a:rPr>
              <a:t>Sample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5771" y="3569732"/>
            <a:ext cx="589967" cy="4688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057816" y="3563897"/>
            <a:ext cx="589967" cy="468868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rgbClr val="FFC000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15528" y="3414998"/>
            <a:ext cx="589967" cy="4688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944016" y="3412280"/>
            <a:ext cx="589967" cy="468868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rgbClr val="FFC000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43434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  4            1          0         2                                 0             4           0           2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199" y="3646714"/>
            <a:ext cx="101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Intensity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5940" y="4350568"/>
            <a:ext cx="1169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Count</a:t>
            </a:r>
            <a:br>
              <a:rPr lang="en-US" kern="0" dirty="0">
                <a:solidFill>
                  <a:sysClr val="windowText" lastClr="000000"/>
                </a:solidFill>
              </a:rPr>
            </a:br>
            <a:r>
              <a:rPr lang="en-US" kern="0" dirty="0">
                <a:solidFill>
                  <a:sysClr val="windowText" lastClr="000000"/>
                </a:solidFill>
              </a:rPr>
              <a:t>molecules</a:t>
            </a:r>
          </a:p>
          <a:p>
            <a:pPr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Genes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1843252" y="2569779"/>
            <a:ext cx="137948" cy="402021"/>
            <a:chOff x="1683626" y="1274379"/>
            <a:chExt cx="137948" cy="402021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1765738" y="1371600"/>
              <a:ext cx="0" cy="30480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6-Point Star 91"/>
            <p:cNvSpPr/>
            <p:nvPr/>
          </p:nvSpPr>
          <p:spPr>
            <a:xfrm>
              <a:off x="1683626" y="1274379"/>
              <a:ext cx="137948" cy="152400"/>
            </a:xfrm>
            <a:prstGeom prst="star6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261570" y="2515159"/>
            <a:ext cx="137948" cy="448280"/>
            <a:chOff x="1524000" y="711799"/>
            <a:chExt cx="137948" cy="44828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1587062" y="855279"/>
              <a:ext cx="0" cy="3048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6-Point Star 94"/>
            <p:cNvSpPr/>
            <p:nvPr/>
          </p:nvSpPr>
          <p:spPr>
            <a:xfrm>
              <a:off x="1524000" y="711799"/>
              <a:ext cx="137948" cy="152400"/>
            </a:xfrm>
            <a:prstGeom prst="star6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406416" y="2519392"/>
            <a:ext cx="137948" cy="448280"/>
            <a:chOff x="1524000" y="711799"/>
            <a:chExt cx="137948" cy="448280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1587062" y="855279"/>
              <a:ext cx="0" cy="3048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6-Point Star 97"/>
            <p:cNvSpPr/>
            <p:nvPr/>
          </p:nvSpPr>
          <p:spPr>
            <a:xfrm>
              <a:off x="1524000" y="711799"/>
              <a:ext cx="137948" cy="152400"/>
            </a:xfrm>
            <a:prstGeom prst="star6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566552" y="2515159"/>
            <a:ext cx="137948" cy="448280"/>
            <a:chOff x="1524000" y="711799"/>
            <a:chExt cx="137948" cy="448280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1587062" y="855279"/>
              <a:ext cx="0" cy="3048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6-Point Star 100"/>
            <p:cNvSpPr/>
            <p:nvPr/>
          </p:nvSpPr>
          <p:spPr>
            <a:xfrm>
              <a:off x="1524000" y="711799"/>
              <a:ext cx="137948" cy="152400"/>
            </a:xfrm>
            <a:prstGeom prst="star6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705304" y="2510820"/>
            <a:ext cx="137948" cy="448280"/>
            <a:chOff x="1524000" y="711799"/>
            <a:chExt cx="137948" cy="44828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1587062" y="855279"/>
              <a:ext cx="0" cy="3048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6-Point Star 103"/>
            <p:cNvSpPr/>
            <p:nvPr/>
          </p:nvSpPr>
          <p:spPr>
            <a:xfrm>
              <a:off x="1524000" y="711799"/>
              <a:ext cx="137948" cy="152400"/>
            </a:xfrm>
            <a:prstGeom prst="star6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062451" y="2525996"/>
            <a:ext cx="137948" cy="457744"/>
            <a:chOff x="2570468" y="634614"/>
            <a:chExt cx="137948" cy="457744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2659773" y="787558"/>
              <a:ext cx="0" cy="304800"/>
            </a:xfrm>
            <a:prstGeom prst="line">
              <a:avLst/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6-Point Star 106"/>
            <p:cNvSpPr/>
            <p:nvPr/>
          </p:nvSpPr>
          <p:spPr>
            <a:xfrm>
              <a:off x="2570468" y="634614"/>
              <a:ext cx="137948" cy="152400"/>
            </a:xfrm>
            <a:prstGeom prst="star6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6948653" y="2522220"/>
            <a:ext cx="137948" cy="457744"/>
            <a:chOff x="2570468" y="634614"/>
            <a:chExt cx="137948" cy="457744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659773" y="787558"/>
              <a:ext cx="0" cy="304800"/>
            </a:xfrm>
            <a:prstGeom prst="line">
              <a:avLst/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6-Point Star 109"/>
            <p:cNvSpPr/>
            <p:nvPr/>
          </p:nvSpPr>
          <p:spPr>
            <a:xfrm>
              <a:off x="2570468" y="634614"/>
              <a:ext cx="137948" cy="152400"/>
            </a:xfrm>
            <a:prstGeom prst="star6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7104046" y="2525996"/>
            <a:ext cx="137948" cy="457744"/>
            <a:chOff x="2570468" y="634614"/>
            <a:chExt cx="137948" cy="457744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2659773" y="787558"/>
              <a:ext cx="0" cy="304800"/>
            </a:xfrm>
            <a:prstGeom prst="line">
              <a:avLst/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6-Point Star 112"/>
            <p:cNvSpPr/>
            <p:nvPr/>
          </p:nvSpPr>
          <p:spPr>
            <a:xfrm>
              <a:off x="2570468" y="634614"/>
              <a:ext cx="137948" cy="152400"/>
            </a:xfrm>
            <a:prstGeom prst="star6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582168" y="2557184"/>
            <a:ext cx="137948" cy="402021"/>
            <a:chOff x="1683626" y="1274379"/>
            <a:chExt cx="137948" cy="402021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765738" y="1371600"/>
              <a:ext cx="0" cy="30480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6-Point Star 115"/>
            <p:cNvSpPr/>
            <p:nvPr/>
          </p:nvSpPr>
          <p:spPr>
            <a:xfrm>
              <a:off x="1683626" y="1274379"/>
              <a:ext cx="137948" cy="152400"/>
            </a:xfrm>
            <a:prstGeom prst="star6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742459" y="2561418"/>
            <a:ext cx="137948" cy="402021"/>
            <a:chOff x="1683626" y="1274379"/>
            <a:chExt cx="137948" cy="40202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1765738" y="1371600"/>
              <a:ext cx="0" cy="30480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6-Point Star 118"/>
            <p:cNvSpPr/>
            <p:nvPr/>
          </p:nvSpPr>
          <p:spPr>
            <a:xfrm>
              <a:off x="1683626" y="1274379"/>
              <a:ext cx="137948" cy="152400"/>
            </a:xfrm>
            <a:prstGeom prst="star6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5886968" y="2557184"/>
            <a:ext cx="137948" cy="402021"/>
            <a:chOff x="1683626" y="1274379"/>
            <a:chExt cx="137948" cy="402021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1765738" y="1371600"/>
              <a:ext cx="0" cy="30480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6-Point Star 121"/>
            <p:cNvSpPr/>
            <p:nvPr/>
          </p:nvSpPr>
          <p:spPr>
            <a:xfrm>
              <a:off x="1683626" y="1274379"/>
              <a:ext cx="137948" cy="152400"/>
            </a:xfrm>
            <a:prstGeom prst="star6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6047259" y="2561418"/>
            <a:ext cx="137948" cy="402021"/>
            <a:chOff x="1683626" y="1274379"/>
            <a:chExt cx="137948" cy="402021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1765738" y="1371600"/>
              <a:ext cx="0" cy="30480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6-Point Star 124"/>
            <p:cNvSpPr/>
            <p:nvPr/>
          </p:nvSpPr>
          <p:spPr>
            <a:xfrm>
              <a:off x="1683626" y="1274379"/>
              <a:ext cx="137948" cy="152400"/>
            </a:xfrm>
            <a:prstGeom prst="star6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212602" y="2522220"/>
            <a:ext cx="137948" cy="457744"/>
            <a:chOff x="2570468" y="634614"/>
            <a:chExt cx="137948" cy="457744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2659773" y="787558"/>
              <a:ext cx="0" cy="304800"/>
            </a:xfrm>
            <a:prstGeom prst="line">
              <a:avLst/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6-Point Star 127"/>
            <p:cNvSpPr/>
            <p:nvPr/>
          </p:nvSpPr>
          <p:spPr>
            <a:xfrm>
              <a:off x="2570468" y="634614"/>
              <a:ext cx="137948" cy="152400"/>
            </a:xfrm>
            <a:prstGeom prst="star6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9534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Microarray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/>
          <a:lstStyle/>
          <a:p>
            <a:r>
              <a:rPr lang="en-US" dirty="0"/>
              <a:t>Gene expression</a:t>
            </a:r>
          </a:p>
          <a:p>
            <a:pPr lvl="1"/>
            <a:r>
              <a:rPr lang="en-US" dirty="0"/>
              <a:t>Why 3’ </a:t>
            </a:r>
          </a:p>
          <a:p>
            <a:pPr lvl="1"/>
            <a:r>
              <a:rPr lang="en-US" dirty="0"/>
              <a:t>Target the slow decaying end</a:t>
            </a:r>
          </a:p>
          <a:p>
            <a:r>
              <a:rPr lang="en-US" dirty="0"/>
              <a:t>SNP </a:t>
            </a:r>
          </a:p>
          <a:p>
            <a:pPr lvl="1"/>
            <a:r>
              <a:rPr lang="en-US" dirty="0"/>
              <a:t>Person will have </a:t>
            </a:r>
            <a:br>
              <a:rPr lang="en-US" dirty="0"/>
            </a:b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b="1" dirty="0"/>
              <a:t>, 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/>
              <a:t>G, GG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67200" y="2209800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62400" y="1600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5’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0100" y="1600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3’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mRNA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705600" y="2438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467600" y="2463421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934200" y="26670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99378" y="2351964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886700" y="26670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98525" y="2351964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28983" y="2717042"/>
            <a:ext cx="233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Probes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14800" y="3339994"/>
            <a:ext cx="4876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3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GGATCGAGT</a:t>
            </a:r>
            <a:r>
              <a:rPr lang="en-US" sz="3200" b="1" dirty="0">
                <a:solidFill>
                  <a:srgbClr val="9BBB59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TTAAGCCTA</a:t>
            </a:r>
          </a:p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3200" b="1" dirty="0">
                <a:solidFill>
                  <a:srgbClr val="9BBB59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Probe for allele-1</a:t>
            </a:r>
            <a:b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CCTAGCTCA</a:t>
            </a:r>
            <a:r>
              <a:rPr lang="en-US" sz="3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AATTCGGAT</a:t>
            </a:r>
            <a:b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dirty="0">
                <a:solidFill>
                  <a:srgbClr val="9BBB59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Probe for allele-2</a:t>
            </a:r>
            <a:b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CCTAGCTCA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AATTCGGAT</a:t>
            </a:r>
            <a:b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217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Microarray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CHIP Microarray</a:t>
            </a:r>
          </a:p>
          <a:p>
            <a:pPr lvl="1"/>
            <a:r>
              <a:rPr lang="en-US" dirty="0"/>
              <a:t>Transcription factor binding sites</a:t>
            </a:r>
          </a:p>
          <a:p>
            <a:pPr lvl="2"/>
            <a:r>
              <a:rPr lang="en-US" dirty="0"/>
              <a:t>Proteins bind to DNA</a:t>
            </a:r>
          </a:p>
          <a:p>
            <a:pPr lvl="2"/>
            <a:r>
              <a:rPr lang="en-US" dirty="0"/>
              <a:t>Identifying the sites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2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Affymetix</a:t>
            </a:r>
            <a:endParaRPr lang="en-US" dirty="0"/>
          </a:p>
          <a:p>
            <a:pPr lvl="1"/>
            <a:r>
              <a:rPr lang="en-US" dirty="0"/>
              <a:t>High density, one color</a:t>
            </a:r>
          </a:p>
          <a:p>
            <a:r>
              <a:rPr lang="en-US" dirty="0"/>
              <a:t>Agilent </a:t>
            </a:r>
          </a:p>
          <a:p>
            <a:pPr lvl="1"/>
            <a:r>
              <a:rPr lang="en-US" dirty="0"/>
              <a:t>Circles on grid, 1 or two colors</a:t>
            </a:r>
          </a:p>
          <a:p>
            <a:r>
              <a:rPr lang="en-US" dirty="0"/>
              <a:t>Illumina </a:t>
            </a:r>
          </a:p>
          <a:p>
            <a:pPr lvl="1"/>
            <a:r>
              <a:rPr lang="en-US" dirty="0"/>
              <a:t>High density, one or two color</a:t>
            </a:r>
          </a:p>
          <a:p>
            <a:pPr lvl="2"/>
            <a:r>
              <a:rPr lang="en-US" dirty="0"/>
              <a:t>Use beads instead of in-situ sequencing</a:t>
            </a:r>
          </a:p>
        </p:txBody>
      </p:sp>
    </p:spTree>
    <p:extLst>
      <p:ext uri="{BB962C8B-B14F-4D97-AF65-F5344CB8AC3E}">
        <p14:creationId xmlns:p14="http://schemas.microsoft.com/office/powerpoint/2010/main" val="3939868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 color Microarray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Hybridize 2 samples in one array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2362200"/>
            <a:ext cx="335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667000" y="1981200"/>
            <a:ext cx="0" cy="381000"/>
          </a:xfrm>
          <a:prstGeom prst="line">
            <a:avLst/>
          </a:prstGeom>
          <a:ln w="34925">
            <a:solidFill>
              <a:srgbClr val="3718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819400" y="1981200"/>
            <a:ext cx="0" cy="381000"/>
          </a:xfrm>
          <a:prstGeom prst="line">
            <a:avLst/>
          </a:prstGeom>
          <a:ln w="34925">
            <a:solidFill>
              <a:srgbClr val="3718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971800" y="1981200"/>
            <a:ext cx="0" cy="381000"/>
          </a:xfrm>
          <a:prstGeom prst="line">
            <a:avLst/>
          </a:prstGeom>
          <a:ln w="34925">
            <a:solidFill>
              <a:srgbClr val="3718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124200" y="1981200"/>
            <a:ext cx="0" cy="381000"/>
          </a:xfrm>
          <a:prstGeom prst="line">
            <a:avLst/>
          </a:prstGeom>
          <a:ln w="34925">
            <a:solidFill>
              <a:srgbClr val="3718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352800" y="1981200"/>
            <a:ext cx="0" cy="3810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505200" y="1981200"/>
            <a:ext cx="0" cy="3810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657600" y="1981200"/>
            <a:ext cx="0" cy="3810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810000" y="1981200"/>
            <a:ext cx="0" cy="3810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038600" y="1981200"/>
            <a:ext cx="0" cy="38100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191000" y="1981200"/>
            <a:ext cx="0" cy="38100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343400" y="1981200"/>
            <a:ext cx="0" cy="38100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495800" y="1981200"/>
            <a:ext cx="0" cy="381000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724400" y="1981200"/>
            <a:ext cx="0" cy="38100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876800" y="1981200"/>
            <a:ext cx="0" cy="38100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029200" y="1981200"/>
            <a:ext cx="0" cy="38100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181600" y="1981200"/>
            <a:ext cx="0" cy="38100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447800" y="304800"/>
            <a:ext cx="1905000" cy="1371600"/>
            <a:chOff x="1447800" y="304800"/>
            <a:chExt cx="1905000" cy="1371600"/>
          </a:xfrm>
        </p:grpSpPr>
        <p:sp>
          <p:nvSpPr>
            <p:cNvPr id="24" name="Oval 23"/>
            <p:cNvSpPr/>
            <p:nvPr/>
          </p:nvSpPr>
          <p:spPr>
            <a:xfrm>
              <a:off x="1447800" y="304800"/>
              <a:ext cx="1905000" cy="1371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1600200" y="685800"/>
              <a:ext cx="457200" cy="38100"/>
            </a:xfrm>
            <a:prstGeom prst="line">
              <a:avLst/>
            </a:prstGeom>
            <a:ln w="34925">
              <a:solidFill>
                <a:srgbClr val="3718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752600" y="838200"/>
              <a:ext cx="457200" cy="38100"/>
            </a:xfrm>
            <a:prstGeom prst="line">
              <a:avLst/>
            </a:prstGeom>
            <a:ln w="34925">
              <a:solidFill>
                <a:srgbClr val="3718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750381" y="1022473"/>
              <a:ext cx="457200" cy="38100"/>
            </a:xfrm>
            <a:prstGeom prst="line">
              <a:avLst/>
            </a:prstGeom>
            <a:ln w="34925">
              <a:solidFill>
                <a:srgbClr val="3718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362200" y="476250"/>
              <a:ext cx="0" cy="38100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514600" y="476250"/>
              <a:ext cx="0" cy="38100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207581" y="1403473"/>
              <a:ext cx="456460" cy="44327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819400" y="1072471"/>
              <a:ext cx="0" cy="381000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2968841" y="1022473"/>
              <a:ext cx="0" cy="381000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4303452" y="297957"/>
            <a:ext cx="1905000" cy="1371600"/>
            <a:chOff x="1447800" y="304800"/>
            <a:chExt cx="1905000" cy="1371600"/>
          </a:xfrm>
        </p:grpSpPr>
        <p:sp>
          <p:nvSpPr>
            <p:cNvPr id="41" name="Oval 40"/>
            <p:cNvSpPr/>
            <p:nvPr/>
          </p:nvSpPr>
          <p:spPr>
            <a:xfrm>
              <a:off x="1447800" y="304800"/>
              <a:ext cx="1905000" cy="1371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V="1">
              <a:off x="2362200" y="476250"/>
              <a:ext cx="0" cy="38100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514600" y="476250"/>
              <a:ext cx="0" cy="38100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207581" y="1403473"/>
              <a:ext cx="456460" cy="44327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819400" y="1072471"/>
              <a:ext cx="0" cy="381000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2968841" y="1022473"/>
              <a:ext cx="0" cy="381000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6208452" y="297957"/>
            <a:ext cx="110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6000" y="51256"/>
            <a:ext cx="110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1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5519693" y="480689"/>
            <a:ext cx="0" cy="3810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715000" y="469407"/>
            <a:ext cx="0" cy="3810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724400" y="723900"/>
            <a:ext cx="0" cy="381000"/>
          </a:xfrm>
          <a:prstGeom prst="line">
            <a:avLst/>
          </a:prstGeom>
          <a:ln w="349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75052" y="1905000"/>
            <a:ext cx="179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199051" y="876300"/>
            <a:ext cx="1981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use two color labels. Ex. Red for Sample 1 and Green for sampl2</a:t>
            </a:r>
          </a:p>
          <a:p>
            <a:endParaRPr lang="en-US" dirty="0"/>
          </a:p>
          <a:p>
            <a:r>
              <a:rPr lang="en-US" dirty="0"/>
              <a:t>And pour the samples to the same array. </a:t>
            </a:r>
          </a:p>
          <a:p>
            <a:r>
              <a:rPr lang="en-US" dirty="0"/>
              <a:t>The same molecules can bind to the same probe</a:t>
            </a:r>
          </a:p>
        </p:txBody>
      </p:sp>
    </p:spTree>
    <p:extLst>
      <p:ext uri="{BB962C8B-B14F-4D97-AF65-F5344CB8AC3E}">
        <p14:creationId xmlns:p14="http://schemas.microsoft.com/office/powerpoint/2010/main" val="1595714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590800" y="152400"/>
            <a:ext cx="6553200" cy="5973763"/>
          </a:xfrm>
        </p:spPr>
        <p:txBody>
          <a:bodyPr>
            <a:normAutofit/>
          </a:bodyPr>
          <a:lstStyle/>
          <a:p>
            <a:r>
              <a:rPr lang="en-US" dirty="0"/>
              <a:t>For convenience, the numbers are often presented as ratios </a:t>
            </a:r>
          </a:p>
          <a:p>
            <a:pPr lvl="1"/>
            <a:r>
              <a:rPr lang="en-US" dirty="0"/>
              <a:t>Experimental Number will always be placed on numerator</a:t>
            </a:r>
          </a:p>
          <a:p>
            <a:pPr lvl="1"/>
            <a:r>
              <a:rPr lang="en-US" dirty="0"/>
              <a:t>A coloring scheme will be chosen to show a visual representation </a:t>
            </a:r>
          </a:p>
          <a:p>
            <a:pPr lvl="1"/>
            <a:r>
              <a:rPr lang="en-US" b="1" dirty="0"/>
              <a:t>Black</a:t>
            </a:r>
            <a:r>
              <a:rPr lang="en-US" dirty="0"/>
              <a:t> indicates  1:1</a:t>
            </a:r>
          </a:p>
          <a:p>
            <a:pPr lvl="1"/>
            <a:r>
              <a:rPr lang="en-US" sz="3200" b="1" dirty="0">
                <a:solidFill>
                  <a:srgbClr val="C00000"/>
                </a:solidFill>
              </a:rPr>
              <a:t>Red:</a:t>
            </a:r>
            <a:r>
              <a:rPr lang="en-US" dirty="0"/>
              <a:t> Induced (ratio &gt; 1)</a:t>
            </a:r>
          </a:p>
          <a:p>
            <a:pPr lvl="2"/>
            <a:r>
              <a:rPr lang="en-US" dirty="0"/>
              <a:t>Darker means more expression </a:t>
            </a:r>
          </a:p>
          <a:p>
            <a:pPr lvl="1"/>
            <a:r>
              <a:rPr lang="en-US" b="1" dirty="0">
                <a:solidFill>
                  <a:srgbClr val="32CD00"/>
                </a:solidFill>
              </a:rPr>
              <a:t>Green:</a:t>
            </a:r>
            <a:r>
              <a:rPr lang="en-US" dirty="0"/>
              <a:t> Repressed (ratio &lt; 1)</a:t>
            </a:r>
          </a:p>
          <a:p>
            <a:pPr marL="914400" lvl="2" indent="0">
              <a:buNone/>
            </a:pP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-10884" y="0"/>
            <a:ext cx="2590800" cy="2667000"/>
            <a:chOff x="76200" y="2133600"/>
            <a:chExt cx="2590800" cy="2667000"/>
          </a:xfrm>
        </p:grpSpPr>
        <p:sp>
          <p:nvSpPr>
            <p:cNvPr id="5" name="Rectangle 4"/>
            <p:cNvSpPr/>
            <p:nvPr/>
          </p:nvSpPr>
          <p:spPr>
            <a:xfrm>
              <a:off x="76200" y="2133600"/>
              <a:ext cx="2590800" cy="2667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05229" y="2286000"/>
              <a:ext cx="762000" cy="685800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928915" y="2286000"/>
              <a:ext cx="762000" cy="685800"/>
            </a:xfrm>
            <a:prstGeom prst="ellipse">
              <a:avLst/>
            </a:prstGeom>
            <a:solidFill>
              <a:srgbClr val="32CD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828800" y="2286000"/>
              <a:ext cx="762000" cy="685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6200" y="3124200"/>
              <a:ext cx="762000" cy="685800"/>
            </a:xfrm>
            <a:prstGeom prst="ellipse">
              <a:avLst/>
            </a:prstGeom>
            <a:solidFill>
              <a:srgbClr val="FFCD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99886" y="3124200"/>
              <a:ext cx="762000" cy="685800"/>
            </a:xfrm>
            <a:prstGeom prst="ellipse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799771" y="3124200"/>
              <a:ext cx="762000" cy="685800"/>
            </a:xfrm>
            <a:prstGeom prst="ellipse">
              <a:avLst/>
            </a:prstGeom>
            <a:solidFill>
              <a:srgbClr val="64C8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9830" y="3962400"/>
              <a:ext cx="762000" cy="685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903516" y="3962400"/>
              <a:ext cx="762000" cy="685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803401" y="3962400"/>
              <a:ext cx="762000" cy="685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343526"/>
              </p:ext>
            </p:extLst>
          </p:nvPr>
        </p:nvGraphicFramePr>
        <p:xfrm>
          <a:off x="70636" y="2819400"/>
          <a:ext cx="3066389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Equation" r:id="rId3" imgW="1193760" imgH="393480" progId="Equation.3">
                  <p:embed/>
                </p:oleObj>
              </mc:Choice>
              <mc:Fallback>
                <p:oleObj name="Equation" r:id="rId3" imgW="11937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636" y="2819400"/>
                        <a:ext cx="3066389" cy="990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0987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55062"/>
              </p:ext>
            </p:extLst>
          </p:nvPr>
        </p:nvGraphicFramePr>
        <p:xfrm>
          <a:off x="990600" y="2209800"/>
          <a:ext cx="7010401" cy="4571406"/>
        </p:xfrm>
        <a:graphic>
          <a:graphicData uri="http://schemas.openxmlformats.org/drawingml/2006/table">
            <a:tbl>
              <a:tblPr/>
              <a:tblGrid>
                <a:gridCol w="100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5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4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98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4414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>
                          <a:solidFill>
                            <a:srgbClr val="555555"/>
                          </a:solidFill>
                          <a:effectLst/>
                          <a:latin typeface="Segoe UI"/>
                        </a:rPr>
                        <a:t>Genes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>
                          <a:solidFill>
                            <a:srgbClr val="555555"/>
                          </a:solidFill>
                          <a:effectLst/>
                          <a:latin typeface="Segoe UI"/>
                        </a:rPr>
                        <a:t>0 hours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>
                          <a:solidFill>
                            <a:srgbClr val="555555"/>
                          </a:solidFill>
                          <a:effectLst/>
                          <a:latin typeface="Segoe UI"/>
                        </a:rPr>
                        <a:t>2 hours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>
                          <a:solidFill>
                            <a:srgbClr val="555555"/>
                          </a:solidFill>
                          <a:effectLst/>
                          <a:latin typeface="Segoe UI"/>
                        </a:rPr>
                        <a:t>4 hours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>
                          <a:solidFill>
                            <a:srgbClr val="555555"/>
                          </a:solidFill>
                          <a:effectLst/>
                          <a:latin typeface="Segoe UI"/>
                        </a:rPr>
                        <a:t>6 hours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>
                          <a:solidFill>
                            <a:srgbClr val="555555"/>
                          </a:solidFill>
                          <a:effectLst/>
                          <a:latin typeface="Segoe UI"/>
                        </a:rPr>
                        <a:t>8 hours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>
                          <a:solidFill>
                            <a:srgbClr val="555555"/>
                          </a:solidFill>
                          <a:effectLst/>
                          <a:latin typeface="Segoe UI"/>
                        </a:rPr>
                        <a:t>10 hours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414">
                <a:tc>
                  <a:txBody>
                    <a:bodyPr/>
                    <a:lstStyle/>
                    <a:p>
                      <a:r>
                        <a:rPr lang="en-US" sz="1700" dirty="0" err="1">
                          <a:effectLst/>
                          <a:latin typeface="Consolas"/>
                        </a:rPr>
                        <a:t>geneC</a:t>
                      </a:r>
                      <a:endParaRPr lang="en-US" sz="1700" dirty="0">
                        <a:effectLst/>
                        <a:latin typeface="Consolas"/>
                      </a:endParaRP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1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8.000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12.0000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16.0000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12.0000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8.000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geneD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1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3.000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4.0000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4.0000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3.0000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2.000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geneE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1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4.000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8.0000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8.0000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8.0000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8.000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geneF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1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1.000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1.0000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0.2500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0.2500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0.100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geneG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1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2.000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3.0000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4.0000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3.0000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Consolas"/>
                        </a:rPr>
                        <a:t>2.000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geneH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1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0.500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0.3300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0.2500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0.3300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0.500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geneI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1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4.000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8.0000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4.0000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1.0000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0.500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geneJ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1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2.000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1.0000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2.0000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1.0000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2.000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geneK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1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1.000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1.0000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1.0000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3.0000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3.000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geneL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1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2.000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3.0000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4.0000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3.0000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2.000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geneM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1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0.330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0.2500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0.2500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0.3300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0.500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geneN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1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0.125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0.0833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Consolas"/>
                        </a:rPr>
                        <a:t>0.0625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Consolas"/>
                        </a:rPr>
                        <a:t>0.0833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Consolas"/>
                        </a:rPr>
                        <a:t>0.125</a:t>
                      </a:r>
                    </a:p>
                  </a:txBody>
                  <a:tcPr marL="53247" marR="106493" marT="26623" marB="266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38188" y="1573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-14689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Ratio of experimental/control in the expression of mRNA from 12 hypothetical genes (</a:t>
            </a:r>
            <a:r>
              <a:rPr lang="en-US" b="1" dirty="0" err="1">
                <a:solidFill>
                  <a:srgbClr val="C00000"/>
                </a:solidFill>
              </a:rPr>
              <a:t>geneC-geneN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Example from Discovering Genomics, Proteomics &amp; Bioinformatics, Campbell and </a:t>
            </a:r>
            <a:r>
              <a:rPr lang="en-US" sz="1600" dirty="0" err="1">
                <a:solidFill>
                  <a:prstClr val="black"/>
                </a:solidFill>
              </a:rPr>
              <a:t>Heyer</a:t>
            </a:r>
            <a:r>
              <a:rPr lang="en-US" sz="1600" dirty="0">
                <a:solidFill>
                  <a:prstClr val="black"/>
                </a:solidFill>
              </a:rPr>
              <a:t>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4600" y="656310"/>
            <a:ext cx="4343400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                </a:t>
            </a:r>
            <a:r>
              <a:rPr lang="en-US" b="1" dirty="0">
                <a:solidFill>
                  <a:srgbClr val="C00000"/>
                </a:solidFill>
              </a:rPr>
              <a:t>Red   </a:t>
            </a:r>
            <a:r>
              <a:rPr lang="en-US" b="1" dirty="0">
                <a:solidFill>
                  <a:prstClr val="black"/>
                </a:solidFill>
              </a:rPr>
              <a:t>   </a:t>
            </a:r>
            <a:r>
              <a:rPr lang="en-US" b="1" dirty="0">
                <a:solidFill>
                  <a:srgbClr val="32CD00"/>
                </a:solidFill>
              </a:rPr>
              <a:t>Green</a:t>
            </a:r>
            <a:r>
              <a:rPr lang="en-US" b="1" dirty="0">
                <a:solidFill>
                  <a:prstClr val="black"/>
                </a:solidFill>
              </a:rPr>
              <a:t>      </a:t>
            </a:r>
            <a:r>
              <a:rPr lang="en-US" b="1" dirty="0" err="1">
                <a:solidFill>
                  <a:prstClr val="black"/>
                </a:solidFill>
              </a:rPr>
              <a:t>Red:Green</a:t>
            </a:r>
            <a:r>
              <a:rPr lang="en-US" b="1" dirty="0">
                <a:solidFill>
                  <a:prstClr val="black"/>
                </a:solidFill>
              </a:rPr>
              <a:t> ratio</a:t>
            </a:r>
          </a:p>
          <a:p>
            <a:r>
              <a:rPr lang="en-US" b="1" dirty="0" err="1">
                <a:solidFill>
                  <a:prstClr val="black"/>
                </a:solidFill>
              </a:rPr>
              <a:t>GeneA</a:t>
            </a:r>
            <a:r>
              <a:rPr lang="en-US" b="1" dirty="0">
                <a:solidFill>
                  <a:prstClr val="black"/>
                </a:solidFill>
              </a:rPr>
              <a:t>    1,356    169            8.00</a:t>
            </a:r>
            <a:br>
              <a:rPr lang="en-US" b="1" dirty="0">
                <a:solidFill>
                  <a:prstClr val="black"/>
                </a:solidFill>
              </a:rPr>
            </a:br>
            <a:r>
              <a:rPr lang="en-US" b="1" dirty="0">
                <a:solidFill>
                  <a:prstClr val="black"/>
                </a:solidFill>
              </a:rPr>
              <a:t>……             …..       ….               …..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86300" y="1579640"/>
            <a:ext cx="0" cy="5539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00" y="1752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</a:rPr>
              <a:t>Response of genes </a:t>
            </a:r>
          </a:p>
        </p:txBody>
      </p:sp>
    </p:spTree>
    <p:extLst>
      <p:ext uri="{BB962C8B-B14F-4D97-AF65-F5344CB8AC3E}">
        <p14:creationId xmlns:p14="http://schemas.microsoft.com/office/powerpoint/2010/main" val="25129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286000"/>
            <a:ext cx="9144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</a:rPr>
              <a:t>                   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geneC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geneD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geneE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geneF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geneG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geneH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geneI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geneJ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geneK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geneL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geneM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geneN</a:t>
            </a:r>
            <a:endParaRPr lang="en-US" sz="14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geneC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1.00 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0.89  0.78 -0.30  1.00 -1.00  0.48  0.10  0.00  1.00 -0.89 -1.00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geneD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0.89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1.00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0.61  0.06  0.89 -0.89  0.80  0.10 -0.32  0.89 -1.00 -0.89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0.78  0.61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1.00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-0.66  0.78 -0.78  0.07  0.12  0.49  0.78 -0.61 -0.78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geneF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-0.30  0.06 -0.66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1.00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-0.30  0.30  0.64 -0.42 -0.78 -0.30 -0.06  0.30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geneG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1.00  0.89  0.78 -0.30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1.00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-1.00  0.48  0.10  0.00  1.00 -0.89 -1.00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geneH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-1.00 -0.89 -0.78  0.30 -1.00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1.00</a:t>
            </a:r>
            <a:r>
              <a:rPr lang="en-US" sz="1400" b="1" dirty="0">
                <a:solidFill>
                  <a:srgbClr val="32C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-0.48 -0.10  0.00 -1.00  0.89  1.00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geneI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0.48  0.80  0.07  0.64  0.48 -0.48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1.00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-0.10 -0.75  0.48 -0.80 -0.48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geneJ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0.10  0.10  0.12 -0.42  0.10 -0.10 -0.10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1.00</a:t>
            </a:r>
            <a:r>
              <a:rPr lang="en-US" sz="1400" b="1" dirty="0">
                <a:solidFill>
                  <a:srgbClr val="32C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0.00  0.10 -0.10 -0.10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geneK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0.00 -0.32  0.49 -0.78  0.00  0.00 -0.75  0.00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1.00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0.00  0.32  0.00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geneL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1.00  0.89  0.78 -0.30  1.00 -1.00  0.48  0.10  0.00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1.00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-0.89 -1.00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geneM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-0.89 -1.00 -0.61 -0.06 -0.89  0.89 -0.80 -0.10  0.32 -0.89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1.00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0.89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geneN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-1.00 -0.89 -0.78  0.30 -1.00  1.00 -0.48 -0.10  0.00 -1.00  0.89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5334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Correlation coefficient</a:t>
            </a:r>
            <a:r>
              <a:rPr lang="en-US" dirty="0">
                <a:solidFill>
                  <a:prstClr val="black"/>
                </a:solidFill>
              </a:rPr>
              <a:t>; Spearman; Calculations using R </a:t>
            </a:r>
            <a:r>
              <a:rPr lang="en-US" dirty="0" err="1">
                <a:solidFill>
                  <a:prstClr val="black"/>
                </a:solidFill>
              </a:rPr>
              <a:t>ver</a:t>
            </a:r>
            <a:r>
              <a:rPr lang="en-US" dirty="0">
                <a:solidFill>
                  <a:prstClr val="black"/>
                </a:solidFill>
              </a:rPr>
              <a:t> 3.1.2</a:t>
            </a:r>
          </a:p>
          <a:p>
            <a:r>
              <a:rPr lang="en-US" dirty="0">
                <a:solidFill>
                  <a:prstClr val="black"/>
                </a:solidFill>
              </a:rPr>
              <a:t>Example from Discovering Genomics, Proteomics &amp; Bioinformatics, Campbell and </a:t>
            </a:r>
            <a:r>
              <a:rPr lang="en-US" dirty="0" err="1">
                <a:solidFill>
                  <a:prstClr val="black"/>
                </a:solidFill>
              </a:rPr>
              <a:t>Heyer</a:t>
            </a:r>
            <a:r>
              <a:rPr lang="en-US" dirty="0">
                <a:solidFill>
                  <a:prstClr val="black"/>
                </a:solidFill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18591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 will not talk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Partek</a:t>
            </a:r>
            <a:r>
              <a:rPr lang="en-US" dirty="0"/>
              <a:t> </a:t>
            </a:r>
          </a:p>
          <a:p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analysis is not the same as Microarray but some steps can be carried out using R and others using Linux. Due to lack of time, we will not cover all the steps today.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8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6477000" cy="378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2583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Ward method (Euclidian) was used for clustering. Calculations using R </a:t>
            </a:r>
            <a:r>
              <a:rPr lang="en-US" dirty="0" err="1">
                <a:solidFill>
                  <a:prstClr val="black"/>
                </a:solidFill>
              </a:rPr>
              <a:t>ver</a:t>
            </a:r>
            <a:r>
              <a:rPr lang="en-US" dirty="0">
                <a:solidFill>
                  <a:prstClr val="black"/>
                </a:solidFill>
              </a:rPr>
              <a:t> 3.1.2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7133" y="4023096"/>
            <a:ext cx="914400" cy="646331"/>
          </a:xfrm>
          <a:prstGeom prst="rect">
            <a:avLst/>
          </a:prstGeom>
          <a:solidFill>
            <a:schemeClr val="accent3">
              <a:lumMod val="75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</a:rPr>
              <a:t>geneC</a:t>
            </a:r>
            <a:br>
              <a:rPr lang="en-US" b="1" dirty="0">
                <a:solidFill>
                  <a:prstClr val="black"/>
                </a:solidFill>
              </a:rPr>
            </a:br>
            <a:r>
              <a:rPr lang="en-US" b="1" dirty="0" err="1">
                <a:solidFill>
                  <a:prstClr val="black"/>
                </a:solidFill>
              </a:rPr>
              <a:t>geneE</a:t>
            </a:r>
            <a:r>
              <a:rPr lang="en-US" b="1" dirty="0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4160965"/>
            <a:ext cx="914400" cy="1200329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</a:rPr>
              <a:t>geneD</a:t>
            </a:r>
            <a:br>
              <a:rPr lang="en-US" b="1" dirty="0">
                <a:solidFill>
                  <a:prstClr val="black"/>
                </a:solidFill>
              </a:rPr>
            </a:br>
            <a:r>
              <a:rPr lang="en-US" b="1" dirty="0" err="1">
                <a:solidFill>
                  <a:prstClr val="black"/>
                </a:solidFill>
              </a:rPr>
              <a:t>geneG</a:t>
            </a:r>
            <a:endParaRPr lang="en-US" b="1" dirty="0">
              <a:solidFill>
                <a:prstClr val="black"/>
              </a:solidFill>
            </a:endParaRPr>
          </a:p>
          <a:p>
            <a:r>
              <a:rPr lang="en-US" b="1" dirty="0" err="1">
                <a:solidFill>
                  <a:prstClr val="black"/>
                </a:solidFill>
              </a:rPr>
              <a:t>geneL</a:t>
            </a:r>
            <a:br>
              <a:rPr lang="en-US" b="1" dirty="0">
                <a:solidFill>
                  <a:prstClr val="black"/>
                </a:solidFill>
              </a:rPr>
            </a:br>
            <a:r>
              <a:rPr lang="en-US" b="1" dirty="0" err="1">
                <a:solidFill>
                  <a:prstClr val="black"/>
                </a:solidFill>
              </a:rPr>
              <a:t>geneI</a:t>
            </a:r>
            <a:r>
              <a:rPr lang="en-US" b="1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4114799"/>
            <a:ext cx="914400" cy="1754326"/>
          </a:xfrm>
          <a:prstGeom prst="rect">
            <a:avLst/>
          </a:prstGeom>
          <a:solidFill>
            <a:schemeClr val="tx2">
              <a:lumMod val="40000"/>
              <a:lumOff val="6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</a:rPr>
              <a:t>geneF</a:t>
            </a:r>
            <a:br>
              <a:rPr lang="en-US" b="1" dirty="0">
                <a:solidFill>
                  <a:prstClr val="black"/>
                </a:solidFill>
              </a:rPr>
            </a:br>
            <a:r>
              <a:rPr lang="en-US" b="1" dirty="0" err="1">
                <a:solidFill>
                  <a:prstClr val="black"/>
                </a:solidFill>
              </a:rPr>
              <a:t>geneN</a:t>
            </a:r>
            <a:endParaRPr lang="en-US" b="1" dirty="0">
              <a:solidFill>
                <a:prstClr val="black"/>
              </a:solidFill>
            </a:endParaRPr>
          </a:p>
          <a:p>
            <a:r>
              <a:rPr lang="en-US" b="1" dirty="0" err="1">
                <a:solidFill>
                  <a:prstClr val="black"/>
                </a:solidFill>
              </a:rPr>
              <a:t>geneH</a:t>
            </a:r>
            <a:br>
              <a:rPr lang="en-US" b="1" dirty="0">
                <a:solidFill>
                  <a:prstClr val="black"/>
                </a:solidFill>
              </a:rPr>
            </a:br>
            <a:r>
              <a:rPr lang="en-US" b="1" dirty="0" err="1">
                <a:solidFill>
                  <a:prstClr val="black"/>
                </a:solidFill>
              </a:rPr>
              <a:t>geneM</a:t>
            </a:r>
            <a:endParaRPr lang="en-US" b="1" dirty="0">
              <a:solidFill>
                <a:prstClr val="black"/>
              </a:solidFill>
            </a:endParaRPr>
          </a:p>
          <a:p>
            <a:r>
              <a:rPr lang="en-US" b="1" dirty="0" err="1">
                <a:solidFill>
                  <a:prstClr val="black"/>
                </a:solidFill>
              </a:rPr>
              <a:t>geneJ</a:t>
            </a:r>
            <a:endParaRPr lang="en-US" b="1" dirty="0">
              <a:solidFill>
                <a:prstClr val="black"/>
              </a:solidFill>
            </a:endParaRPr>
          </a:p>
          <a:p>
            <a:r>
              <a:rPr lang="en-US" b="1" dirty="0" err="1">
                <a:solidFill>
                  <a:prstClr val="black"/>
                </a:solidFill>
              </a:rPr>
              <a:t>geneK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12978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Euclidean Distances were computed and Hierarchical Clustering was used to generate the Dendrogram 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Tree was cut to find three clusters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1000" y="4031564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1287615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Microarray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78469"/>
          </a:xfrm>
        </p:spPr>
        <p:txBody>
          <a:bodyPr/>
          <a:lstStyle/>
          <a:p>
            <a:r>
              <a:rPr lang="en-US" dirty="0"/>
              <a:t>Gene Expression (</a:t>
            </a:r>
            <a:r>
              <a:rPr lang="en-US" dirty="0" err="1"/>
              <a:t>Affymetrix</a:t>
            </a:r>
            <a:r>
              <a:rPr lang="en-US" dirty="0"/>
              <a:t> gene chip array )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29718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28700" y="2895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6600" y="298363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3’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648200" y="326493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53000" y="3429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45837" y="326493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43600" y="3237728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29400" y="3201646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72100" y="3618895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Probes are Complementary to 3’ end segments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700" y="4267200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RNA degrade tent to degrade more on 5’ end than on 3’ end.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400" y="51054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Probe the sample and use them on the matrix and see which one lights up </a:t>
            </a:r>
          </a:p>
        </p:txBody>
      </p:sp>
    </p:spTree>
    <p:extLst>
      <p:ext uri="{BB962C8B-B14F-4D97-AF65-F5344CB8AC3E}">
        <p14:creationId xmlns:p14="http://schemas.microsoft.com/office/powerpoint/2010/main" val="3161646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Microarray Technologies: Genotyping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8745" y="1295400"/>
            <a:ext cx="8686800" cy="4525963"/>
          </a:xfrm>
        </p:spPr>
        <p:txBody>
          <a:bodyPr>
            <a:normAutofit/>
          </a:bodyPr>
          <a:lstStyle/>
          <a:p>
            <a:r>
              <a:rPr lang="en-US" sz="2400" dirty="0" err="1"/>
              <a:t>gDNA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800" dirty="0"/>
              <a:t>                                      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   </a:t>
            </a:r>
            <a:br>
              <a:rPr lang="en-US" sz="2800" dirty="0"/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TACATGGCCATCGGTANGTACTCAATGATGATA</a:t>
            </a:r>
            <a:br>
              <a:rPr lang="en-US" sz="2800" dirty="0"/>
            </a:br>
            <a:r>
              <a:rPr lang="en-US" sz="2800" dirty="0"/>
              <a:t>                                       </a:t>
            </a:r>
            <a:r>
              <a:rPr lang="en-US" sz="2800" dirty="0">
                <a:solidFill>
                  <a:srgbClr val="3718EE"/>
                </a:solidFill>
              </a:rPr>
              <a:t>G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31501" y="3048000"/>
            <a:ext cx="7411063" cy="1200329"/>
            <a:chOff x="762000" y="3733800"/>
            <a:chExt cx="7411063" cy="1200329"/>
          </a:xfrm>
        </p:grpSpPr>
        <p:sp>
          <p:nvSpPr>
            <p:cNvPr id="4" name="Rectangle 3"/>
            <p:cNvSpPr/>
            <p:nvPr/>
          </p:nvSpPr>
          <p:spPr>
            <a:xfrm>
              <a:off x="1905000" y="3733800"/>
              <a:ext cx="6268063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TACATGGCCATCGGTANGTACTCAATGATGATA</a:t>
              </a:r>
            </a:p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ATCGGTAGCCAT</a:t>
              </a:r>
              <a:r>
                <a:rPr lang="en-US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CATGAGTTACTA</a:t>
              </a:r>
              <a:b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ATCGGTAGCCAT</a:t>
              </a:r>
              <a:r>
                <a:rPr lang="en-US" sz="2400" b="1" dirty="0">
                  <a:solidFill>
                    <a:srgbClr val="3718E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CATGAGTTACTA</a:t>
              </a:r>
              <a:endParaRPr lang="en-US" sz="2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2000" y="4149298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Probe for Allele 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2000" y="4516526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Probe for Allele 2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6200" y="51816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Genotyping can answer this question? </a:t>
            </a:r>
          </a:p>
          <a:p>
            <a:endParaRPr lang="en-US" dirty="0"/>
          </a:p>
          <a:p>
            <a:r>
              <a:rPr lang="en-US" dirty="0"/>
              <a:t>Is a person AA, AG or GG at this SNP?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0" y="4489103"/>
            <a:ext cx="518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AA  Probe 1 you will only get hybridization for probe1  </a:t>
            </a:r>
            <a:br>
              <a:rPr lang="en-US" dirty="0"/>
            </a:br>
            <a:r>
              <a:rPr lang="en-US" dirty="0"/>
              <a:t>        and will be much higher than for AG condition </a:t>
            </a:r>
          </a:p>
          <a:p>
            <a:endParaRPr lang="en-US" dirty="0"/>
          </a:p>
          <a:p>
            <a:r>
              <a:rPr lang="en-US" dirty="0"/>
              <a:t>AG or GA will bind to both probes 1 and 2. the Intensity will be same </a:t>
            </a:r>
          </a:p>
          <a:p>
            <a:endParaRPr lang="en-US" dirty="0"/>
          </a:p>
          <a:p>
            <a:r>
              <a:rPr lang="en-US" dirty="0"/>
              <a:t>GG: Probe 2 will show intensity and almost same as the AA probe intensity for AA.</a:t>
            </a:r>
          </a:p>
        </p:txBody>
      </p:sp>
    </p:spTree>
    <p:extLst>
      <p:ext uri="{BB962C8B-B14F-4D97-AF65-F5344CB8AC3E}">
        <p14:creationId xmlns:p14="http://schemas.microsoft.com/office/powerpoint/2010/main" val="989681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ChIP</a:t>
            </a:r>
            <a:r>
              <a:rPr lang="en-US" dirty="0"/>
              <a:t> microarray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DNA </a:t>
            </a:r>
            <a:r>
              <a:rPr lang="en-US" dirty="0">
                <a:sym typeface="Wingdings" panose="05000000000000000000" pitchFamily="2" charset="2"/>
              </a:rPr>
              <a:t> Where is this protein bound TF </a:t>
            </a:r>
          </a:p>
          <a:p>
            <a:r>
              <a:rPr lang="en-US" dirty="0">
                <a:sym typeface="Wingdings" panose="05000000000000000000" pitchFamily="2" charset="2"/>
              </a:rPr>
              <a:t>Use controls to identify the measure protein-binding such as Transcription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18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8788"/>
            <a:ext cx="4724400" cy="68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480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vs Technical Replicates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Offer confidence and statistical power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/>
              <a:t>Technical </a:t>
            </a:r>
          </a:p>
          <a:p>
            <a:pPr lvl="2"/>
            <a:r>
              <a:rPr lang="en-US" dirty="0"/>
              <a:t>One sample analyzed in 6 different arrays</a:t>
            </a:r>
          </a:p>
          <a:p>
            <a:pPr lvl="1"/>
            <a:r>
              <a:rPr lang="en-US" dirty="0"/>
              <a:t>Biological</a:t>
            </a:r>
          </a:p>
          <a:p>
            <a:pPr lvl="2"/>
            <a:r>
              <a:rPr lang="en-US" dirty="0"/>
              <a:t>Six different human samples across six different arrays</a:t>
            </a:r>
          </a:p>
          <a:p>
            <a:r>
              <a:rPr lang="en-US" dirty="0"/>
              <a:t>PDF from the Illumina link available in Blackboard</a:t>
            </a:r>
          </a:p>
          <a:p>
            <a:pPr lvl="1"/>
            <a:r>
              <a:rPr lang="en-US" dirty="0">
                <a:hlinkClick r:id="rId2"/>
              </a:rPr>
              <a:t>http://www.illumina.com/Documents/products/technotes/technote_power_replicates.pdf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0914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 to NCBI for GEO2R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05600" cy="20574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https://www.ncbi.nlm.nih.gov/geo/query/acc.cgi?acc=GSE18388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Create Groups</a:t>
            </a:r>
            <a:br>
              <a:rPr lang="en-US" dirty="0"/>
            </a:br>
            <a:r>
              <a:rPr lang="en-US" dirty="0"/>
              <a:t>Select and assign to groups </a:t>
            </a:r>
            <a:br>
              <a:rPr lang="en-US" dirty="0"/>
            </a:br>
            <a:r>
              <a:rPr lang="en-US" dirty="0"/>
              <a:t>Analyze</a:t>
            </a:r>
          </a:p>
          <a:p>
            <a:r>
              <a:rPr lang="en-US" dirty="0"/>
              <a:t>GEO2R</a:t>
            </a:r>
          </a:p>
          <a:p>
            <a:r>
              <a:rPr lang="en-US" dirty="0"/>
              <a:t>Analysis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541DA8-7244-4BCF-AD43-8CE64A57A17B}"/>
              </a:ext>
            </a:extLst>
          </p:cNvPr>
          <p:cNvSpPr/>
          <p:nvPr/>
        </p:nvSpPr>
        <p:spPr>
          <a:xfrm>
            <a:off x="3048000" y="1422539"/>
            <a:ext cx="3355214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4000" dirty="0"/>
              <a:t>Go to R session</a:t>
            </a:r>
          </a:p>
        </p:txBody>
      </p:sp>
    </p:spTree>
    <p:extLst>
      <p:ext uri="{BB962C8B-B14F-4D97-AF65-F5344CB8AC3E}">
        <p14:creationId xmlns:p14="http://schemas.microsoft.com/office/powerpoint/2010/main" val="2931569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normalization?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Dyes are incorporated to measure the expression </a:t>
            </a:r>
          </a:p>
          <a:p>
            <a:pPr lvl="1"/>
            <a:r>
              <a:rPr lang="en-US" dirty="0"/>
              <a:t>They get incorporated in different efficiencies</a:t>
            </a:r>
          </a:p>
          <a:p>
            <a:pPr lvl="1"/>
            <a:r>
              <a:rPr lang="en-US" dirty="0"/>
              <a:t>They have differences in DNA quality, washing efficiency/signal detection </a:t>
            </a:r>
          </a:p>
          <a:p>
            <a:r>
              <a:rPr lang="en-US" dirty="0"/>
              <a:t>Without normalization, it would be difficult to compare the expression levels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03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normalize the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Simple idea is to compute background intensity and subtract it from the signal for each probe set</a:t>
            </a:r>
          </a:p>
          <a:p>
            <a:pPr lvl="1"/>
            <a:r>
              <a:rPr lang="en-US" dirty="0"/>
              <a:t>This also can vary locally</a:t>
            </a:r>
          </a:p>
          <a:p>
            <a:r>
              <a:rPr lang="en-US" dirty="0"/>
              <a:t>Other approach is global normalization so that average ratio for gene expression is one.</a:t>
            </a:r>
          </a:p>
          <a:p>
            <a:r>
              <a:rPr lang="en-US" dirty="0"/>
              <a:t>Main idea</a:t>
            </a:r>
          </a:p>
          <a:p>
            <a:pPr lvl="1"/>
            <a:r>
              <a:rPr lang="en-US" dirty="0"/>
              <a:t>Average gene expression for a house-keeping gene does not change in the sample that is tested. </a:t>
            </a:r>
          </a:p>
        </p:txBody>
      </p:sp>
    </p:spTree>
    <p:extLst>
      <p:ext uri="{BB962C8B-B14F-4D97-AF65-F5344CB8AC3E}">
        <p14:creationId xmlns:p14="http://schemas.microsoft.com/office/powerpoint/2010/main" val="3094426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RMA and GCRMA </a:t>
            </a:r>
            <a:br>
              <a:rPr lang="en-US" dirty="0"/>
            </a:br>
            <a:r>
              <a:rPr lang="en-US" dirty="0"/>
              <a:t>2 popular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Robust multiarray analysis (RMA) </a:t>
            </a:r>
          </a:p>
          <a:p>
            <a:pPr lvl="1"/>
            <a:r>
              <a:rPr lang="en-US" dirty="0"/>
              <a:t>Uses background correction, </a:t>
            </a:r>
          </a:p>
          <a:p>
            <a:pPr lvl="1"/>
            <a:r>
              <a:rPr lang="en-US" dirty="0"/>
              <a:t>Quantile normalization procedure</a:t>
            </a:r>
          </a:p>
          <a:p>
            <a:pPr lvl="2"/>
            <a:r>
              <a:rPr lang="en-US" dirty="0"/>
              <a:t>A nonparametric approach </a:t>
            </a:r>
          </a:p>
          <a:p>
            <a:pPr lvl="1"/>
            <a:r>
              <a:rPr lang="en-US" dirty="0"/>
              <a:t>Nonparametric approaches do not make assumptions about the population distribution </a:t>
            </a:r>
          </a:p>
          <a:p>
            <a:r>
              <a:rPr lang="en-US" dirty="0" err="1"/>
              <a:t>Affy</a:t>
            </a:r>
            <a:r>
              <a:rPr lang="en-US" dirty="0"/>
              <a:t> provides RMA procedure </a:t>
            </a:r>
          </a:p>
          <a:p>
            <a:r>
              <a:rPr lang="en-US" dirty="0"/>
              <a:t>GCRMA adjustments for RMA and usually improves the accuracy</a:t>
            </a:r>
          </a:p>
        </p:txBody>
      </p:sp>
    </p:spTree>
    <p:extLst>
      <p:ext uri="{BB962C8B-B14F-4D97-AF65-F5344CB8AC3E}">
        <p14:creationId xmlns:p14="http://schemas.microsoft.com/office/powerpoint/2010/main" val="177823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Expression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Large-scale gene expression (mRNA transcript levels)</a:t>
            </a:r>
          </a:p>
          <a:p>
            <a:pPr lvl="1"/>
            <a:r>
              <a:rPr lang="en-US" dirty="0"/>
              <a:t>Microarrays (became popular in 2000)</a:t>
            </a:r>
          </a:p>
          <a:p>
            <a:pPr lvl="1"/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(NGS based transcript profiling)</a:t>
            </a:r>
          </a:p>
          <a:p>
            <a:pPr lvl="2"/>
            <a:r>
              <a:rPr lang="en-US" dirty="0"/>
              <a:t>(commonly  used after 2010)</a:t>
            </a:r>
          </a:p>
          <a:p>
            <a:r>
              <a:rPr lang="en-US" dirty="0"/>
              <a:t>Techniques in general</a:t>
            </a:r>
          </a:p>
          <a:p>
            <a:pPr lvl="1"/>
            <a:r>
              <a:rPr lang="en-US" dirty="0"/>
              <a:t>RNA is extracted from source (ex human fetal brain) </a:t>
            </a:r>
          </a:p>
          <a:p>
            <a:pPr lvl="1"/>
            <a:r>
              <a:rPr lang="en-US" dirty="0"/>
              <a:t>How the RNA is changed over time?</a:t>
            </a:r>
          </a:p>
          <a:p>
            <a:pPr lvl="1"/>
            <a:r>
              <a:rPr lang="en-US" dirty="0"/>
              <a:t>We can compare expression in Disease cells vs Control sample(s)?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80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know what we are doing is correct?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Gold standard</a:t>
            </a:r>
          </a:p>
          <a:p>
            <a:pPr lvl="1"/>
            <a:r>
              <a:rPr lang="en-US" dirty="0"/>
              <a:t>31 algorithms for the analysis of </a:t>
            </a:r>
            <a:r>
              <a:rPr lang="en-US" dirty="0" err="1"/>
              <a:t>Affymetric</a:t>
            </a:r>
            <a:r>
              <a:rPr lang="en-US" dirty="0"/>
              <a:t> probe sets (reference page 488/489; cope et al, Irizarry et al 2006) </a:t>
            </a:r>
          </a:p>
          <a:p>
            <a:pPr lvl="1"/>
            <a:r>
              <a:rPr lang="en-US" dirty="0"/>
              <a:t>The authors found that background correction impacts performance, and tends to improve accuracy and worsens precision</a:t>
            </a:r>
          </a:p>
          <a:p>
            <a:r>
              <a:rPr lang="en-US" dirty="0"/>
              <a:t>What is accuracy/precision?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99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57200"/>
            <a:ext cx="4198094" cy="60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765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72390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51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Ratios (Fold Change)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2163763"/>
          </a:xfrm>
        </p:spPr>
        <p:txBody>
          <a:bodyPr/>
          <a:lstStyle/>
          <a:p>
            <a:r>
              <a:rPr lang="en-US" dirty="0"/>
              <a:t>Reflects the magnitude in the difference in RNA transcript levels between the mean of space-flown and the mean of control samples.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3429000"/>
            <a:ext cx="726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10358454 or Rbm3</a:t>
            </a:r>
            <a:br>
              <a:rPr lang="en-US" dirty="0"/>
            </a:br>
            <a:r>
              <a:rPr lang="en-US" dirty="0"/>
              <a:t> log2(control/Space-flown) = log2(1/2.6) = -1.384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4C08AE-21C4-45D6-857D-802B9D3DF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 t="49615" r="5000" b="23711"/>
          <a:stretch/>
        </p:blipFill>
        <p:spPr>
          <a:xfrm>
            <a:off x="304800" y="1417638"/>
            <a:ext cx="8382000" cy="14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00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tests GEO2R perform?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carry out inferential analysis to test the hypothesis that there are some genes that are differently expression in the two sets (&amp; for some conditions)</a:t>
            </a:r>
          </a:p>
          <a:p>
            <a:r>
              <a:rPr lang="en-US" dirty="0"/>
              <a:t>Each gene, we carry out a statistical test</a:t>
            </a:r>
          </a:p>
          <a:p>
            <a:r>
              <a:rPr lang="en-US" dirty="0"/>
              <a:t>There are &gt;22,000 transcripts on the array</a:t>
            </a:r>
          </a:p>
        </p:txBody>
      </p:sp>
    </p:spTree>
    <p:extLst>
      <p:ext uri="{BB962C8B-B14F-4D97-AF65-F5344CB8AC3E}">
        <p14:creationId xmlns:p14="http://schemas.microsoft.com/office/powerpoint/2010/main" val="14596887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transcript there are 11 measurements in the experimental group and 11 measurements in the control group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belong to two groups e and c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678515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Transcrip1     e1 e2 e3 e4 e5 e6 e7 e8 d9 d10 e11 c1 c2 c3 c4 c5 c6 c7 c8 c9 c10 c11 </a:t>
            </a:r>
          </a:p>
        </p:txBody>
      </p:sp>
    </p:spTree>
    <p:extLst>
      <p:ext uri="{BB962C8B-B14F-4D97-AF65-F5344CB8AC3E}">
        <p14:creationId xmlns:p14="http://schemas.microsoft.com/office/powerpoint/2010/main" val="13937575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Null hypothesis (H</a:t>
            </a:r>
            <a:r>
              <a:rPr lang="en-US" baseline="-25000" dirty="0"/>
              <a:t>0</a:t>
            </a:r>
            <a:r>
              <a:rPr lang="en-US" dirty="0"/>
              <a:t>) no difference in the signal intensity between the two sets</a:t>
            </a:r>
          </a:p>
          <a:p>
            <a:r>
              <a:rPr lang="en-US" dirty="0"/>
              <a:t>Alternate Hypothesis (H</a:t>
            </a:r>
            <a:r>
              <a:rPr lang="en-US" baseline="-25000" dirty="0"/>
              <a:t>A</a:t>
            </a:r>
            <a:r>
              <a:rPr lang="en-US" dirty="0"/>
              <a:t>): There is a difference </a:t>
            </a:r>
          </a:p>
          <a:p>
            <a:r>
              <a:rPr lang="en-US" dirty="0"/>
              <a:t>Have cutoff (</a:t>
            </a:r>
            <a:r>
              <a:rPr lang="el-GR" dirty="0"/>
              <a:t>α</a:t>
            </a:r>
            <a:r>
              <a:rPr lang="en-US" dirty="0"/>
              <a:t> = 0.05 )</a:t>
            </a:r>
          </a:p>
          <a:p>
            <a:r>
              <a:rPr lang="en-US" dirty="0"/>
              <a:t>Do a test assuming that we have null distribution </a:t>
            </a:r>
          </a:p>
          <a:p>
            <a:pPr lvl="1"/>
            <a:r>
              <a:rPr lang="en-US" dirty="0"/>
              <a:t>We also assume that the data are normally distributed with mean (0) and </a:t>
            </a:r>
            <a:r>
              <a:rPr lang="en-US" dirty="0" err="1"/>
              <a:t>sd</a:t>
            </a:r>
            <a:r>
              <a:rPr lang="en-US" dirty="0"/>
              <a:t> (1)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166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is called t-test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24182"/>
            <a:ext cx="7239000" cy="5095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76200" y="762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shown here five hypothetical transcripts </a:t>
            </a:r>
          </a:p>
          <a:p>
            <a:r>
              <a:rPr lang="en-US" dirty="0"/>
              <a:t>10 biological replicates for each transcript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5447" y="2209800"/>
            <a:ext cx="16423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t-test is done comparing two samples by comparing the means and provide an answer whether they are significantly different?</a:t>
            </a:r>
          </a:p>
        </p:txBody>
      </p:sp>
    </p:spTree>
    <p:extLst>
      <p:ext uri="{BB962C8B-B14F-4D97-AF65-F5344CB8AC3E}">
        <p14:creationId xmlns:p14="http://schemas.microsoft.com/office/powerpoint/2010/main" val="9336965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 in the book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76400"/>
            <a:ext cx="4667250" cy="7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5400" y="28194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 correct. It should be X1_bar – X2_bar on the numerator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3845" r="37500" b="26924"/>
          <a:stretch/>
        </p:blipFill>
        <p:spPr>
          <a:xfrm>
            <a:off x="1638300" y="3648293"/>
            <a:ext cx="5715000" cy="2438400"/>
          </a:xfrm>
          <a:prstGeom prst="rect">
            <a:avLst/>
          </a:prstGeom>
        </p:spPr>
      </p:pic>
      <p:sp>
        <p:nvSpPr>
          <p:cNvPr id="2" name="Arrow: Down 1"/>
          <p:cNvSpPr/>
          <p:nvPr/>
        </p:nvSpPr>
        <p:spPr>
          <a:xfrm rot="5400000">
            <a:off x="4482457" y="1402135"/>
            <a:ext cx="274334" cy="690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021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Rbm3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value of 1.96 x 10</a:t>
            </a:r>
            <a:r>
              <a:rPr lang="en-US" baseline="30000" dirty="0"/>
              <a:t>-7</a:t>
            </a:r>
            <a:r>
              <a:rPr lang="en-US" dirty="0"/>
              <a:t>  ≈ 10</a:t>
            </a:r>
            <a:r>
              <a:rPr lang="en-US" baseline="30000" dirty="0"/>
              <a:t>-7</a:t>
            </a:r>
          </a:p>
          <a:p>
            <a:r>
              <a:rPr lang="en-US" dirty="0"/>
              <a:t>Indicates that the expression levels between </a:t>
            </a:r>
            <a:r>
              <a:rPr lang="en-US" dirty="0" err="1"/>
              <a:t>trisomic</a:t>
            </a:r>
            <a:r>
              <a:rPr lang="en-US" dirty="0"/>
              <a:t> and euploid samples will occur by chance 1/10000000</a:t>
            </a:r>
          </a:p>
          <a:p>
            <a:r>
              <a:rPr lang="en-US" dirty="0"/>
              <a:t>This is less than our cut-off (95% cutoff; 0.05), so we reject the Null Hypothesis  </a:t>
            </a:r>
          </a:p>
        </p:txBody>
      </p:sp>
    </p:spTree>
    <p:extLst>
      <p:ext uri="{BB962C8B-B14F-4D97-AF65-F5344CB8AC3E}">
        <p14:creationId xmlns:p14="http://schemas.microsoft.com/office/powerpoint/2010/main" val="47619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mRNA expression via RNA-</a:t>
            </a:r>
            <a:r>
              <a:rPr lang="en-US" dirty="0" err="1"/>
              <a:t>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via NGS</a:t>
            </a:r>
          </a:p>
          <a:p>
            <a:pPr lvl="1"/>
            <a:r>
              <a:rPr lang="en-US" dirty="0"/>
              <a:t>RNA </a:t>
            </a:r>
            <a:r>
              <a:rPr lang="en-US" dirty="0">
                <a:sym typeface="Wingdings" panose="05000000000000000000" pitchFamily="2" charset="2"/>
              </a:rPr>
              <a:t> cDNA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Packaged into libraries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Create short reads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Sequencing of short reads (BAM etc.) using NGS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342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t.test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 to </a:t>
            </a:r>
            <a:r>
              <a:rPr lang="en-US" dirty="0" err="1"/>
              <a:t>t.test.R</a:t>
            </a:r>
            <a:r>
              <a:rPr lang="en-US" dirty="0"/>
              <a:t> file </a:t>
            </a:r>
          </a:p>
          <a:p>
            <a:pPr lvl="1"/>
            <a:r>
              <a:rPr lang="en-US" dirty="0"/>
              <a:t>We will setup up mock t-tests</a:t>
            </a:r>
          </a:p>
          <a:p>
            <a:pPr lvl="1"/>
            <a:r>
              <a:rPr lang="en-US" dirty="0"/>
              <a:t>We will learn about power</a:t>
            </a:r>
          </a:p>
          <a:p>
            <a:pPr lvl="1"/>
            <a:r>
              <a:rPr lang="en-US" dirty="0"/>
              <a:t>We will learn how to compute the sample size </a:t>
            </a:r>
          </a:p>
          <a:p>
            <a:pPr lvl="1"/>
            <a:r>
              <a:rPr lang="en-US" dirty="0"/>
              <a:t>We will learn how variability affects our predictions</a:t>
            </a:r>
          </a:p>
          <a:p>
            <a:endParaRPr lang="en-US" dirty="0"/>
          </a:p>
          <a:p>
            <a:r>
              <a:rPr lang="en-US" dirty="0"/>
              <a:t>Note that the t-tests make an assumption that the sample expression values are normally distributed</a:t>
            </a:r>
          </a:p>
          <a:p>
            <a:pPr lvl="1"/>
            <a:r>
              <a:rPr lang="en-US" dirty="0"/>
              <a:t>If this assumption is violated then we cannot use t-tests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1219200"/>
            <a:ext cx="289560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 scripts are available from</a:t>
            </a:r>
          </a:p>
          <a:p>
            <a:r>
              <a:rPr lang="en-US" dirty="0" err="1"/>
              <a:t>BlackBoard</a:t>
            </a:r>
            <a:endParaRPr lang="en-US" dirty="0"/>
          </a:p>
          <a:p>
            <a:endParaRPr lang="en-US" dirty="0"/>
          </a:p>
          <a:p>
            <a:r>
              <a:rPr lang="en-US" dirty="0"/>
              <a:t>Hands-on.zip</a:t>
            </a:r>
          </a:p>
        </p:txBody>
      </p:sp>
    </p:spTree>
    <p:extLst>
      <p:ext uri="{BB962C8B-B14F-4D97-AF65-F5344CB8AC3E}">
        <p14:creationId xmlns:p14="http://schemas.microsoft.com/office/powerpoint/2010/main" val="5748405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my options if my normality is violated?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Nonparametric tests </a:t>
            </a:r>
          </a:p>
          <a:p>
            <a:pPr lvl="1"/>
            <a:r>
              <a:rPr lang="en-US" dirty="0"/>
              <a:t>They rank the outcome and do not assume normality </a:t>
            </a:r>
          </a:p>
          <a:p>
            <a:r>
              <a:rPr lang="en-US" dirty="0"/>
              <a:t>What are the tests?</a:t>
            </a:r>
          </a:p>
          <a:p>
            <a:pPr lvl="1"/>
            <a:r>
              <a:rPr lang="en-US" dirty="0"/>
              <a:t>Mann-Whitney and Wilcoxon Rank Sum test</a:t>
            </a:r>
          </a:p>
          <a:p>
            <a:r>
              <a:rPr lang="en-US" dirty="0"/>
              <a:t>The nonparametric is also useful when we have outliers (extreme)</a:t>
            </a:r>
          </a:p>
        </p:txBody>
      </p:sp>
    </p:spTree>
    <p:extLst>
      <p:ext uri="{BB962C8B-B14F-4D97-AF65-F5344CB8AC3E}">
        <p14:creationId xmlns:p14="http://schemas.microsoft.com/office/powerpoint/2010/main" val="29961213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Tests depend on Experimental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experiments have to be carefully setup</a:t>
            </a:r>
          </a:p>
          <a:p>
            <a:pPr lvl="1"/>
            <a:r>
              <a:rPr lang="en-US" dirty="0"/>
              <a:t>With the help from statistician; this should be done before the planning of experiments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7754"/>
          <a:stretch/>
        </p:blipFill>
        <p:spPr>
          <a:xfrm>
            <a:off x="685800" y="3276601"/>
            <a:ext cx="7239000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54102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make sure there are no confounding effects within groups. </a:t>
            </a:r>
            <a:br>
              <a:rPr lang="en-US" dirty="0"/>
            </a:br>
            <a:r>
              <a:rPr lang="en-US" dirty="0"/>
              <a:t>Differences in age, gender or weight between individuals in the two groups. </a:t>
            </a:r>
          </a:p>
        </p:txBody>
      </p:sp>
    </p:spTree>
    <p:extLst>
      <p:ext uri="{BB962C8B-B14F-4D97-AF65-F5344CB8AC3E}">
        <p14:creationId xmlns:p14="http://schemas.microsoft.com/office/powerpoint/2010/main" val="26838784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2105" t="21764" r="2105" b="57701"/>
          <a:stretch/>
        </p:blipFill>
        <p:spPr>
          <a:xfrm>
            <a:off x="533400" y="2209800"/>
            <a:ext cx="7239000" cy="182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5600" y="1417638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and After cases, test for the differences in the mean values between two set of paired measurements (Paired-t-test) </a:t>
            </a:r>
          </a:p>
        </p:txBody>
      </p:sp>
    </p:spTree>
    <p:extLst>
      <p:ext uri="{BB962C8B-B14F-4D97-AF65-F5344CB8AC3E}">
        <p14:creationId xmlns:p14="http://schemas.microsoft.com/office/powerpoint/2010/main" val="15189437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cutoff should one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are doing one test, then p-values make sense. </a:t>
            </a:r>
          </a:p>
          <a:p>
            <a:r>
              <a:rPr lang="en-US" dirty="0"/>
              <a:t>If you are doing many thousands of tests like the expression data analysis, then accidentally, you can find differences </a:t>
            </a:r>
          </a:p>
          <a:p>
            <a:pPr lvl="1"/>
            <a:r>
              <a:rPr lang="en-US" dirty="0"/>
              <a:t>This is based on the cut-off</a:t>
            </a:r>
          </a:p>
          <a:p>
            <a:pPr lvl="1"/>
            <a:r>
              <a:rPr lang="en-US" dirty="0"/>
              <a:t>So, 1000 transcripts, 0.05*1000 = 50 </a:t>
            </a:r>
          </a:p>
          <a:p>
            <a:r>
              <a:rPr lang="en-US" dirty="0"/>
              <a:t>What is the correct cut-off?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387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Type-1 error (</a:t>
            </a:r>
            <a:r>
              <a:rPr lang="en-US" b="1" dirty="0">
                <a:solidFill>
                  <a:srgbClr val="3718EE"/>
                </a:solidFill>
              </a:rPr>
              <a:t>FP results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FP ; involve concluding a transcript differentially expressed when it is not</a:t>
            </a:r>
          </a:p>
          <a:p>
            <a:pPr lvl="1"/>
            <a:r>
              <a:rPr lang="en-US" dirty="0"/>
              <a:t>Null hypothesis is true but unfortunately rejected</a:t>
            </a:r>
          </a:p>
          <a:p>
            <a:r>
              <a:rPr lang="en-US" dirty="0"/>
              <a:t>Type-II error (</a:t>
            </a:r>
            <a:r>
              <a:rPr lang="en-US" b="1" dirty="0">
                <a:solidFill>
                  <a:srgbClr val="3718EE"/>
                </a:solidFill>
              </a:rPr>
              <a:t>FN results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Failing to identify a truly regulated transcript</a:t>
            </a:r>
          </a:p>
          <a:p>
            <a:pPr lvl="1"/>
            <a:r>
              <a:rPr lang="en-US" dirty="0"/>
              <a:t>Null hypothesis should have been rejected </a:t>
            </a:r>
          </a:p>
          <a:p>
            <a:r>
              <a:rPr lang="en-US" dirty="0"/>
              <a:t>How can we correct these problems?</a:t>
            </a:r>
          </a:p>
        </p:txBody>
      </p:sp>
    </p:spTree>
    <p:extLst>
      <p:ext uri="{BB962C8B-B14F-4D97-AF65-F5344CB8AC3E}">
        <p14:creationId xmlns:p14="http://schemas.microsoft.com/office/powerpoint/2010/main" val="12765778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Bonferroni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Instead of alpha (say 5/100 or 5%) is divided by the number of measurements </a:t>
            </a:r>
          </a:p>
          <a:p>
            <a:pPr lvl="1"/>
            <a:r>
              <a:rPr lang="en-US" dirty="0"/>
              <a:t>( (5/100)/n ) (if n = 20,000, new cutoff is 2.5x10</a:t>
            </a:r>
            <a:r>
              <a:rPr lang="en-US" baseline="30000" dirty="0"/>
              <a:t>-6</a:t>
            </a:r>
          </a:p>
          <a:p>
            <a:pPr lvl="1"/>
            <a:r>
              <a:rPr lang="en-US" dirty="0"/>
              <a:t>This correction is considered too severe</a:t>
            </a:r>
          </a:p>
          <a:p>
            <a:r>
              <a:rPr lang="en-US" dirty="0"/>
              <a:t>Other alternative (commonly used) is FDR </a:t>
            </a:r>
          </a:p>
          <a:p>
            <a:pPr lvl="1"/>
            <a:r>
              <a:rPr lang="en-US" dirty="0"/>
              <a:t>False Discovery Rate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FDR of 0.05, 5% of transcripts that are called significant are False Positives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434659"/>
              </p:ext>
            </p:extLst>
          </p:nvPr>
        </p:nvGraphicFramePr>
        <p:xfrm>
          <a:off x="2819400" y="4419600"/>
          <a:ext cx="2949286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Equation" r:id="rId3" imgW="1663560" imgH="419040" progId="Equation.3">
                  <p:embed/>
                </p:oleObj>
              </mc:Choice>
              <mc:Fallback>
                <p:oleObj name="Equation" r:id="rId3" imgW="16635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4419600"/>
                        <a:ext cx="2949286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16841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 and MA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en-US" dirty="0"/>
              <a:t>Scatter plot</a:t>
            </a:r>
          </a:p>
          <a:p>
            <a:pPr lvl="1"/>
            <a:r>
              <a:rPr lang="en-US" dirty="0"/>
              <a:t>A plot to compare two real valued variables </a:t>
            </a:r>
            <a:br>
              <a:rPr lang="en-US" dirty="0"/>
            </a:br>
            <a:r>
              <a:rPr lang="en-US" dirty="0"/>
              <a:t>(2 samples) </a:t>
            </a:r>
          </a:p>
          <a:p>
            <a:pPr lvl="1"/>
            <a:r>
              <a:rPr lang="en-US" dirty="0"/>
              <a:t>Common for visualizing Microarray data</a:t>
            </a:r>
          </a:p>
          <a:p>
            <a:pPr lvl="1"/>
            <a:r>
              <a:rPr lang="en-US" dirty="0"/>
              <a:t>Most data are 45 degree line </a:t>
            </a:r>
          </a:p>
          <a:p>
            <a:pPr lvl="2"/>
            <a:r>
              <a:rPr lang="en-US" dirty="0"/>
              <a:t>Because most of the genes have same expression but some are up/down regulated </a:t>
            </a:r>
          </a:p>
          <a:p>
            <a:pPr lvl="3"/>
            <a:r>
              <a:rPr lang="en-US" dirty="0"/>
              <a:t>these are observed as deviations from the 45 degree line</a:t>
            </a:r>
          </a:p>
        </p:txBody>
      </p:sp>
    </p:spTree>
    <p:extLst>
      <p:ext uri="{BB962C8B-B14F-4D97-AF65-F5344CB8AC3E}">
        <p14:creationId xmlns:p14="http://schemas.microsoft.com/office/powerpoint/2010/main" val="40706018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 is useful when the data expression values are mostly concentrated on the lower left end. </a:t>
            </a:r>
          </a:p>
          <a:p>
            <a:r>
              <a:rPr lang="en-US" dirty="0"/>
              <a:t>Transformation that allows to view all the data from the 2 samples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664064"/>
              </p:ext>
            </p:extLst>
          </p:nvPr>
        </p:nvGraphicFramePr>
        <p:xfrm>
          <a:off x="5943600" y="3505200"/>
          <a:ext cx="256844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Equation" r:id="rId3" imgW="1625400" imgH="634680" progId="Equation.3">
                  <p:embed/>
                </p:oleObj>
              </mc:Choice>
              <mc:Fallback>
                <p:oleObj name="Equation" r:id="rId3" imgW="1625400" imgH="634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3600" y="3505200"/>
                        <a:ext cx="2568448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t="5363"/>
          <a:stretch/>
        </p:blipFill>
        <p:spPr>
          <a:xfrm>
            <a:off x="914400" y="3863181"/>
            <a:ext cx="2838450" cy="25077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9600" y="4724400"/>
            <a:ext cx="409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X-axis: log2(expression)  </a:t>
            </a:r>
          </a:p>
          <a:p>
            <a:r>
              <a:rPr lang="en-US" dirty="0"/>
              <a:t>             low values on left and high (right)</a:t>
            </a:r>
          </a:p>
          <a:p>
            <a:r>
              <a:rPr lang="en-US" dirty="0"/>
              <a:t>Y-axis displays the difference.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-24258" y="29851"/>
            <a:ext cx="4596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Roboto"/>
              </a:rPr>
              <a:t> M (log ratios) and A (mean average) scale.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6400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A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81673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00594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Transformation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Mostly the expression values are transformed into log scale (to be precise log2)</a:t>
            </a:r>
          </a:p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Consider 3 genes </a:t>
            </a:r>
          </a:p>
          <a:p>
            <a:pPr lvl="2"/>
            <a:r>
              <a:rPr lang="en-US" dirty="0"/>
              <a:t>One is unchanged, other two are up-regulated by 2-fold and down-regulated by two-fold</a:t>
            </a:r>
          </a:p>
          <a:p>
            <a:pPr lvl="1"/>
            <a:r>
              <a:rPr lang="en-US" dirty="0"/>
              <a:t>Ratios are 1:1; 2:1,0.5:1</a:t>
            </a:r>
          </a:p>
          <a:p>
            <a:pPr lvl="1"/>
            <a:r>
              <a:rPr lang="en-US" dirty="0"/>
              <a:t>Log2 space: 0,1,-1 (note the symmetry)</a:t>
            </a:r>
          </a:p>
          <a:p>
            <a:r>
              <a:rPr lang="en-US" dirty="0"/>
              <a:t>Also the log transformations stabilize the variance across a wide range of Intensity measurements</a:t>
            </a:r>
          </a:p>
        </p:txBody>
      </p:sp>
    </p:spTree>
    <p:extLst>
      <p:ext uri="{BB962C8B-B14F-4D97-AF65-F5344CB8AC3E}">
        <p14:creationId xmlns:p14="http://schemas.microsoft.com/office/powerpoint/2010/main" val="122845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66" y="79400"/>
            <a:ext cx="8229600" cy="1143000"/>
          </a:xfrm>
        </p:spPr>
        <p:txBody>
          <a:bodyPr/>
          <a:lstStyle/>
          <a:p>
            <a:r>
              <a:rPr lang="en-US" dirty="0"/>
              <a:t>NGS Application: RNA-</a:t>
            </a:r>
            <a:r>
              <a:rPr lang="en-US" dirty="0" err="1"/>
              <a:t>seq</a:t>
            </a:r>
            <a:r>
              <a:rPr lang="en-US" dirty="0"/>
              <a:t> differential expression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BA471-7BE6-4097-8DF7-DC9E44CA2C2A}" type="datetime1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12/6/2018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Dr. S. Ravichandran, Ph.D.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1C58E7-A07A-468A-8745-DD42767729E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5540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Sample 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Reads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0966" y="40780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Sample B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Reads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" y="1504128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Take RNA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anose="05000000000000000000" pitchFamily="2" charset="2"/>
              </a:rPr>
              <a:t> cDNA and sequence them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19200" y="3087469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447800" y="440209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4000" y="27064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Align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53966" y="40482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Align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819400" y="2630269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57500" y="2782669"/>
            <a:ext cx="5334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11011" y="3066383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11011" y="3200400"/>
            <a:ext cx="5334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32589" y="4041338"/>
            <a:ext cx="5334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70689" y="4193738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24200" y="4477452"/>
            <a:ext cx="5334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24200" y="4611469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10000" y="2990971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50923" y="441528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39538" y="2579225"/>
            <a:ext cx="116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Aggregate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28662" y="4033548"/>
            <a:ext cx="116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Aggregate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14409" y="3400389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CTCTGGTCGAGGGTCTAAATCGCCCCTGTGTACCCGGGTAGAGAGAGACCAG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6700" y="343056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Reference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334000" y="3400389"/>
            <a:ext cx="26670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5562600" y="3216667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971800" y="2782669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124200" y="2935069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276600" y="3087469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638800" y="3100659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562600" y="2962382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53100" y="2877234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905500" y="2721286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073311" y="2554069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738973" y="2444197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19800" y="2325469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73311" y="2249269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738973" y="4218214"/>
            <a:ext cx="5334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38800" y="4068409"/>
            <a:ext cx="5334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738973" y="3956248"/>
            <a:ext cx="5334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750923" y="4847343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GeneX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is expressed more in Sample A than B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58000" y="311218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GeneX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391400" y="3925669"/>
            <a:ext cx="304800" cy="55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38390" y="4108209"/>
            <a:ext cx="116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Statistics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865224" y="2952390"/>
            <a:ext cx="116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Pile-up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53235" y="4387440"/>
            <a:ext cx="116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Pile-up</a:t>
            </a:r>
          </a:p>
        </p:txBody>
      </p:sp>
    </p:spTree>
    <p:extLst>
      <p:ext uri="{BB962C8B-B14F-4D97-AF65-F5344CB8AC3E}">
        <p14:creationId xmlns:p14="http://schemas.microsoft.com/office/powerpoint/2010/main" val="25898533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585912"/>
            <a:ext cx="7239000" cy="3686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56388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figure from table 11.1 from Pevsner Bioinformatics and Functional Genomics III edition.  </a:t>
            </a:r>
          </a:p>
        </p:txBody>
      </p:sp>
    </p:spTree>
    <p:extLst>
      <p:ext uri="{BB962C8B-B14F-4D97-AF65-F5344CB8AC3E}">
        <p14:creationId xmlns:p14="http://schemas.microsoft.com/office/powerpoint/2010/main" val="36243368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Principal Components Analysis</a:t>
            </a:r>
          </a:p>
          <a:p>
            <a:r>
              <a:rPr lang="en-US" dirty="0"/>
              <a:t>Unsupervised method  (data transformation)</a:t>
            </a:r>
          </a:p>
          <a:p>
            <a:r>
              <a:rPr lang="en-US" dirty="0"/>
              <a:t>Technique to reduce the high Dimensionality of the data in 2 or 3 dimensions</a:t>
            </a:r>
          </a:p>
          <a:p>
            <a:pPr lvl="1"/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Transform the variables into a small number of uncorrelated variables called principal components</a:t>
            </a:r>
          </a:p>
          <a:p>
            <a:pPr lvl="1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For example, the genes whose expression values </a:t>
            </a:r>
            <a:r>
              <a:rPr lang="en-US" i="1" u="sng" dirty="0">
                <a:solidFill>
                  <a:schemeClr val="accent6">
                    <a:lumMod val="50000"/>
                  </a:schemeClr>
                </a:solidFill>
              </a:rPr>
              <a:t>doesn’t change between cases and controls are not informative and can be removed</a:t>
            </a:r>
          </a:p>
        </p:txBody>
      </p:sp>
    </p:spTree>
    <p:extLst>
      <p:ext uri="{BB962C8B-B14F-4D97-AF65-F5344CB8AC3E}">
        <p14:creationId xmlns:p14="http://schemas.microsoft.com/office/powerpoint/2010/main" val="11603396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rgbClr val="CC3300"/>
                </a:solidFill>
              </a:rPr>
              <a:t>06/01/05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CC3300"/>
                </a:solidFill>
              </a:rPr>
              <a:t>S. Ravichandran,Ph.D., ABCC, NCI-Frederick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BB9785-4034-4DD3-9255-AD1675CD219C}" type="slidenum">
              <a:rPr lang="en-US" altLang="en-US" sz="1400"/>
              <a:pPr/>
              <a:t>62</a:t>
            </a:fld>
            <a:endParaRPr lang="en-US" altLang="en-US" sz="140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P</a:t>
            </a:r>
            <a:r>
              <a:rPr lang="en-US" altLang="en-US"/>
              <a:t>rincipal </a:t>
            </a:r>
            <a:r>
              <a:rPr lang="en-US" altLang="en-US">
                <a:solidFill>
                  <a:srgbClr val="0000CC"/>
                </a:solidFill>
              </a:rPr>
              <a:t>C</a:t>
            </a:r>
            <a:r>
              <a:rPr lang="en-US" altLang="en-US"/>
              <a:t>omponents </a:t>
            </a:r>
            <a:r>
              <a:rPr lang="en-US" altLang="en-US">
                <a:solidFill>
                  <a:srgbClr val="0000CC"/>
                </a:solidFill>
              </a:rPr>
              <a:t>A</a:t>
            </a:r>
            <a:r>
              <a:rPr lang="en-US" altLang="en-US"/>
              <a:t>nalysis </a:t>
            </a:r>
          </a:p>
        </p:txBody>
      </p:sp>
      <p:graphicFrame>
        <p:nvGraphicFramePr>
          <p:cNvPr id="169042" name="Group 82"/>
          <p:cNvGraphicFramePr>
            <a:graphicFrameLocks noGrp="1"/>
          </p:cNvGraphicFramePr>
          <p:nvPr/>
        </p:nvGraphicFramePr>
        <p:xfrm>
          <a:off x="508000" y="1687513"/>
          <a:ext cx="5543550" cy="1835245"/>
        </p:xfrm>
        <a:graphic>
          <a:graphicData uri="http://schemas.openxmlformats.org/drawingml/2006/table">
            <a:tbl>
              <a:tblPr/>
              <a:tblGrid>
                <a:gridCol w="7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99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Case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ht.(x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Wt(x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Age(x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Sbp(x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Heart rate (x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153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5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181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120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128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198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051" name="Text Box 83"/>
          <p:cNvSpPr txBox="1">
            <a:spLocks noChangeArrowheads="1"/>
          </p:cNvSpPr>
          <p:nvPr/>
        </p:nvSpPr>
        <p:spPr bwMode="auto">
          <a:xfrm>
            <a:off x="6256338" y="1196975"/>
            <a:ext cx="2554287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Height (ht) and Weight (wt.) could be related </a:t>
            </a:r>
          </a:p>
          <a:p>
            <a:pPr>
              <a:spcBef>
                <a:spcPct val="50000"/>
              </a:spcBef>
            </a:pPr>
            <a:r>
              <a:rPr lang="en-US" altLang="en-US" sz="1800"/>
              <a:t>Heart Rate and Systolic Blood Pressure (sbp) could be again related. </a:t>
            </a:r>
          </a:p>
          <a:p>
            <a:pPr>
              <a:spcBef>
                <a:spcPct val="50000"/>
              </a:spcBef>
            </a:pPr>
            <a:endParaRPr lang="en-US" altLang="en-US" sz="1800"/>
          </a:p>
          <a:p>
            <a:pPr>
              <a:spcBef>
                <a:spcPct val="50000"/>
              </a:spcBef>
            </a:pPr>
            <a:r>
              <a:rPr lang="en-US" altLang="en-US" sz="1800"/>
              <a:t>We can form two new variables (PC1, PC2),</a:t>
            </a:r>
            <a:br>
              <a:rPr lang="en-US" altLang="en-US" sz="1800"/>
            </a:br>
            <a:r>
              <a:rPr lang="en-US" altLang="en-US" sz="1800">
                <a:solidFill>
                  <a:srgbClr val="0000CC"/>
                </a:solidFill>
              </a:rPr>
              <a:t>components</a:t>
            </a:r>
          </a:p>
          <a:p>
            <a:pPr>
              <a:spcBef>
                <a:spcPct val="50000"/>
              </a:spcBef>
            </a:pPr>
            <a:r>
              <a:rPr lang="en-US" altLang="en-US" sz="1800"/>
              <a:t>PC1 = k</a:t>
            </a:r>
            <a:r>
              <a:rPr lang="en-US" altLang="en-US" sz="1800" baseline="-25000"/>
              <a:t>1</a:t>
            </a:r>
            <a:r>
              <a:rPr lang="en-US" altLang="en-US" sz="1800"/>
              <a:t>x</a:t>
            </a:r>
            <a:r>
              <a:rPr lang="en-US" altLang="en-US" sz="1800" baseline="-25000"/>
              <a:t>1</a:t>
            </a:r>
            <a:r>
              <a:rPr lang="en-US" altLang="en-US" sz="1800"/>
              <a:t> + k</a:t>
            </a:r>
            <a:r>
              <a:rPr lang="en-US" altLang="en-US" sz="1800" baseline="-25000"/>
              <a:t>2</a:t>
            </a:r>
            <a:r>
              <a:rPr lang="en-US" altLang="en-US" sz="1800"/>
              <a:t> x</a:t>
            </a:r>
            <a:r>
              <a:rPr lang="en-US" altLang="en-US" sz="1800" baseline="-25000"/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sz="1800"/>
              <a:t>PC2 = k</a:t>
            </a:r>
            <a:r>
              <a:rPr lang="en-US" altLang="en-US" sz="1800" baseline="-25000"/>
              <a:t>3</a:t>
            </a:r>
            <a:r>
              <a:rPr lang="en-US" altLang="en-US" sz="1800"/>
              <a:t>x</a:t>
            </a:r>
            <a:r>
              <a:rPr lang="en-US" altLang="en-US" sz="1800" baseline="-25000"/>
              <a:t>3</a:t>
            </a:r>
            <a:r>
              <a:rPr lang="en-US" altLang="en-US" sz="1800"/>
              <a:t> + k</a:t>
            </a:r>
            <a:r>
              <a:rPr lang="en-US" altLang="en-US" sz="1800" baseline="-25000"/>
              <a:t>4</a:t>
            </a:r>
            <a:r>
              <a:rPr lang="en-US" altLang="en-US" sz="1800"/>
              <a:t> x</a:t>
            </a:r>
            <a:r>
              <a:rPr lang="en-US" altLang="en-US" sz="1800" baseline="-25000"/>
              <a:t>4</a:t>
            </a:r>
          </a:p>
          <a:p>
            <a:pPr>
              <a:spcBef>
                <a:spcPct val="50000"/>
              </a:spcBef>
            </a:pPr>
            <a:endParaRPr lang="en-US" altLang="en-US" sz="1800" baseline="-25000"/>
          </a:p>
        </p:txBody>
      </p:sp>
      <p:sp>
        <p:nvSpPr>
          <p:cNvPr id="43052" name="Text Box 84"/>
          <p:cNvSpPr txBox="1">
            <a:spLocks noChangeArrowheads="1"/>
          </p:cNvSpPr>
          <p:nvPr/>
        </p:nvSpPr>
        <p:spPr bwMode="auto">
          <a:xfrm>
            <a:off x="623888" y="3802063"/>
            <a:ext cx="49355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5 variables are reduced (projected) to 2 (PC1 and PC2) without loss of information</a:t>
            </a:r>
          </a:p>
        </p:txBody>
      </p:sp>
      <p:sp>
        <p:nvSpPr>
          <p:cNvPr id="43053" name="Text Box 85"/>
          <p:cNvSpPr txBox="1">
            <a:spLocks noChangeArrowheads="1"/>
          </p:cNvSpPr>
          <p:nvPr/>
        </p:nvSpPr>
        <p:spPr bwMode="auto">
          <a:xfrm>
            <a:off x="319088" y="5661025"/>
            <a:ext cx="4137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CC"/>
                </a:solidFill>
              </a:rPr>
              <a:t>Based on the lecture Multivariate Statistics, Manchester Metropolitan University </a:t>
            </a:r>
          </a:p>
        </p:txBody>
      </p:sp>
      <p:sp>
        <p:nvSpPr>
          <p:cNvPr id="43054" name="Text Box 86"/>
          <p:cNvSpPr txBox="1">
            <a:spLocks noChangeArrowheads="1"/>
          </p:cNvSpPr>
          <p:nvPr/>
        </p:nvSpPr>
        <p:spPr bwMode="auto">
          <a:xfrm>
            <a:off x="550863" y="4862513"/>
            <a:ext cx="5529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tx2"/>
                </a:solidFill>
              </a:rPr>
              <a:t>Another Example: 3D real object  pictured as 2D objects. Reduction in dimensionality</a:t>
            </a:r>
          </a:p>
        </p:txBody>
      </p:sp>
    </p:spTree>
    <p:extLst>
      <p:ext uri="{BB962C8B-B14F-4D97-AF65-F5344CB8AC3E}">
        <p14:creationId xmlns:p14="http://schemas.microsoft.com/office/powerpoint/2010/main" val="27230949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rgbClr val="CC3300"/>
                </a:solidFill>
              </a:rPr>
              <a:t>06/01/05</a:t>
            </a: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CC3300"/>
                </a:solidFill>
              </a:rPr>
              <a:t>S. Ravichandran,Ph.D., ABCC, NCI-Frederick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31D8DB-F6BC-4A1B-9EAF-73DDEEF1390C}" type="slidenum">
              <a:rPr lang="en-US" altLang="en-US" sz="1400"/>
              <a:pPr/>
              <a:t>63</a:t>
            </a:fld>
            <a:endParaRPr lang="en-US" altLang="en-US" sz="140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010400" cy="7715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800"/>
              <a:t>Principal Components Analysis (PCA)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450" y="1352550"/>
            <a:ext cx="7967663" cy="4884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Data Reduction Technique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It is not a regression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Removes redundancies between descriptors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Correlation matrix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It will not change the spatial orientation of the points, with reference to each other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What is PCA?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Linear combination of original descriptors explaining the maximum variance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PC’s are orthogonal to each other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6337300" y="877888"/>
            <a:ext cx="1736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197600" y="1509713"/>
            <a:ext cx="2714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>
                <a:solidFill>
                  <a:srgbClr val="0000CC"/>
                </a:solidFill>
              </a:rPr>
              <a:t>Pearson (1901) Hotelling (1933)</a:t>
            </a:r>
          </a:p>
        </p:txBody>
      </p:sp>
    </p:spTree>
    <p:extLst>
      <p:ext uri="{BB962C8B-B14F-4D97-AF65-F5344CB8AC3E}">
        <p14:creationId xmlns:p14="http://schemas.microsoft.com/office/powerpoint/2010/main" val="335334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rgbClr val="CC3300"/>
                </a:solidFill>
              </a:rPr>
              <a:t>06/01/05</a:t>
            </a: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CC3300"/>
                </a:solidFill>
              </a:rPr>
              <a:t>S. Ravichandran,Ph.D., ABCC, NCI-Frederick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728112-4760-4BE7-A96D-FBE058C85035}" type="slidenum">
              <a:rPr lang="en-US" altLang="en-US" sz="1400"/>
              <a:pPr/>
              <a:t>64</a:t>
            </a:fld>
            <a:endParaRPr lang="en-US" altLang="en-US" sz="140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010400" cy="976313"/>
          </a:xfrm>
        </p:spPr>
        <p:txBody>
          <a:bodyPr/>
          <a:lstStyle/>
          <a:p>
            <a:pPr eaLnBrk="1" hangingPunct="1"/>
            <a:r>
              <a:rPr lang="en-US" altLang="en-US"/>
              <a:t>PCA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PC</a:t>
            </a:r>
            <a:r>
              <a:rPr lang="en-US" altLang="en-US" baseline="-25000">
                <a:cs typeface="Arial" panose="020B0604020202020204" pitchFamily="34" charset="0"/>
              </a:rPr>
              <a:t>1</a:t>
            </a:r>
            <a:r>
              <a:rPr lang="en-US" altLang="en-US">
                <a:cs typeface="Arial" panose="020B0604020202020204" pitchFamily="34" charset="0"/>
              </a:rPr>
              <a:t> = a</a:t>
            </a:r>
            <a:r>
              <a:rPr lang="en-US" altLang="en-US" baseline="-25000">
                <a:cs typeface="Arial" panose="020B0604020202020204" pitchFamily="34" charset="0"/>
              </a:rPr>
              <a:t>1,1</a:t>
            </a:r>
            <a:r>
              <a:rPr lang="en-US" altLang="en-US">
                <a:cs typeface="Arial" panose="020B0604020202020204" pitchFamily="34" charset="0"/>
              </a:rPr>
              <a:t>x</a:t>
            </a:r>
            <a:r>
              <a:rPr lang="en-US" altLang="en-US" baseline="-25000">
                <a:cs typeface="Arial" panose="020B0604020202020204" pitchFamily="34" charset="0"/>
              </a:rPr>
              <a:t>1</a:t>
            </a:r>
            <a:r>
              <a:rPr lang="en-US" altLang="en-US">
                <a:cs typeface="Arial" panose="020B0604020202020204" pitchFamily="34" charset="0"/>
              </a:rPr>
              <a:t> + a</a:t>
            </a:r>
            <a:r>
              <a:rPr lang="en-US" altLang="en-US" baseline="-25000">
                <a:cs typeface="Arial" panose="020B0604020202020204" pitchFamily="34" charset="0"/>
              </a:rPr>
              <a:t>1,2</a:t>
            </a:r>
            <a:r>
              <a:rPr lang="en-US" altLang="en-US">
                <a:cs typeface="Arial" panose="020B0604020202020204" pitchFamily="34" charset="0"/>
              </a:rPr>
              <a:t>x</a:t>
            </a:r>
            <a:r>
              <a:rPr lang="en-US" altLang="en-US" baseline="-25000">
                <a:cs typeface="Arial" panose="020B0604020202020204" pitchFamily="34" charset="0"/>
              </a:rPr>
              <a:t>2</a:t>
            </a:r>
            <a:r>
              <a:rPr lang="en-US" altLang="en-US">
                <a:cs typeface="Arial" panose="020B0604020202020204" pitchFamily="34" charset="0"/>
              </a:rPr>
              <a:t> +……a</a:t>
            </a:r>
            <a:r>
              <a:rPr lang="en-US" altLang="en-US" baseline="-25000">
                <a:cs typeface="Arial" panose="020B0604020202020204" pitchFamily="34" charset="0"/>
              </a:rPr>
              <a:t>1,n</a:t>
            </a:r>
            <a:r>
              <a:rPr lang="en-US" altLang="en-US">
                <a:cs typeface="Arial" panose="020B0604020202020204" pitchFamily="34" charset="0"/>
              </a:rPr>
              <a:t>x</a:t>
            </a:r>
            <a:r>
              <a:rPr lang="en-US" altLang="en-US" baseline="-25000">
                <a:cs typeface="Arial" panose="020B0604020202020204" pitchFamily="34" charset="0"/>
              </a:rPr>
              <a:t>n</a:t>
            </a:r>
            <a:br>
              <a:rPr lang="en-US" altLang="en-US"/>
            </a:br>
            <a:r>
              <a:rPr lang="en-US" altLang="en-US">
                <a:cs typeface="Arial" panose="020B0604020202020204" pitchFamily="34" charset="0"/>
              </a:rPr>
              <a:t>PC</a:t>
            </a:r>
            <a:r>
              <a:rPr lang="en-US" altLang="en-US" baseline="-25000">
                <a:cs typeface="Arial" panose="020B0604020202020204" pitchFamily="34" charset="0"/>
              </a:rPr>
              <a:t>2</a:t>
            </a:r>
            <a:r>
              <a:rPr lang="en-US" altLang="en-US">
                <a:cs typeface="Arial" panose="020B0604020202020204" pitchFamily="34" charset="0"/>
              </a:rPr>
              <a:t> = a</a:t>
            </a:r>
            <a:r>
              <a:rPr lang="en-US" altLang="en-US" baseline="-25000">
                <a:cs typeface="Arial" panose="020B0604020202020204" pitchFamily="34" charset="0"/>
              </a:rPr>
              <a:t>2,1</a:t>
            </a:r>
            <a:r>
              <a:rPr lang="en-US" altLang="en-US">
                <a:cs typeface="Arial" panose="020B0604020202020204" pitchFamily="34" charset="0"/>
              </a:rPr>
              <a:t>x</a:t>
            </a:r>
            <a:r>
              <a:rPr lang="en-US" altLang="en-US" baseline="-25000">
                <a:cs typeface="Arial" panose="020B0604020202020204" pitchFamily="34" charset="0"/>
              </a:rPr>
              <a:t>1</a:t>
            </a:r>
            <a:r>
              <a:rPr lang="en-US" altLang="en-US">
                <a:cs typeface="Arial" panose="020B0604020202020204" pitchFamily="34" charset="0"/>
              </a:rPr>
              <a:t> + a</a:t>
            </a:r>
            <a:r>
              <a:rPr lang="en-US" altLang="en-US" baseline="-25000">
                <a:cs typeface="Arial" panose="020B0604020202020204" pitchFamily="34" charset="0"/>
              </a:rPr>
              <a:t>2,2</a:t>
            </a:r>
            <a:r>
              <a:rPr lang="en-US" altLang="en-US">
                <a:cs typeface="Arial" panose="020B0604020202020204" pitchFamily="34" charset="0"/>
              </a:rPr>
              <a:t>x</a:t>
            </a:r>
            <a:r>
              <a:rPr lang="en-US" altLang="en-US" baseline="-25000">
                <a:cs typeface="Arial" panose="020B0604020202020204" pitchFamily="34" charset="0"/>
              </a:rPr>
              <a:t>2</a:t>
            </a:r>
            <a:r>
              <a:rPr lang="en-US" altLang="en-US">
                <a:cs typeface="Arial" panose="020B0604020202020204" pitchFamily="34" charset="0"/>
              </a:rPr>
              <a:t> +……a</a:t>
            </a:r>
            <a:r>
              <a:rPr lang="en-US" altLang="en-US" baseline="-25000">
                <a:cs typeface="Arial" panose="020B0604020202020204" pitchFamily="34" charset="0"/>
              </a:rPr>
              <a:t>2,n</a:t>
            </a:r>
            <a:r>
              <a:rPr lang="en-US" altLang="en-US">
                <a:cs typeface="Arial" panose="020B0604020202020204" pitchFamily="34" charset="0"/>
              </a:rPr>
              <a:t>x</a:t>
            </a:r>
            <a:r>
              <a:rPr lang="en-US" altLang="en-US" baseline="-25000">
                <a:cs typeface="Arial" panose="020B0604020202020204" pitchFamily="34" charset="0"/>
              </a:rPr>
              <a:t>n</a:t>
            </a:r>
            <a:br>
              <a:rPr lang="en-US" altLang="en-US"/>
            </a:br>
            <a:r>
              <a:rPr lang="en-US" altLang="en-US">
                <a:cs typeface="Arial" panose="020B0604020202020204" pitchFamily="34" charset="0"/>
              </a:rPr>
              <a:t>PC</a:t>
            </a:r>
            <a:r>
              <a:rPr lang="en-US" altLang="en-US" baseline="-25000">
                <a:cs typeface="Arial" panose="020B0604020202020204" pitchFamily="34" charset="0"/>
              </a:rPr>
              <a:t>3</a:t>
            </a:r>
            <a:r>
              <a:rPr lang="en-US" altLang="en-US">
                <a:cs typeface="Arial" panose="020B0604020202020204" pitchFamily="34" charset="0"/>
              </a:rPr>
              <a:t> = a</a:t>
            </a:r>
            <a:r>
              <a:rPr lang="en-US" altLang="en-US" baseline="-25000">
                <a:cs typeface="Arial" panose="020B0604020202020204" pitchFamily="34" charset="0"/>
              </a:rPr>
              <a:t>3,1</a:t>
            </a:r>
            <a:r>
              <a:rPr lang="en-US" altLang="en-US">
                <a:cs typeface="Arial" panose="020B0604020202020204" pitchFamily="34" charset="0"/>
              </a:rPr>
              <a:t>x</a:t>
            </a:r>
            <a:r>
              <a:rPr lang="en-US" altLang="en-US" baseline="-25000">
                <a:cs typeface="Arial" panose="020B0604020202020204" pitchFamily="34" charset="0"/>
              </a:rPr>
              <a:t>1</a:t>
            </a:r>
            <a:r>
              <a:rPr lang="en-US" altLang="en-US">
                <a:cs typeface="Arial" panose="020B0604020202020204" pitchFamily="34" charset="0"/>
              </a:rPr>
              <a:t> + a</a:t>
            </a:r>
            <a:r>
              <a:rPr lang="en-US" altLang="en-US" baseline="-25000">
                <a:cs typeface="Arial" panose="020B0604020202020204" pitchFamily="34" charset="0"/>
              </a:rPr>
              <a:t>3,2</a:t>
            </a:r>
            <a:r>
              <a:rPr lang="en-US" altLang="en-US">
                <a:cs typeface="Arial" panose="020B0604020202020204" pitchFamily="34" charset="0"/>
              </a:rPr>
              <a:t>x</a:t>
            </a:r>
            <a:r>
              <a:rPr lang="en-US" altLang="en-US" baseline="-25000">
                <a:cs typeface="Arial" panose="020B0604020202020204" pitchFamily="34" charset="0"/>
              </a:rPr>
              <a:t>2</a:t>
            </a:r>
            <a:r>
              <a:rPr lang="en-US" altLang="en-US">
                <a:cs typeface="Arial" panose="020B0604020202020204" pitchFamily="34" charset="0"/>
              </a:rPr>
              <a:t> +……a</a:t>
            </a:r>
            <a:r>
              <a:rPr lang="en-US" altLang="en-US" baseline="-25000">
                <a:cs typeface="Arial" panose="020B0604020202020204" pitchFamily="34" charset="0"/>
              </a:rPr>
              <a:t>3,n</a:t>
            </a:r>
            <a:r>
              <a:rPr lang="en-US" altLang="en-US">
                <a:cs typeface="Arial" panose="020B0604020202020204" pitchFamily="34" charset="0"/>
              </a:rPr>
              <a:t>x</a:t>
            </a:r>
            <a:r>
              <a:rPr lang="en-US" altLang="en-US" baseline="-25000">
                <a:cs typeface="Arial" panose="020B0604020202020204" pitchFamily="34" charset="0"/>
              </a:rPr>
              <a:t>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cs typeface="Arial" panose="020B0604020202020204" pitchFamily="34" charset="0"/>
              </a:rPr>
              <a:t>	Linear combination of original descriptors. </a:t>
            </a:r>
          </a:p>
        </p:txBody>
      </p:sp>
    </p:spTree>
    <p:extLst>
      <p:ext uri="{BB962C8B-B14F-4D97-AF65-F5344CB8AC3E}">
        <p14:creationId xmlns:p14="http://schemas.microsoft.com/office/powerpoint/2010/main" val="365376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rgbClr val="CC3300"/>
                </a:solidFill>
              </a:rPr>
              <a:t>06/01/05</a:t>
            </a:r>
          </a:p>
        </p:txBody>
      </p:sp>
      <p:sp>
        <p:nvSpPr>
          <p:cNvPr id="4915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CC3300"/>
                </a:solidFill>
              </a:rPr>
              <a:t>S. Ravichandran,Ph.D., ABCC, NCI-Frederick</a:t>
            </a:r>
          </a:p>
        </p:txBody>
      </p:sp>
      <p:sp>
        <p:nvSpPr>
          <p:cNvPr id="4915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5C049E-8B34-4755-B599-38A0589AF25A}" type="slidenum">
              <a:rPr lang="en-US" altLang="en-US" sz="1400"/>
              <a:pPr/>
              <a:t>65</a:t>
            </a:fld>
            <a:endParaRPr lang="en-US" altLang="en-US" sz="1400"/>
          </a:p>
        </p:txBody>
      </p:sp>
      <p:sp>
        <p:nvSpPr>
          <p:cNvPr id="49157" name="Rectangle 8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010400" cy="1033463"/>
          </a:xfrm>
        </p:spPr>
        <p:txBody>
          <a:bodyPr/>
          <a:lstStyle/>
          <a:p>
            <a:pPr eaLnBrk="1" hangingPunct="1"/>
            <a:r>
              <a:rPr lang="en-US" altLang="en-US"/>
              <a:t>An example of PCA </a:t>
            </a:r>
          </a:p>
        </p:txBody>
      </p:sp>
      <p:pic>
        <p:nvPicPr>
          <p:cNvPr id="101380" name="Picture 4" descr="pca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2488" y="1905000"/>
            <a:ext cx="2230437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1383" name="Picture 7" descr="pca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1906588"/>
            <a:ext cx="342900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7154863" y="0"/>
            <a:ext cx="1989137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Based on the Dept. of Biological Sciences, Manchester Metropolitan University</a:t>
            </a:r>
          </a:p>
        </p:txBody>
      </p:sp>
      <p:sp>
        <p:nvSpPr>
          <p:cNvPr id="49161" name="Text Box 11"/>
          <p:cNvSpPr txBox="1">
            <a:spLocks noChangeArrowheads="1"/>
          </p:cNvSpPr>
          <p:nvPr/>
        </p:nvSpPr>
        <p:spPr bwMode="auto">
          <a:xfrm>
            <a:off x="231775" y="3178175"/>
            <a:ext cx="13795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Linear positive relationship</a:t>
            </a:r>
          </a:p>
        </p:txBody>
      </p:sp>
      <p:sp>
        <p:nvSpPr>
          <p:cNvPr id="49162" name="Text Box 12"/>
          <p:cNvSpPr txBox="1">
            <a:spLocks noChangeArrowheads="1"/>
          </p:cNvSpPr>
          <p:nvPr/>
        </p:nvSpPr>
        <p:spPr bwMode="auto">
          <a:xfrm>
            <a:off x="347663" y="5080000"/>
            <a:ext cx="119062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Move the origin and rotate the axes</a:t>
            </a:r>
          </a:p>
        </p:txBody>
      </p:sp>
    </p:spTree>
    <p:extLst>
      <p:ext uri="{BB962C8B-B14F-4D97-AF65-F5344CB8AC3E}">
        <p14:creationId xmlns:p14="http://schemas.microsoft.com/office/powerpoint/2010/main" val="177290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 to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ANOVA?</a:t>
            </a:r>
          </a:p>
          <a:p>
            <a:pPr lvl="1"/>
            <a:r>
              <a:rPr lang="en-US" dirty="0"/>
              <a:t>The analysis of Variance (ANOVA) is more appropriate than the t-test</a:t>
            </a:r>
          </a:p>
          <a:p>
            <a:pPr lvl="2"/>
            <a:r>
              <a:rPr lang="en-US" dirty="0"/>
              <a:t>Example, effects of several drugs on gene expression </a:t>
            </a:r>
          </a:p>
          <a:p>
            <a:pPr lvl="1"/>
            <a:r>
              <a:rPr lang="en-US" dirty="0"/>
              <a:t>ANOVA identifies the differentially expressed genes taking into account the variability that occurs within and between the groups</a:t>
            </a:r>
          </a:p>
          <a:p>
            <a:pPr lvl="2"/>
            <a:r>
              <a:rPr lang="en-US" dirty="0"/>
              <a:t>Example microarray experiment that compares two different disease states or multiple factors for each treatment (ex. Gender, age, date of RNA isolation, hybridization batch)</a:t>
            </a:r>
          </a:p>
        </p:txBody>
      </p:sp>
    </p:spTree>
    <p:extLst>
      <p:ext uri="{BB962C8B-B14F-4D97-AF65-F5344CB8AC3E}">
        <p14:creationId xmlns:p14="http://schemas.microsoft.com/office/powerpoint/2010/main" val="38225512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Signal/noise ratio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762125"/>
            <a:ext cx="7239000" cy="333375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121300"/>
              </p:ext>
            </p:extLst>
          </p:nvPr>
        </p:nvGraphicFramePr>
        <p:xfrm>
          <a:off x="1066800" y="5095874"/>
          <a:ext cx="3720014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" name="Equation" r:id="rId4" imgW="1942920" imgH="482400" progId="Equation.3">
                  <p:embed/>
                </p:oleObj>
              </mc:Choice>
              <mc:Fallback>
                <p:oleObj name="Equation" r:id="rId4" imgW="194292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5095874"/>
                        <a:ext cx="3720014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0" y="5403417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ANNOVA is a Statistical Model </a:t>
            </a:r>
            <a:br>
              <a:rPr lang="en-US" dirty="0"/>
            </a:br>
            <a:r>
              <a:rPr lang="en-US" dirty="0"/>
              <a:t>called General Linear Model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67200" y="480750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term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28800" y="141763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T-test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0800" y="132339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ANNOVA</a:t>
            </a:r>
          </a:p>
        </p:txBody>
      </p:sp>
    </p:spTree>
    <p:extLst>
      <p:ext uri="{BB962C8B-B14F-4D97-AF65-F5344CB8AC3E}">
        <p14:creationId xmlns:p14="http://schemas.microsoft.com/office/powerpoint/2010/main" val="8754500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498248"/>
              </p:ext>
            </p:extLst>
          </p:nvPr>
        </p:nvGraphicFramePr>
        <p:xfrm>
          <a:off x="228600" y="1828800"/>
          <a:ext cx="3720014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Equation" r:id="rId3" imgW="1942920" imgH="482400" progId="Equation.3">
                  <p:embed/>
                </p:oleObj>
              </mc:Choice>
              <mc:Fallback>
                <p:oleObj name="Equation" r:id="rId3" imgW="1942920" imgH="482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1828800"/>
                        <a:ext cx="3720014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71800" y="2514600"/>
            <a:ext cx="5867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ijk</a:t>
            </a:r>
            <a:r>
              <a:rPr lang="en-US" dirty="0"/>
              <a:t> represents a pre-processed probe intensity measurement k (in log2 scale) of transcript </a:t>
            </a:r>
            <a:r>
              <a:rPr lang="en-US" dirty="0" err="1"/>
              <a:t>i</a:t>
            </a:r>
            <a:r>
              <a:rPr lang="en-US" dirty="0"/>
              <a:t> measured by platform j; </a:t>
            </a:r>
          </a:p>
          <a:p>
            <a:endParaRPr lang="en-US" dirty="0"/>
          </a:p>
          <a:p>
            <a:r>
              <a:rPr lang="en-US" dirty="0"/>
              <a:t>If there are ~20,000 transcripts represented on a microarray, there will be </a:t>
            </a:r>
            <a:r>
              <a:rPr lang="en-US" dirty="0" err="1"/>
              <a:t>Y</a:t>
            </a:r>
            <a:r>
              <a:rPr lang="en-US" baseline="-25000" dirty="0" err="1"/>
              <a:t>ijk</a:t>
            </a:r>
            <a:r>
              <a:rPr lang="en-US" dirty="0"/>
              <a:t> values </a:t>
            </a:r>
          </a:p>
          <a:p>
            <a:endParaRPr lang="en-US" dirty="0"/>
          </a:p>
          <a:p>
            <a:r>
              <a:rPr lang="en-US" dirty="0"/>
              <a:t>Theta and Phi are independent variables associated with expression measurements and probe effects.</a:t>
            </a:r>
          </a:p>
          <a:p>
            <a:endParaRPr lang="en-US" dirty="0"/>
          </a:p>
          <a:p>
            <a:r>
              <a:rPr lang="en-US" dirty="0" err="1"/>
              <a:t>Theta_j</a:t>
            </a:r>
            <a:r>
              <a:rPr lang="en-US" dirty="0"/>
              <a:t> is the absolute Gene Expression in log2 scale </a:t>
            </a:r>
          </a:p>
          <a:p>
            <a:r>
              <a:rPr lang="en-US" dirty="0" err="1"/>
              <a:t>Phi_ij</a:t>
            </a:r>
            <a:r>
              <a:rPr lang="en-US" dirty="0"/>
              <a:t>  is the platform specific probe effect </a:t>
            </a:r>
            <a:br>
              <a:rPr lang="en-US" dirty="0"/>
            </a:br>
            <a:r>
              <a:rPr lang="en-US" dirty="0" err="1"/>
              <a:t>epsilon_ijk</a:t>
            </a:r>
            <a:r>
              <a:rPr lang="en-US" dirty="0"/>
              <a:t> is the error (residual and unexplained variance)</a:t>
            </a:r>
          </a:p>
        </p:txBody>
      </p:sp>
    </p:spTree>
    <p:extLst>
      <p:ext uri="{BB962C8B-B14F-4D97-AF65-F5344CB8AC3E}">
        <p14:creationId xmlns:p14="http://schemas.microsoft.com/office/powerpoint/2010/main" val="34300773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 Expression methods produce huge amounts of data </a:t>
            </a:r>
          </a:p>
          <a:p>
            <a:pPr lvl="1"/>
            <a:r>
              <a:rPr lang="en-US" dirty="0"/>
              <a:t>High dimensions the distances between any two points are large and are often equal. </a:t>
            </a:r>
          </a:p>
          <a:p>
            <a:pPr lvl="1"/>
            <a:r>
              <a:rPr lang="en-US" dirty="0"/>
              <a:t>So, the goal of many expression data analysis is to reduce the dimensionality </a:t>
            </a:r>
          </a:p>
          <a:p>
            <a:pPr lvl="2"/>
            <a:r>
              <a:rPr lang="en-US" dirty="0"/>
              <a:t>PCA ex. </a:t>
            </a:r>
          </a:p>
          <a:p>
            <a:pPr lvl="1"/>
            <a:r>
              <a:rPr lang="en-US" dirty="0"/>
              <a:t>Other option is to find patterns or clustering</a:t>
            </a:r>
          </a:p>
          <a:p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Clustering.R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(Hands-on)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6200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Dozen samples with 20K gene expression data is a typical output from Microarray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796DF-93C7-4047-BBFC-72C3A0555D27}"/>
              </a:ext>
            </a:extLst>
          </p:cNvPr>
          <p:cNvSpPr txBox="1"/>
          <p:nvPr/>
        </p:nvSpPr>
        <p:spPr>
          <a:xfrm>
            <a:off x="4724400" y="1237385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Expression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Distance Matrix  Clustering 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9904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Microarray</a:t>
            </a:r>
          </a:p>
          <a:p>
            <a:pPr lvl="1"/>
            <a:r>
              <a:rPr lang="en-US" dirty="0"/>
              <a:t>RNA </a:t>
            </a:r>
            <a:r>
              <a:rPr lang="en-US" dirty="0">
                <a:sym typeface="Wingdings" panose="05000000000000000000" pitchFamily="2" charset="2"/>
              </a:rPr>
              <a:t> cDNA or </a:t>
            </a:r>
            <a:r>
              <a:rPr lang="en-US" dirty="0" err="1">
                <a:sym typeface="Wingdings" panose="05000000000000000000" pitchFamily="2" charset="2"/>
              </a:rPr>
              <a:t>cRNA</a:t>
            </a:r>
            <a:r>
              <a:rPr lang="en-US" dirty="0">
                <a:sym typeface="Wingdings" panose="05000000000000000000" pitchFamily="2" charset="2"/>
              </a:rPr>
              <a:t> (stable)</a:t>
            </a: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Affymetrix</a:t>
            </a:r>
            <a:r>
              <a:rPr lang="en-US" dirty="0">
                <a:sym typeface="Wingdings" panose="05000000000000000000" pitchFamily="2" charset="2"/>
              </a:rPr>
              <a:t> is the popular form and we restrict to this platform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Labelled with a fluorescent dye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Hybridized to a microarray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277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compare results from multiple platforms </a:t>
            </a:r>
          </a:p>
          <a:p>
            <a:r>
              <a:rPr lang="en-US" dirty="0"/>
              <a:t>Pearson</a:t>
            </a:r>
          </a:p>
          <a:p>
            <a:r>
              <a:rPr lang="en-US" dirty="0"/>
              <a:t>Spearman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758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what you do</a:t>
            </a:r>
          </a:p>
          <a:p>
            <a:r>
              <a:rPr lang="en-US" dirty="0"/>
              <a:t>Write comments</a:t>
            </a:r>
          </a:p>
          <a:p>
            <a:r>
              <a:rPr lang="en-US" dirty="0"/>
              <a:t>Use websites </a:t>
            </a:r>
          </a:p>
          <a:p>
            <a:pPr lvl="1"/>
            <a:r>
              <a:rPr lang="en-US" dirty="0"/>
              <a:t>Document the DBs (date them)</a:t>
            </a:r>
          </a:p>
          <a:p>
            <a:r>
              <a:rPr lang="en-US" dirty="0"/>
              <a:t>Document how you got the results</a:t>
            </a:r>
          </a:p>
        </p:txBody>
      </p:sp>
    </p:spTree>
    <p:extLst>
      <p:ext uri="{BB962C8B-B14F-4D97-AF65-F5344CB8AC3E}">
        <p14:creationId xmlns:p14="http://schemas.microsoft.com/office/powerpoint/2010/main" val="15664669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Class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 following are the assigned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ComputerLabs</a:t>
            </a:r>
            <a:r>
              <a:rPr lang="en-US" dirty="0"/>
              <a:t> for this week:  </a:t>
            </a:r>
          </a:p>
          <a:p>
            <a:pPr lvl="1"/>
            <a:r>
              <a:rPr lang="en-US" dirty="0"/>
              <a:t>Self-test/Quiz</a:t>
            </a:r>
          </a:p>
          <a:p>
            <a:pPr lvl="1"/>
            <a:r>
              <a:rPr lang="en-US" dirty="0"/>
              <a:t>11-1</a:t>
            </a:r>
          </a:p>
          <a:p>
            <a:pPr lvl="1"/>
            <a:r>
              <a:rPr lang="en-US" dirty="0"/>
              <a:t>11-3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5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differences between a cancer cell and healthy (expression)</a:t>
            </a:r>
          </a:p>
          <a:p>
            <a:r>
              <a:rPr lang="en-US" dirty="0"/>
              <a:t>We have about 21K genes</a:t>
            </a:r>
          </a:p>
          <a:p>
            <a:r>
              <a:rPr lang="en-US" dirty="0"/>
              <a:t>At a given time, some cells are turned on and many are turned off</a:t>
            </a:r>
          </a:p>
          <a:p>
            <a:r>
              <a:rPr lang="en-US" dirty="0"/>
              <a:t>We basically count molecules </a:t>
            </a:r>
          </a:p>
          <a:p>
            <a:r>
              <a:rPr lang="en-US" dirty="0"/>
              <a:t>We can answer this using Microarray experiments </a:t>
            </a:r>
          </a:p>
        </p:txBody>
      </p:sp>
    </p:spTree>
    <p:extLst>
      <p:ext uri="{BB962C8B-B14F-4D97-AF65-F5344CB8AC3E}">
        <p14:creationId xmlns:p14="http://schemas.microsoft.com/office/powerpoint/2010/main" val="297078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Old technology</a:t>
            </a:r>
          </a:p>
          <a:p>
            <a:r>
              <a:rPr lang="en-US" dirty="0"/>
              <a:t>A simple example</a:t>
            </a:r>
          </a:p>
          <a:p>
            <a:pPr lvl="1"/>
            <a:r>
              <a:rPr lang="en-US" dirty="0">
                <a:hlinkClick r:id="rId2"/>
              </a:rPr>
              <a:t>http://www.ncbi.nlm.nih.gov/pubmed/9381177</a:t>
            </a:r>
            <a:r>
              <a:rPr lang="en-US" dirty="0"/>
              <a:t> </a:t>
            </a:r>
          </a:p>
          <a:p>
            <a:r>
              <a:rPr lang="en-US" dirty="0"/>
              <a:t>Exploring the metabolic and genetic control of gene expression on a genomic scale </a:t>
            </a:r>
          </a:p>
          <a:p>
            <a:pPr lvl="1"/>
            <a:r>
              <a:rPr lang="en-US" i="1" dirty="0" err="1"/>
              <a:t>DeRisi</a:t>
            </a:r>
            <a:r>
              <a:rPr lang="en-US" i="1" dirty="0"/>
              <a:t> et al, science  1997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https://www.ncbi.nlm.nih.gov/pubmed/9381177</a:t>
            </a:r>
            <a:r>
              <a:rPr lang="en-US" dirty="0"/>
              <a:t>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861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3164</Words>
  <Application>Microsoft Office PowerPoint</Application>
  <PresentationFormat>On-screen Show (4:3)</PresentationFormat>
  <Paragraphs>602</Paragraphs>
  <Slides>72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3" baseType="lpstr">
      <vt:lpstr>Arial</vt:lpstr>
      <vt:lpstr>Calibri</vt:lpstr>
      <vt:lpstr>Consolas</vt:lpstr>
      <vt:lpstr>Courier New</vt:lpstr>
      <vt:lpstr>Roboto</vt:lpstr>
      <vt:lpstr>Segoe UI</vt:lpstr>
      <vt:lpstr>Wingdings</vt:lpstr>
      <vt:lpstr>Office Theme</vt:lpstr>
      <vt:lpstr>1_Default Design</vt:lpstr>
      <vt:lpstr>3_Office Theme</vt:lpstr>
      <vt:lpstr>Equation</vt:lpstr>
      <vt:lpstr>Gene Expression</vt:lpstr>
      <vt:lpstr>Goals</vt:lpstr>
      <vt:lpstr>I will not talk about</vt:lpstr>
      <vt:lpstr>Gene Expression Analysis</vt:lpstr>
      <vt:lpstr>mRNA expression via RNA-Seq</vt:lpstr>
      <vt:lpstr>NGS Application: RNA-seq differential expression</vt:lpstr>
      <vt:lpstr>Microarray</vt:lpstr>
      <vt:lpstr>Microarray</vt:lpstr>
      <vt:lpstr>Microarrays</vt:lpstr>
      <vt:lpstr>Microarray vs RNA-seq</vt:lpstr>
      <vt:lpstr>PowerPoint Presentation</vt:lpstr>
      <vt:lpstr>RNA-seq exon, intron coverage for hCASP9</vt:lpstr>
      <vt:lpstr>Gene Expression</vt:lpstr>
      <vt:lpstr>Expression</vt:lpstr>
      <vt:lpstr>Microarray</vt:lpstr>
      <vt:lpstr>Microarray</vt:lpstr>
      <vt:lpstr>Microarray</vt:lpstr>
      <vt:lpstr>Microarray</vt:lpstr>
      <vt:lpstr>Microarray</vt:lpstr>
      <vt:lpstr>PowerPoint Presentation</vt:lpstr>
      <vt:lpstr>PowerPoint Presentation</vt:lpstr>
      <vt:lpstr>PowerPoint Presentation</vt:lpstr>
      <vt:lpstr>Microarray Applications</vt:lpstr>
      <vt:lpstr>Microarray Applications</vt:lpstr>
      <vt:lpstr>Platforms</vt:lpstr>
      <vt:lpstr>Two color Microarray</vt:lpstr>
      <vt:lpstr>PowerPoint Presentation</vt:lpstr>
      <vt:lpstr>PowerPoint Presentation</vt:lpstr>
      <vt:lpstr>PowerPoint Presentation</vt:lpstr>
      <vt:lpstr>PowerPoint Presentation</vt:lpstr>
      <vt:lpstr>Microarray Technologies</vt:lpstr>
      <vt:lpstr>Microarray Technologies: Genotyping</vt:lpstr>
      <vt:lpstr>ChIP microarray</vt:lpstr>
      <vt:lpstr>PowerPoint Presentation</vt:lpstr>
      <vt:lpstr>Biological vs Technical Replicates</vt:lpstr>
      <vt:lpstr>Go to NCBI for GEO2R</vt:lpstr>
      <vt:lpstr>Why normalization?</vt:lpstr>
      <vt:lpstr>How to normalize the data?</vt:lpstr>
      <vt:lpstr>RMA and GCRMA  2 popular methods</vt:lpstr>
      <vt:lpstr>How do we know what we are doing is correct?</vt:lpstr>
      <vt:lpstr>PowerPoint Presentation</vt:lpstr>
      <vt:lpstr>PowerPoint Presentation</vt:lpstr>
      <vt:lpstr>Expression Ratios (Fold Change)</vt:lpstr>
      <vt:lpstr>What tests GEO2R perform? </vt:lpstr>
      <vt:lpstr>PowerPoint Presentation</vt:lpstr>
      <vt:lpstr>Hypothesis Testing</vt:lpstr>
      <vt:lpstr>Test is called t-test</vt:lpstr>
      <vt:lpstr>Typo in the book</vt:lpstr>
      <vt:lpstr>Rbm3 </vt:lpstr>
      <vt:lpstr>t.test example</vt:lpstr>
      <vt:lpstr>What are my options if my normality is violated?</vt:lpstr>
      <vt:lpstr>Tests depend on Experimental Design</vt:lpstr>
      <vt:lpstr>PowerPoint Presentation</vt:lpstr>
      <vt:lpstr>What cutoff should one use?</vt:lpstr>
      <vt:lpstr>Errors</vt:lpstr>
      <vt:lpstr>Bonferroni correction</vt:lpstr>
      <vt:lpstr>Scatter Plots and MA Plots</vt:lpstr>
      <vt:lpstr>MA Plot</vt:lpstr>
      <vt:lpstr>Common Transformation </vt:lpstr>
      <vt:lpstr>PowerPoint Presentation</vt:lpstr>
      <vt:lpstr>PCA</vt:lpstr>
      <vt:lpstr>Principal Components Analysis </vt:lpstr>
      <vt:lpstr>Principal Components Analysis (PCA)</vt:lpstr>
      <vt:lpstr>PCA</vt:lpstr>
      <vt:lpstr>An example of PCA </vt:lpstr>
      <vt:lpstr>T-test to ANOVA</vt:lpstr>
      <vt:lpstr>Signal/noise ratio </vt:lpstr>
      <vt:lpstr>PowerPoint Presentation</vt:lpstr>
      <vt:lpstr>Clustering</vt:lpstr>
      <vt:lpstr>Correlations</vt:lpstr>
      <vt:lpstr>Reproducibility</vt:lpstr>
      <vt:lpstr>After Class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 Expression</dc:title>
  <dc:creator>Ravichandran, Ravi (NIH/NCI) [C]</dc:creator>
  <cp:lastModifiedBy>Ravichandran, Ravi (NIH/NCI) [C]</cp:lastModifiedBy>
  <cp:revision>168</cp:revision>
  <dcterms:created xsi:type="dcterms:W3CDTF">2006-08-16T00:00:00Z</dcterms:created>
  <dcterms:modified xsi:type="dcterms:W3CDTF">2018-12-06T21:08:40Z</dcterms:modified>
</cp:coreProperties>
</file>