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7" r:id="rId4"/>
    <p:sldMasterId id="2147483701" r:id="rId5"/>
  </p:sldMasterIdLst>
  <p:notesMasterIdLst>
    <p:notesMasterId r:id="rId97"/>
  </p:notesMasterIdLst>
  <p:sldIdLst>
    <p:sldId id="373" r:id="rId6"/>
    <p:sldId id="385" r:id="rId7"/>
    <p:sldId id="377" r:id="rId8"/>
    <p:sldId id="397" r:id="rId9"/>
    <p:sldId id="394" r:id="rId10"/>
    <p:sldId id="395" r:id="rId11"/>
    <p:sldId id="396" r:id="rId12"/>
    <p:sldId id="428" r:id="rId13"/>
    <p:sldId id="413" r:id="rId14"/>
    <p:sldId id="257" r:id="rId15"/>
    <p:sldId id="419" r:id="rId16"/>
    <p:sldId id="256" r:id="rId17"/>
    <p:sldId id="403" r:id="rId18"/>
    <p:sldId id="404" r:id="rId19"/>
    <p:sldId id="405" r:id="rId20"/>
    <p:sldId id="259" r:id="rId21"/>
    <p:sldId id="261" r:id="rId22"/>
    <p:sldId id="258" r:id="rId23"/>
    <p:sldId id="260" r:id="rId24"/>
    <p:sldId id="264" r:id="rId25"/>
    <p:sldId id="263" r:id="rId26"/>
    <p:sldId id="265" r:id="rId27"/>
    <p:sldId id="273" r:id="rId28"/>
    <p:sldId id="274" r:id="rId29"/>
    <p:sldId id="406" r:id="rId30"/>
    <p:sldId id="407" r:id="rId31"/>
    <p:sldId id="408" r:id="rId32"/>
    <p:sldId id="275" r:id="rId33"/>
    <p:sldId id="300" r:id="rId34"/>
    <p:sldId id="276" r:id="rId35"/>
    <p:sldId id="301" r:id="rId36"/>
    <p:sldId id="411" r:id="rId37"/>
    <p:sldId id="412" r:id="rId38"/>
    <p:sldId id="277" r:id="rId39"/>
    <p:sldId id="420" r:id="rId40"/>
    <p:sldId id="278" r:id="rId41"/>
    <p:sldId id="302" r:id="rId42"/>
    <p:sldId id="376" r:id="rId43"/>
    <p:sldId id="414" r:id="rId44"/>
    <p:sldId id="421" r:id="rId45"/>
    <p:sldId id="281" r:id="rId46"/>
    <p:sldId id="279" r:id="rId47"/>
    <p:sldId id="291" r:id="rId48"/>
    <p:sldId id="293" r:id="rId49"/>
    <p:sldId id="299" r:id="rId50"/>
    <p:sldId id="426" r:id="rId51"/>
    <p:sldId id="294" r:id="rId52"/>
    <p:sldId id="298" r:id="rId53"/>
    <p:sldId id="365" r:id="rId54"/>
    <p:sldId id="427" r:id="rId55"/>
    <p:sldId id="390" r:id="rId56"/>
    <p:sldId id="415" r:id="rId57"/>
    <p:sldId id="417" r:id="rId58"/>
    <p:sldId id="416" r:id="rId59"/>
    <p:sldId id="391" r:id="rId60"/>
    <p:sldId id="418" r:id="rId61"/>
    <p:sldId id="423" r:id="rId62"/>
    <p:sldId id="422" r:id="rId63"/>
    <p:sldId id="283" r:id="rId64"/>
    <p:sldId id="303" r:id="rId65"/>
    <p:sldId id="305" r:id="rId66"/>
    <p:sldId id="366" r:id="rId67"/>
    <p:sldId id="367" r:id="rId68"/>
    <p:sldId id="368" r:id="rId69"/>
    <p:sldId id="369" r:id="rId70"/>
    <p:sldId id="307" r:id="rId71"/>
    <p:sldId id="308" r:id="rId72"/>
    <p:sldId id="287" r:id="rId73"/>
    <p:sldId id="288" r:id="rId74"/>
    <p:sldId id="320" r:id="rId75"/>
    <p:sldId id="289" r:id="rId76"/>
    <p:sldId id="425" r:id="rId77"/>
    <p:sldId id="378" r:id="rId78"/>
    <p:sldId id="282" r:id="rId79"/>
    <p:sldId id="381" r:id="rId80"/>
    <p:sldId id="382" r:id="rId81"/>
    <p:sldId id="383" r:id="rId82"/>
    <p:sldId id="286" r:id="rId83"/>
    <p:sldId id="285" r:id="rId84"/>
    <p:sldId id="335" r:id="rId85"/>
    <p:sldId id="336" r:id="rId86"/>
    <p:sldId id="388" r:id="rId87"/>
    <p:sldId id="338" r:id="rId88"/>
    <p:sldId id="340" r:id="rId89"/>
    <p:sldId id="341" r:id="rId90"/>
    <p:sldId id="342" r:id="rId91"/>
    <p:sldId id="344" r:id="rId92"/>
    <p:sldId id="345" r:id="rId93"/>
    <p:sldId id="424" r:id="rId94"/>
    <p:sldId id="374" r:id="rId95"/>
    <p:sldId id="375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5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4281-8F9E-47C2-BCDB-FBCC3AC8492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44880-3242-498B-BFDC-E2BA2846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44880-3242-498B-BFDC-E2BA2846A1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D6DE5-7E67-4704-BB31-85450A90613F}" type="slidenum">
              <a:rPr lang="en-US" altLang="en-US">
                <a:solidFill>
                  <a:prstClr val="black"/>
                </a:solidFill>
              </a:rPr>
              <a:pPr/>
              <a:t>28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Species: Baker’s Yest and Arabidopsis Thaliana same super-family means homologous</a:t>
            </a:r>
          </a:p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2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08D430-ED3A-4BD8-9A6B-22C73A970DBE}" type="slidenum">
              <a:rPr lang="en-US" altLang="en-US" smtClean="0">
                <a:solidFill>
                  <a:prstClr val="black"/>
                </a:solidFill>
              </a:rPr>
              <a:pPr/>
              <a:t>75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6B465-3C00-4DF1-8ED0-049B34E6A606}" type="slidenum">
              <a:rPr lang="en-US" altLang="en-US" smtClean="0">
                <a:solidFill>
                  <a:prstClr val="black"/>
                </a:solidFill>
              </a:rPr>
              <a:pPr/>
              <a:t>76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9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424103-D118-46EF-A80B-FACB2FE87F08}" type="slidenum">
              <a:rPr lang="en-US" altLang="en-US" smtClean="0">
                <a:solidFill>
                  <a:prstClr val="black"/>
                </a:solidFill>
              </a:rPr>
              <a:pPr/>
              <a:t>77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4F71E-D923-4B9A-8D7C-1535A42B6A4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206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F3E9C-64E4-4A72-9FB4-33AFBB0B7FF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700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46172-B09B-4C7C-B30D-2D1589CB11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925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AB199-4647-4DE5-B901-E8F08E5B55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036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D043-AF28-45DA-98C1-2EB7F963D2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0073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AE15A-188D-4926-AE0A-F106AB809D1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8377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2A7F4-6B41-4AF0-95AD-00950B4D447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570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F7FB7-23D4-4970-B100-7EEF160876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414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44B4-66B4-45E2-9A27-1CBD7E7993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2122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1B029-B3A1-4308-BEF2-6C3808023E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734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E730-02AF-4D66-AF71-F78E1960AA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2956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0391-A34D-4071-98FB-A3127F0DB1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2977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0DC8D-EE14-4D8C-B5BF-3A526EBE617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81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8DF5A-3BB3-4E17-B056-A91680026CD5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05A90-F600-4CE6-80BC-1C1D24000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9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A1E29-201F-440E-8CBE-A79C8BDD3469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9254-F964-4FAD-B64E-FB6235BB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24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C249A-5D21-473A-B2D8-3E98821C1E72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FFBDF-8019-43EA-A0CF-CD06903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56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F1078-D04F-4DEE-AEA2-887D624A7731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A073-CF24-4305-A69D-4F1FDAF56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6025-F7B0-43DC-B195-A741C0AD7E56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D4CFA-5D7D-4E11-880F-0CACDB9DD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DD5C7-CE61-488E-9920-0620EC63172B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E9DD-BD15-4EC6-AF97-06B8757D9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D802-8218-46D7-A7D6-B97CB44D2D7C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710D5-28F2-4D14-A705-1A20AB8CD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8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CD7F-7864-4A32-92C7-5A99BEF10A1F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8A8FD-F1EB-4C89-B362-F0CBB68E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5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10C2E-058F-49BC-9117-30DB2B0E92D2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A0490-8DAD-42E5-A93B-DE52E335D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4DE7-627D-43FC-8BCA-C5796B703FC0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C91B3-FA50-460B-AA6C-8150239C7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6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5EF7-4AA7-4CCC-B188-A8BBD2197528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7FBDF-CE04-458A-A249-5B42F37B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27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FB62-7664-44A8-B4F7-53B80C586D3E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1072-D101-433E-AB1C-C1F832B5C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3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CD782-A88B-4106-9EEC-B00BA0BAA6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8292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5DF7E-1ED6-4B91-A7A3-AC866099EE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1878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96689-87AE-4A68-A5BE-19D5A5544DE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210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0E782-0332-4E29-8E1B-C819F405D96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5082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57C41-9B11-4504-8E1F-78D2BE84512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53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A5208-6D2A-48A9-82F8-B63E3EE090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70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15B61-1053-46B4-A8A7-CFF593D013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28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2FAF5-8762-4F87-9210-2C991A0D28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999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E77C7-2D79-40AA-BFBD-3A5E39A271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6338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C11CC-ED55-46FF-BD20-80D2B182D7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3885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3AC5D-6AE8-45B5-9FB1-8AF0C441461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323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FBCA1-F162-44DF-A856-CC36A4939A5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2123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E41DE-6720-4487-8E34-60A7AF92EB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88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285A-770C-475B-8882-207F11CF8FE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EC5-3A62-4D7B-9B07-9F86583385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7748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93C2-B0F2-4E9B-BCD8-577811626F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3647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98AE7-C438-48E7-AB81-EBB600800B9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C314-A60D-4E89-9428-DCBE9AD7CB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2109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CF45-5F20-4193-9AB5-5F862CCE3BA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0F58-A4B0-48BA-B188-CBD40B6410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9367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F3289-B2FE-4F7A-8B8C-5F51CB99187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4F1E-62A3-4CFB-A5EF-E331942269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4381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4605-FEC0-4787-A262-496DE3ABAA3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1062-BDE7-4FC1-9F67-E2397364CA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3711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C98E-2CC8-4A2F-BD4A-63DCCE2F8B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10A-D5FD-48FB-9934-CF91DC9A0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9683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D634-0B7D-4C2D-875A-DC72A0394AD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9930-A9F7-4B9B-ABB9-7A3997CED9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6346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9E35-2058-41A2-915A-15F09ED7FE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292-B0F1-4F60-925E-0AD7915063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7718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AA86-FD74-4FCB-960A-5BBD5078263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1537-1B5C-44F9-AAD0-C3EEE64D4C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671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0F4E-C1CC-4A02-A2A6-A7C1CC61B3F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6DF3-C2B3-484E-B2DB-FC8BD199EA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5697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9496D-F114-460D-B48C-9F5AD798CF6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5EB2-2C1F-4105-B146-5048901491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4422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DDA4-F437-4A0E-AFC1-80C69BAC2E6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777D-712C-4C5E-B16E-506DC7CEF0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0776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DFFA-B159-409D-A58F-8724C0F8643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514B-D352-4892-AE8C-B1BF38DCF0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228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CC33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91FBDD-CD6F-4BE0-8392-A0AE2472F8D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1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CC33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6C6900-0090-4382-829B-79D61B7BF49C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D33243-C01E-4E63-9680-DADD4823F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hlink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66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CC33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F6ECCC-852D-466A-9335-2F608DE78081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CC33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09977-3C6D-4722-80C8-12D631A3619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2"/>
                </a:solidFill>
                <a:latin typeface="Lucida Console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3D043-8E51-4370-A9B2-DEA337BF03B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99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lview.org/Web_Installers/install.htm" TargetMode="Externa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lview.org/download" TargetMode="Externa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i.ac.uk/Tools/msa/clustalo/" TargetMode="Externa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i.ac.uk/Tools/msa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mbossgui.sourceforge.net/demo/" TargetMode="Externa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.virginia.edu/~wrp/papers/wrp_protsci04.pdf" TargetMode="External"/><Relationship Id="rId1" Type="http://schemas.openxmlformats.org/officeDocument/2006/relationships/slideLayout" Target="../slideLayouts/slideLayout2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cbi.nlm.nih.gov/pubmed/17062146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Sensitivity_and_specificity#/media/File:Sensitivity_and_specificity.svg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ebi.ac.uk/interpro" TargetMode="Externa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Multiple Sequence Alignment (MSA)</a:t>
            </a:r>
            <a:br>
              <a:rPr lang="en-US" dirty="0"/>
            </a:br>
            <a:r>
              <a:rPr lang="en-US" dirty="0"/>
              <a:t>BIFX-550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S.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Ravi</a:t>
            </a:r>
            <a:r>
              <a:rPr lang="en-US" dirty="0" err="1">
                <a:solidFill>
                  <a:schemeClr val="tx1"/>
                </a:solidFill>
              </a:rPr>
              <a:t>chandran</a:t>
            </a:r>
            <a:r>
              <a:rPr lang="en-US" dirty="0">
                <a:solidFill>
                  <a:schemeClr val="tx1"/>
                </a:solidFill>
              </a:rPr>
              <a:t>, Ph.D.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Biology,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Hood College, Frederick, MD 21701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  <a:p>
            <a:pPr>
              <a:defRPr/>
            </a:pPr>
            <a:r>
              <a:rPr lang="en-US" dirty="0"/>
              <a:t> 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9"/>
    </mc:Choice>
    <mc:Fallback xmlns="">
      <p:transition spd="slow" advTm="37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MSA of proteins? </a:t>
            </a:r>
          </a:p>
          <a:p>
            <a:r>
              <a:rPr lang="en-US" dirty="0"/>
              <a:t>Databases that use MSA</a:t>
            </a:r>
          </a:p>
          <a:p>
            <a:pPr lvl="1"/>
            <a:r>
              <a:rPr lang="en-US" dirty="0"/>
              <a:t>PFAM</a:t>
            </a:r>
          </a:p>
          <a:p>
            <a:r>
              <a:rPr lang="en-US" dirty="0"/>
              <a:t>MSA of genomic DNA</a:t>
            </a:r>
          </a:p>
          <a:p>
            <a:pPr lvl="1"/>
            <a:r>
              <a:rPr lang="en-US" dirty="0"/>
              <a:t>Regions from different species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8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CABE6B-5336-4CFB-9F24-691E62E6CEDD}"/>
              </a:ext>
            </a:extLst>
          </p:cNvPr>
          <p:cNvSpPr/>
          <p:nvPr/>
        </p:nvSpPr>
        <p:spPr>
          <a:xfrm>
            <a:off x="320964" y="1615377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https://www.ncbi.nlm.nih.gov/protein/NP_005203,XP_001095721,NP_776719,NP_031812,NP_113750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4B4DB-BE4F-4B5A-BFA8-5EE8678942A8}"/>
              </a:ext>
            </a:extLst>
          </p:cNvPr>
          <p:cNvSpPr txBox="1"/>
          <p:nvPr/>
        </p:nvSpPr>
        <p:spPr>
          <a:xfrm>
            <a:off x="3352800" y="23994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 using COBALT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AE19A-8BB8-4995-AA0C-121B64114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" t="42609" r="39167" b="12869"/>
          <a:stretch/>
        </p:blipFill>
        <p:spPr>
          <a:xfrm>
            <a:off x="578021" y="2803380"/>
            <a:ext cx="8106470" cy="381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9CFF9AA-962B-4D08-95A2-D57D676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MSA?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1A2C2A2-11A4-4573-BF21-FA3653DF6300}"/>
              </a:ext>
            </a:extLst>
          </p:cNvPr>
          <p:cNvSpPr/>
          <p:nvPr/>
        </p:nvSpPr>
        <p:spPr>
          <a:xfrm>
            <a:off x="533400" y="2768744"/>
            <a:ext cx="152400" cy="1269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D79E0-C754-4F56-B0B8-55EFC9EDE01D}"/>
              </a:ext>
            </a:extLst>
          </p:cNvPr>
          <p:cNvSpPr txBox="1"/>
          <p:nvPr/>
        </p:nvSpPr>
        <p:spPr>
          <a:xfrm>
            <a:off x="76200" y="238209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FB08E8C-B24C-40C7-B405-68035F262853}"/>
              </a:ext>
            </a:extLst>
          </p:cNvPr>
          <p:cNvSpPr/>
          <p:nvPr/>
        </p:nvSpPr>
        <p:spPr>
          <a:xfrm>
            <a:off x="6324600" y="2340494"/>
            <a:ext cx="304800" cy="513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69340-2E40-4054-8EDC-FA8DCB4AD72B}"/>
              </a:ext>
            </a:extLst>
          </p:cNvPr>
          <p:cNvSpPr txBox="1"/>
          <p:nvPr/>
        </p:nvSpPr>
        <p:spPr>
          <a:xfrm>
            <a:off x="6232236" y="20300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Conserved 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5EBAA-4B68-4D52-9B77-E59458A2C6D6}"/>
              </a:ext>
            </a:extLst>
          </p:cNvPr>
          <p:cNvSpPr txBox="1"/>
          <p:nvPr/>
        </p:nvSpPr>
        <p:spPr>
          <a:xfrm>
            <a:off x="3886200" y="40040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9554F7C-5267-4128-AEFD-37F8921CFE09}"/>
              </a:ext>
            </a:extLst>
          </p:cNvPr>
          <p:cNvSpPr/>
          <p:nvPr/>
        </p:nvSpPr>
        <p:spPr>
          <a:xfrm>
            <a:off x="5029200" y="5486400"/>
            <a:ext cx="76200" cy="1161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7D683-3F11-41E8-91A5-26DAC9FC5301}"/>
              </a:ext>
            </a:extLst>
          </p:cNvPr>
          <p:cNvSpPr txBox="1"/>
          <p:nvPr/>
        </p:nvSpPr>
        <p:spPr>
          <a:xfrm>
            <a:off x="5181600" y="560554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Length of Sequences</a:t>
            </a:r>
          </a:p>
        </p:txBody>
      </p:sp>
    </p:spTree>
    <p:extLst>
      <p:ext uri="{BB962C8B-B14F-4D97-AF65-F5344CB8AC3E}">
        <p14:creationId xmlns:p14="http://schemas.microsoft.com/office/powerpoint/2010/main" val="99491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MSA?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is my protein/gene related to other proteins/genes?</a:t>
            </a:r>
          </a:p>
          <a:p>
            <a:r>
              <a:rPr lang="en-US" dirty="0"/>
              <a:t>What is different from pairwise alignments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Two sequences may not align well, but in presence of other sequences may align well to explain the relationship between them</a:t>
            </a:r>
          </a:p>
          <a:p>
            <a:r>
              <a:rPr lang="en-US" dirty="0"/>
              <a:t>Protein functions are assigned based on homology ( alignments ) than biochemical assays (mostly)</a:t>
            </a:r>
          </a:p>
        </p:txBody>
      </p:sp>
    </p:spTree>
    <p:extLst>
      <p:ext uri="{BB962C8B-B14F-4D97-AF65-F5344CB8AC3E}">
        <p14:creationId xmlns:p14="http://schemas.microsoft.com/office/powerpoint/2010/main" val="270068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used for</a:t>
            </a:r>
          </a:p>
          <a:p>
            <a:pPr lvl="1"/>
            <a:r>
              <a:rPr lang="en-US" dirty="0"/>
              <a:t>Secondary Structure prediction</a:t>
            </a:r>
          </a:p>
          <a:p>
            <a:pPr lvl="1"/>
            <a:r>
              <a:rPr lang="en-US" dirty="0"/>
              <a:t>Phylogenetic analysis </a:t>
            </a:r>
          </a:p>
          <a:p>
            <a:pPr lvl="1"/>
            <a:r>
              <a:rPr lang="en-US" dirty="0"/>
              <a:t>Generating Position-specific Scoring matrices for use with highly sensitive search such as RPS BLAST, PSI-BLAST, Delta-BLAST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Mutagenesis experiments</a:t>
            </a:r>
          </a:p>
        </p:txBody>
      </p:sp>
    </p:spTree>
    <p:extLst>
      <p:ext uri="{BB962C8B-B14F-4D97-AF65-F5344CB8AC3E}">
        <p14:creationId xmlns:p14="http://schemas.microsoft.com/office/powerpoint/2010/main" val="6197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during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create alignments (of same type; DNAs or proteins) with many aligning characters (sequence letters) as possible </a:t>
            </a:r>
          </a:p>
          <a:p>
            <a:r>
              <a:rPr lang="en-US" dirty="0"/>
              <a:t>Keeping the function in mind</a:t>
            </a:r>
          </a:p>
          <a:p>
            <a:pPr lvl="1"/>
            <a:r>
              <a:rPr lang="en-US" dirty="0"/>
              <a:t>What can replace an amino acid without affecting the function of the protein?</a:t>
            </a:r>
          </a:p>
          <a:p>
            <a:r>
              <a:rPr lang="en-US" dirty="0"/>
              <a:t>3D structure can often guide or modify/correct the MSA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2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vs Protein in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MSA </a:t>
            </a:r>
          </a:p>
          <a:p>
            <a:pPr lvl="1"/>
            <a:r>
              <a:rPr lang="en-US" dirty="0"/>
              <a:t>Protein MSA is more informative on protein side</a:t>
            </a:r>
          </a:p>
          <a:p>
            <a:pPr lvl="2"/>
            <a:r>
              <a:rPr lang="en-US" dirty="0"/>
              <a:t>20 aa vs 4 </a:t>
            </a:r>
            <a:r>
              <a:rPr lang="en-US" dirty="0" err="1"/>
              <a:t>nt</a:t>
            </a:r>
            <a:r>
              <a:rPr lang="en-US" dirty="0"/>
              <a:t> ; less prone for inaccuracies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Regulatory elements use nucleotide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1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“MSA is a collection of 3 or more protein (or nucleic acid) sequences that are partially or completely aligned” </a:t>
            </a:r>
          </a:p>
          <a:p>
            <a:endParaRPr lang="en-US" dirty="0"/>
          </a:p>
          <a:p>
            <a:r>
              <a:rPr lang="en-US" dirty="0"/>
              <a:t>Each column</a:t>
            </a:r>
          </a:p>
          <a:p>
            <a:pPr lvl="1"/>
            <a:r>
              <a:rPr lang="en-US" dirty="0"/>
              <a:t>Homologous resides (evolutionary sense using structural information)</a:t>
            </a:r>
          </a:p>
          <a:p>
            <a:pPr lvl="1"/>
            <a:r>
              <a:rPr lang="en-US" dirty="0"/>
              <a:t>Same position in 3D structure</a:t>
            </a:r>
          </a:p>
        </p:txBody>
      </p:sp>
    </p:spTree>
    <p:extLst>
      <p:ext uri="{BB962C8B-B14F-4D97-AF65-F5344CB8AC3E}">
        <p14:creationId xmlns:p14="http://schemas.microsoft.com/office/powerpoint/2010/main" val="20228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most cases, it is not Easy to create a multiple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273347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Case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4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13061" r="36163" b="9695"/>
          <a:stretch/>
        </p:blipFill>
        <p:spPr bwMode="auto">
          <a:xfrm>
            <a:off x="2057400" y="914400"/>
            <a:ext cx="7086600" cy="565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304800"/>
            <a:ext cx="1076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48" y="266700"/>
            <a:ext cx="10287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GADPH</a:t>
            </a:r>
            <a:br>
              <a:rPr lang="en-US" dirty="0"/>
            </a:br>
            <a:r>
              <a:rPr lang="en-US" dirty="0"/>
              <a:t>Glyceraldehyde 3-phosphate dehydrogenase</a:t>
            </a:r>
          </a:p>
        </p:txBody>
      </p:sp>
    </p:spTree>
    <p:extLst>
      <p:ext uri="{BB962C8B-B14F-4D97-AF65-F5344CB8AC3E}">
        <p14:creationId xmlns:p14="http://schemas.microsoft.com/office/powerpoint/2010/main" val="40386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Online </a:t>
            </a:r>
          </a:p>
          <a:p>
            <a:pPr lvl="1"/>
            <a:r>
              <a:rPr lang="en-US" dirty="0" err="1"/>
              <a:t>Clustalw</a:t>
            </a:r>
            <a:endParaRPr lang="en-US" dirty="0"/>
          </a:p>
          <a:p>
            <a:pPr lvl="1"/>
            <a:r>
              <a:rPr lang="en-US" dirty="0"/>
              <a:t>NCBI </a:t>
            </a:r>
          </a:p>
          <a:p>
            <a:r>
              <a:rPr lang="en-US" dirty="0"/>
              <a:t>Software </a:t>
            </a:r>
          </a:p>
          <a:p>
            <a:pPr lvl="1"/>
            <a:r>
              <a:rPr lang="en-US" dirty="0" err="1"/>
              <a:t>Jalview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http://www.jalview.org/Web_Installers/install.htm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58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So Easy Case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2199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6800"/>
            <a:ext cx="1066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12192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9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 one correct way to align sequences</a:t>
            </a:r>
          </a:p>
          <a:p>
            <a:pPr lvl="1"/>
            <a:r>
              <a:rPr lang="en-US" dirty="0"/>
              <a:t>Protein sequence evolve time and more rapidly than their 3D folds</a:t>
            </a:r>
          </a:p>
          <a:p>
            <a:r>
              <a:rPr lang="en-US" dirty="0"/>
              <a:t>Conditions for MSA</a:t>
            </a:r>
          </a:p>
          <a:p>
            <a:pPr lvl="1"/>
            <a:r>
              <a:rPr lang="en-US" dirty="0"/>
              <a:t>Choose homologous sequences (</a:t>
            </a:r>
            <a:r>
              <a:rPr lang="en-US" dirty="0">
                <a:solidFill>
                  <a:srgbClr val="FF0000"/>
                </a:solidFill>
              </a:rPr>
              <a:t>reasonable E-value cutoff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software </a:t>
            </a:r>
          </a:p>
          <a:p>
            <a:pPr lvl="1"/>
            <a:r>
              <a:rPr lang="en-US" dirty="0"/>
              <a:t>Maximize the total score of the a series of pairwise alignments</a:t>
            </a:r>
          </a:p>
          <a:p>
            <a:pPr lvl="2"/>
            <a:r>
              <a:rPr lang="en-US" dirty="0"/>
              <a:t>With appropriate gap-opening and extension penalties</a:t>
            </a:r>
          </a:p>
          <a:p>
            <a:pPr lvl="1"/>
            <a:r>
              <a:rPr lang="en-US" dirty="0"/>
              <a:t>Analyze/inspect the output</a:t>
            </a:r>
          </a:p>
          <a:p>
            <a:pPr lvl="2"/>
            <a:r>
              <a:rPr lang="en-US" dirty="0"/>
              <a:t>Remove large gaps contributing sequences</a:t>
            </a:r>
          </a:p>
          <a:p>
            <a:pPr lvl="2"/>
            <a:r>
              <a:rPr lang="en-US" dirty="0"/>
              <a:t>Rerun if necessary</a:t>
            </a:r>
          </a:p>
        </p:txBody>
      </p:sp>
    </p:spTree>
    <p:extLst>
      <p:ext uri="{BB962C8B-B14F-4D97-AF65-F5344CB8AC3E}">
        <p14:creationId xmlns:p14="http://schemas.microsoft.com/office/powerpoint/2010/main" val="154596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carry out MSA?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Homologous protein sequences</a:t>
            </a:r>
          </a:p>
          <a:p>
            <a:pPr lvl="1"/>
            <a:r>
              <a:rPr lang="en-US" dirty="0"/>
              <a:t>Orthologous/paralogous</a:t>
            </a:r>
          </a:p>
          <a:p>
            <a:r>
              <a:rPr lang="en-US" dirty="0"/>
              <a:t>Choose appropriate software that uses appropriate scoring functions</a:t>
            </a:r>
          </a:p>
          <a:p>
            <a:r>
              <a:rPr lang="en-US" dirty="0"/>
              <a:t>Choose appropriate parameters</a:t>
            </a:r>
          </a:p>
          <a:p>
            <a:pPr lvl="1"/>
            <a:r>
              <a:rPr lang="en-US" dirty="0"/>
              <a:t>Gap penalties </a:t>
            </a:r>
          </a:p>
          <a:p>
            <a:r>
              <a:rPr lang="en-US" dirty="0"/>
              <a:t>Interpret the output and re-run if needed</a:t>
            </a:r>
          </a:p>
        </p:txBody>
      </p:sp>
    </p:spTree>
    <p:extLst>
      <p:ext uri="{BB962C8B-B14F-4D97-AF65-F5344CB8AC3E}">
        <p14:creationId xmlns:p14="http://schemas.microsoft.com/office/powerpoint/2010/main" val="252932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residues/residue features  help us to get a meaningful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70" y="2209800"/>
            <a:ext cx="8229600" cy="4525963"/>
          </a:xfrm>
        </p:spPr>
        <p:txBody>
          <a:bodyPr/>
          <a:lstStyle/>
          <a:p>
            <a:r>
              <a:rPr lang="en-US" dirty="0"/>
              <a:t>Cysteines involved in S-S conserved</a:t>
            </a:r>
          </a:p>
          <a:p>
            <a:r>
              <a:rPr lang="en-US" dirty="0"/>
              <a:t>TM domains </a:t>
            </a:r>
          </a:p>
          <a:p>
            <a:r>
              <a:rPr lang="en-US" dirty="0"/>
              <a:t>Secondary structural elements should guide the alignment</a:t>
            </a:r>
          </a:p>
          <a:p>
            <a:r>
              <a:rPr lang="en-US" dirty="0"/>
              <a:t>Loops and coils </a:t>
            </a:r>
          </a:p>
          <a:p>
            <a:r>
              <a:rPr lang="en-US" dirty="0"/>
              <a:t>Order of secondary structural elements</a:t>
            </a:r>
          </a:p>
        </p:txBody>
      </p:sp>
    </p:spTree>
    <p:extLst>
      <p:ext uri="{BB962C8B-B14F-4D97-AF65-F5344CB8AC3E}">
        <p14:creationId xmlns:p14="http://schemas.microsoft.com/office/powerpoint/2010/main" val="2890737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reasonable high quality sequences</a:t>
            </a:r>
          </a:p>
          <a:p>
            <a:r>
              <a:rPr lang="en-US" dirty="0"/>
              <a:t>What alignment method? Global or Local</a:t>
            </a:r>
          </a:p>
          <a:p>
            <a:pPr lvl="1"/>
            <a:r>
              <a:rPr lang="en-US" dirty="0"/>
              <a:t>Alignment time is a bottle-neck</a:t>
            </a:r>
          </a:p>
          <a:p>
            <a:pPr lvl="1"/>
            <a:r>
              <a:rPr lang="en-US" dirty="0"/>
              <a:t>Keep in mind that most alignment methods are ineffective when the # of sequences increases</a:t>
            </a:r>
          </a:p>
          <a:p>
            <a:r>
              <a:rPr lang="en-US" dirty="0"/>
              <a:t>Is there a guideline for # of sequences?</a:t>
            </a:r>
          </a:p>
          <a:p>
            <a:pPr lvl="1"/>
            <a:r>
              <a:rPr lang="en-US" dirty="0"/>
              <a:t>10-15 sequences  (minimum but can be lower)</a:t>
            </a:r>
          </a:p>
          <a:p>
            <a:pPr lvl="1"/>
            <a:r>
              <a:rPr lang="en-US" dirty="0"/>
              <a:t>50-100 sequences (upper limit)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Do you need to have the sequences of same length? </a:t>
            </a:r>
          </a:p>
          <a:p>
            <a:pPr lvl="1"/>
            <a:r>
              <a:rPr lang="en-US" dirty="0"/>
              <a:t>Yes  (roughly of same length)</a:t>
            </a:r>
          </a:p>
          <a:p>
            <a:pPr lvl="1"/>
            <a:r>
              <a:rPr lang="en-US" dirty="0"/>
              <a:t>How can we achieve this? </a:t>
            </a:r>
          </a:p>
          <a:p>
            <a:pPr lvl="2"/>
            <a:r>
              <a:rPr lang="en-US" dirty="0"/>
              <a:t>We can trim the sequences</a:t>
            </a:r>
          </a:p>
          <a:p>
            <a:pPr lvl="2"/>
            <a:r>
              <a:rPr lang="en-US" dirty="0"/>
              <a:t>Use PSI-BLAST and other techniques to get some leads on how to accomplish this step.</a:t>
            </a:r>
          </a:p>
          <a:p>
            <a:r>
              <a:rPr lang="en-US" dirty="0"/>
              <a:t>Use visualization software to guide you during this step. </a:t>
            </a:r>
          </a:p>
          <a:p>
            <a:pPr lvl="1"/>
            <a:r>
              <a:rPr lang="en-US" dirty="0" err="1"/>
              <a:t>Jalview</a:t>
            </a:r>
            <a:r>
              <a:rPr lang="en-US" dirty="0"/>
              <a:t> or </a:t>
            </a:r>
            <a:r>
              <a:rPr lang="en-US" dirty="0" err="1"/>
              <a:t>DiscoveryStudio</a:t>
            </a:r>
            <a:r>
              <a:rPr lang="en-US" dirty="0"/>
              <a:t> sequence viewer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pre-aligned DBs and 3D structure based alignments for guidance.</a:t>
            </a:r>
          </a:p>
        </p:txBody>
      </p:sp>
    </p:spTree>
    <p:extLst>
      <p:ext uri="{BB962C8B-B14F-4D97-AF65-F5344CB8AC3E}">
        <p14:creationId xmlns:p14="http://schemas.microsoft.com/office/powerpoint/2010/main" val="270983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</a:rPr>
              <a:t>S. Ravichandran, Ph.D., ABCC, NCI-Frederick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CC67A-0424-47D7-B178-AA7D31FF0DFB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Comparing Homologous enzymes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err="1"/>
              <a:t>Family:</a:t>
            </a:r>
            <a:r>
              <a:rPr lang="en-US" altLang="en-US" sz="2400" dirty="0" err="1"/>
              <a:t>Ubiquitin</a:t>
            </a:r>
            <a:r>
              <a:rPr lang="en-US" altLang="en-US" sz="2400" dirty="0"/>
              <a:t> Conjugating enzyme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1QCQ: Arabidopsis Thaliana</a:t>
            </a:r>
            <a:r>
              <a:rPr lang="en-US" altLang="en-US" sz="2400" dirty="0"/>
              <a:t> (flower) </a:t>
            </a:r>
            <a:r>
              <a:rPr lang="en-US" altLang="en-US" sz="2400" dirty="0">
                <a:solidFill>
                  <a:srgbClr val="CC3300"/>
                </a:solidFill>
              </a:rPr>
              <a:t>2AAK: Baker’s Yeast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</a:rPr>
              <a:t>               </a:t>
            </a:r>
            <a:r>
              <a:rPr lang="en-US" altLang="en-US" sz="2400" i="1" dirty="0"/>
              <a:t>Sequence Identity 43%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pic>
        <p:nvPicPr>
          <p:cNvPr id="16392" name="Picture 8" descr="sn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32099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1QCQ2AAKseqco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54768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953000" y="6019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200">
                <a:solidFill>
                  <a:srgbClr val="333399"/>
                </a:solidFill>
              </a:rPr>
              <a:t>Russell </a:t>
            </a:r>
            <a:r>
              <a:rPr lang="en-US" altLang="en-US" sz="1200" i="1">
                <a:solidFill>
                  <a:srgbClr val="333399"/>
                </a:solidFill>
              </a:rPr>
              <a:t>et al,</a:t>
            </a:r>
            <a:r>
              <a:rPr lang="en-US" altLang="en-US" sz="1200">
                <a:solidFill>
                  <a:srgbClr val="333399"/>
                </a:solidFill>
              </a:rPr>
              <a:t> JMB, </a:t>
            </a:r>
            <a:r>
              <a:rPr lang="en-US" altLang="en-US" sz="1200" b="1">
                <a:solidFill>
                  <a:srgbClr val="333399"/>
                </a:solidFill>
              </a:rPr>
              <a:t>269,</a:t>
            </a:r>
            <a:r>
              <a:rPr lang="en-US" altLang="en-US" sz="1200">
                <a:solidFill>
                  <a:srgbClr val="333399"/>
                </a:solidFill>
              </a:rPr>
              <a:t> 423-439 </a:t>
            </a:r>
            <a:r>
              <a:rPr lang="en-US" altLang="en-US" sz="1200" b="1">
                <a:solidFill>
                  <a:srgbClr val="333399"/>
                </a:solidFill>
              </a:rPr>
              <a:t>1997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828800" y="5867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rgbClr val="CC3300"/>
                </a:solidFill>
              </a:rPr>
              <a:t>Using PredictProtein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24600" y="2514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 u="sng">
                <a:solidFill>
                  <a:srgbClr val="CC3300"/>
                </a:solidFill>
              </a:rPr>
              <a:t>Topological Similarity</a:t>
            </a:r>
          </a:p>
        </p:txBody>
      </p:sp>
    </p:spTree>
    <p:extLst>
      <p:ext uri="{BB962C8B-B14F-4D97-AF65-F5344CB8AC3E}">
        <p14:creationId xmlns:p14="http://schemas.microsoft.com/office/powerpoint/2010/main" val="3443672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724" y="1447800"/>
            <a:ext cx="7315200" cy="2387600"/>
          </a:xfrm>
        </p:spPr>
        <p:txBody>
          <a:bodyPr/>
          <a:lstStyle/>
          <a:p>
            <a:r>
              <a:rPr lang="en-US" dirty="0"/>
              <a:t>Pairwise alignments doesn’t work when comparing distant homologs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0238"/>
            <a:ext cx="6858000" cy="1655762"/>
          </a:xfrm>
        </p:spPr>
        <p:txBody>
          <a:bodyPr/>
          <a:lstStyle/>
          <a:p>
            <a:r>
              <a:rPr lang="en-US" dirty="0"/>
              <a:t>MSA will have more information to properly align the misaligned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4F71E-D923-4B9A-8D7C-1535A42B6A4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291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Typos/issues with the 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Clustalw</a:t>
            </a:r>
            <a:r>
              <a:rPr lang="en-US" dirty="0"/>
              <a:t> site mentioned in the book doesn’t work </a:t>
            </a:r>
          </a:p>
          <a:p>
            <a:r>
              <a:rPr lang="en-US" dirty="0" err="1"/>
              <a:t>Pfam</a:t>
            </a:r>
            <a:r>
              <a:rPr lang="en-US" dirty="0"/>
              <a:t>-B DB no longer exists  </a:t>
            </a:r>
          </a:p>
          <a:p>
            <a:r>
              <a:rPr lang="en-US" dirty="0"/>
              <a:t>EBI, NCBI, TCOFFEE, ENSEMBL can be used for creating MSA</a:t>
            </a:r>
          </a:p>
          <a:p>
            <a:r>
              <a:rPr lang="en-US" dirty="0"/>
              <a:t>Software (Mac and Windows versions)</a:t>
            </a:r>
          </a:p>
          <a:p>
            <a:pPr lvl="1"/>
            <a:r>
              <a:rPr lang="en-US" dirty="0">
                <a:hlinkClick r:id="rId2"/>
              </a:rPr>
              <a:t>http://www.jalview.org/download</a:t>
            </a:r>
            <a:r>
              <a:rPr lang="en-US" dirty="0"/>
              <a:t> </a:t>
            </a:r>
          </a:p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851791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use MSA?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Assessment</a:t>
            </a:r>
          </a:p>
          <a:p>
            <a:pPr lvl="1"/>
            <a:r>
              <a:rPr lang="en-US" dirty="0"/>
              <a:t>SIFT, Polyphen2 etc.</a:t>
            </a:r>
          </a:p>
          <a:p>
            <a:pPr lvl="1"/>
            <a:r>
              <a:rPr lang="en-US" dirty="0"/>
              <a:t>How can we predict which ones are bad?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MSA is a very sensitive method to detect distant homologs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MSA can lead to critical residues in a family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235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use MSA?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Phylogenetic tree based algorithm's (upcoming class) begin with MSA </a:t>
            </a:r>
          </a:p>
          <a:p>
            <a:pPr lvl="1"/>
            <a:r>
              <a:rPr lang="en-US" dirty="0"/>
              <a:t>Optimal alignment is critical </a:t>
            </a:r>
          </a:p>
          <a:p>
            <a:pPr lvl="1"/>
            <a:endParaRPr lang="en-US" dirty="0"/>
          </a:p>
          <a:p>
            <a:r>
              <a:rPr lang="en-US" dirty="0"/>
              <a:t>Regulatory regions of a gene</a:t>
            </a:r>
          </a:p>
          <a:p>
            <a:pPr lvl="1"/>
            <a:r>
              <a:rPr lang="en-US" dirty="0"/>
              <a:t>Transcription factor binding site</a:t>
            </a:r>
          </a:p>
          <a:p>
            <a:pPr lvl="1"/>
            <a:r>
              <a:rPr lang="en-US" dirty="0"/>
              <a:t>Conserved non-coding regions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0242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Viewing the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590800" cy="4525963"/>
          </a:xfrm>
        </p:spPr>
        <p:txBody>
          <a:bodyPr/>
          <a:lstStyle/>
          <a:p>
            <a:r>
              <a:rPr lang="en-US" dirty="0" err="1"/>
              <a:t>Jalview</a:t>
            </a:r>
            <a:r>
              <a:rPr lang="en-US" dirty="0"/>
              <a:t> </a:t>
            </a:r>
          </a:p>
          <a:p>
            <a:r>
              <a:rPr lang="en-US" dirty="0"/>
              <a:t>Demo </a:t>
            </a:r>
          </a:p>
          <a:p>
            <a:pPr lvl="1"/>
            <a:r>
              <a:rPr lang="en-US" sz="2400" dirty="0"/>
              <a:t>Use sequences from next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26E95-05CE-4464-AFBD-0B6B3AF90639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893C2-B0F2-4E9B-BCD8-577811626FD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151501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Conservation Color</a:t>
            </a:r>
          </a:p>
          <a:p>
            <a:r>
              <a:rPr lang="en-US" dirty="0"/>
              <a:t>81-100% Dark Blue</a:t>
            </a:r>
            <a:br>
              <a:rPr lang="en-US" dirty="0"/>
            </a:br>
            <a:r>
              <a:rPr lang="en-US" dirty="0"/>
              <a:t>61-80% Medium Blue</a:t>
            </a:r>
          </a:p>
          <a:p>
            <a:r>
              <a:rPr lang="en-US" dirty="0"/>
              <a:t>41-60% Light Blue</a:t>
            </a:r>
          </a:p>
          <a:p>
            <a:r>
              <a:rPr lang="en-US" dirty="0"/>
              <a:t>&lt;= 40% White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333" t="23379" r="21667" b="14735"/>
          <a:stretch/>
        </p:blipFill>
        <p:spPr>
          <a:xfrm>
            <a:off x="2743200" y="2628829"/>
            <a:ext cx="640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936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4F3E9C-64E4-4A72-9FB4-33AFBB0B7FFE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5257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&gt;FOSB_MOUSE Protein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fosB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MFQAFPGDYDSGSRCSSSPSAESQYLSSVDSFGSPPTAAASQECAGLGEMPGSFVPTVTA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ITTSQDLQWLVQPTLISSMAQSQGQPLASQPPAVDPYDMPGTSYSTPGLSAYSTGGASGS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GGPSTSTTTSGPVSARPARARPRRPREETLTPEEEEKRRVRRERNKLAAAKCRNRRRELT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DRLQAETDQLEEEKAELESEIAELQKEKERLEFVLVAHKPGCKIPYEEGPGPGPLAEVRD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LPGSTSAKEDGFGWLLPPPPPPPLPFQSSRDAPPNLTASLFTHSEVQVLGDPFPVVSPSY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TSSFVLTCPEVSAFAGAQRTSGSEQPSDPLNSPSLLAL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&gt;FOSB_HUMAN Protein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fosB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MFQAFPGDYDSGSRCSSSPSAESQYLSSVDSFGSPPTAAASQECAGLGEMPGSFVPTVTA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ITTSQDLQWLVQPTLISSMAQSQGQPLASQPPVVDPYDMPGTSYSTPGMSGYSSGGASGS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GGPSTSGTTSGPGPARPARARPRRPREETLTPEEEEKRRVRRERNKLAAAKCRNRRRELT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DRLQAETDQLEEEKAELESEIAELQKEKERLEFVLVAHKPGCKIPYEEGPGPGPLAEVRD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LPGSAPAKEDGFSWLLPPPPPPPLPFQTSQDAPPNLTASLFTHSEVQVLGDPFPVVNPSY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TSSFVLTCPEVSAFAGAQRTSGSDQPSDPLNSPSLLAL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&gt;FOS_CHICK Proto-oncogene protein c-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MMYQGFAGEYEAPSSRCSSASPAGDSLTYYPSPADSFSSMGSPVNSQDFCTDLAVSSANF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VPTVTAISTSPDLQWLVQPTLISSVAPSQNRGHPYGVPAPAPPAAYSRPAVLKAPGGRGQ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SIGRRGKVEQLSPEEEEKRRIRRERNKMAAAKCRNRRRELTDTLQAETDQLEEEKSALQA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EIANLLKEKEKLEFILAAHRPACKMPEELRFSEELAAATALDLGAPSPAAAEEAFALPLM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TEAPPAVPPKEPSGSGLELKAEPFDELLFSAGPREASRSVPDMDLPGASSFYASDWEPLG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AGSGGELEPLCTPVVTCTPCPSTYTSTFVFTYPEADAFPSCAAAHRKGSSSNEPSSDSLS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SPTLLAL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&gt;FOS_RAT Proto-oncogene protein c-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MMFSGFNADYEASSSRCSSASPAGDSLSYYHSPADSFSSMGSPVNTQDFCADLSVSSANF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IPTVTAISTSPDLQWLVQPTLVSSVAPSQTRAPHPYGLPTPSTGAYARAGVVKTMSGGRA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QSIGRRGKVEQLSPEEEEKRRIRRERNKMAAAKCRNRRRELTDTLQAETDQLEDEKSALQ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TEIANLLKEKEKLEFILAAHRPACKIPNDLGFPEEMSVTSLDLTGGLPEATTPESEEAFT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LPLLNDPEPKPSLEPVKNISNMELKAEPFDDFLFPASSRPSGSETARSVPDVDLSGSFYA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ADWEPLHSSSLGMGPMVTELEPLCTPVVTCTPSCTTYTSSFVFTYPEADSFPSCAAAHRK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GSSSNEPSSDSLSSPTLLAL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&gt;FOS_MOUSE Proto-oncogene protein c-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MMFSGFNADYEASSSRCSSASPAGDSLSYYHSPADSFSSMGSPVNTQDFCADLSVSSANF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IPTVTAISTSPDLQWLVQPTLVSSVAPSQTRAPHPYGLPTQSAGAYARAGMVKTVSGGRA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QSIGRRGKVEQLSPEEEEKRRIRRERNKMAAAKCRNRRRELTDTLQAETDQLEDEKSALQ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TEIANLLKEKEKLEFILAAHRPACKIPDDLGFPEEMSVASLDLTGGLPEASTPESEEAFT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LPLLNDPEPKPSLEPVKSISNVELKAEPFDDFLFPASSRPSGSETSRSVPDVDLSGSFYA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ADWEPLHSNSLGMGPMVTELEPLCTPVVTCTPGCTTYTSSFVFTYPEADSFPSCAAAHRK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GSSSNEPSSDSLSSPTLLAL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066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Another Example to try 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Clustal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Omega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http://www.ebi.ac.uk/Tools/msa/clustalo/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0" y="3124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using </a:t>
            </a:r>
            <a:r>
              <a:rPr lang="en-US" dirty="0" err="1"/>
              <a:t>ClustalW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01676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MSA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Exact methods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Goal: Maximize the alignment score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Pros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Multi-dimensional version of Dynamic Programming 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Exact result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Cons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L</a:t>
            </a:r>
            <a:r>
              <a:rPr lang="en-US" baseline="30000" dirty="0"/>
              <a:t>N</a:t>
            </a:r>
            <a:r>
              <a:rPr lang="en-US" dirty="0"/>
              <a:t>) (N: # of </a:t>
            </a:r>
            <a:r>
              <a:rPr lang="en-US" dirty="0" err="1"/>
              <a:t>seqs</a:t>
            </a:r>
            <a:r>
              <a:rPr lang="en-US" dirty="0"/>
              <a:t>; L = average sequence length 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Not possible beyond 2 or 3 sequences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6051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175-5B83-4324-81EB-BA1A6B8E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MSA Methods: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454C-8BDB-48B2-B5A3-943F4997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Rather than using pairwise scoring scheme</a:t>
            </a:r>
          </a:p>
          <a:p>
            <a:pPr lvl="1"/>
            <a:r>
              <a:rPr lang="en-US" dirty="0"/>
              <a:t>Pairwise match/mismatch/gap </a:t>
            </a:r>
          </a:p>
          <a:p>
            <a:r>
              <a:rPr lang="en-US" dirty="0"/>
              <a:t>One could use </a:t>
            </a:r>
          </a:p>
          <a:p>
            <a:pPr lvl="1"/>
            <a:r>
              <a:rPr lang="en-US" dirty="0"/>
              <a:t>Frequency of match/mismatch/gap across MSA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sz="2400" dirty="0"/>
              <a:t>aa in </a:t>
            </a:r>
            <a:r>
              <a:rPr lang="en-US" sz="2400" dirty="0" err="1"/>
              <a:t>SeqA</a:t>
            </a:r>
            <a:r>
              <a:rPr lang="en-US" sz="2400" dirty="0"/>
              <a:t> =aa in </a:t>
            </a:r>
            <a:r>
              <a:rPr lang="en-US" sz="2400" dirty="0" err="1"/>
              <a:t>SeqB</a:t>
            </a:r>
            <a:r>
              <a:rPr lang="en-US" sz="2400" dirty="0"/>
              <a:t> = aa in </a:t>
            </a:r>
            <a:r>
              <a:rPr lang="en-US" sz="2400" dirty="0" err="1"/>
              <a:t>SeqC</a:t>
            </a:r>
            <a:r>
              <a:rPr lang="en-US" sz="2400" dirty="0"/>
              <a:t> (score =2)</a:t>
            </a:r>
          </a:p>
          <a:p>
            <a:pPr lvl="1"/>
            <a:r>
              <a:rPr lang="en-US" sz="2400" dirty="0"/>
              <a:t>aa in </a:t>
            </a:r>
            <a:r>
              <a:rPr lang="en-US" sz="2400" dirty="0" err="1"/>
              <a:t>SeqA</a:t>
            </a:r>
            <a:r>
              <a:rPr lang="en-US" sz="2400" dirty="0"/>
              <a:t> = aa in </a:t>
            </a:r>
            <a:r>
              <a:rPr lang="en-US" sz="2400" dirty="0" err="1"/>
              <a:t>SeqB</a:t>
            </a:r>
            <a:r>
              <a:rPr lang="en-US" sz="2400" dirty="0"/>
              <a:t> or aa in </a:t>
            </a:r>
            <a:r>
              <a:rPr lang="en-US" sz="2400" dirty="0" err="1"/>
              <a:t>SeqC</a:t>
            </a:r>
            <a:r>
              <a:rPr lang="en-US" sz="2400" dirty="0"/>
              <a:t> (score = 0)</a:t>
            </a:r>
          </a:p>
          <a:p>
            <a:pPr lvl="1"/>
            <a:r>
              <a:rPr lang="en-US" sz="2400" dirty="0"/>
              <a:t>If aa in </a:t>
            </a:r>
            <a:r>
              <a:rPr lang="en-US" sz="2400" dirty="0" err="1"/>
              <a:t>SeqA</a:t>
            </a:r>
            <a:r>
              <a:rPr lang="en-US" sz="2400" dirty="0"/>
              <a:t> is aligned to a gap in </a:t>
            </a:r>
            <a:r>
              <a:rPr lang="en-US" sz="2400" dirty="0" err="1"/>
              <a:t>SeqB</a:t>
            </a:r>
            <a:r>
              <a:rPr lang="en-US" sz="2400" dirty="0"/>
              <a:t> &amp; </a:t>
            </a:r>
            <a:r>
              <a:rPr lang="en-US" sz="2400" dirty="0" err="1"/>
              <a:t>SeqC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(score = -2)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ADD0-90DD-4DE7-A0E6-AD81CFC3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7FDB-A319-4E2A-8C8C-501860E7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81DA-1D5B-4B6F-BF69-E7A342F4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8889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MSA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Progressive Sequence Alignment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Fitch and </a:t>
            </a:r>
            <a:r>
              <a:rPr lang="en-US" dirty="0" err="1"/>
              <a:t>Yasunobu</a:t>
            </a:r>
            <a:r>
              <a:rPr lang="en-US" dirty="0"/>
              <a:t> (1975)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Progressive: Strategy is to start with 2 (closest) and build the alignment by including the rest.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Pros: 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Can handle 100s or even thousands of </a:t>
            </a:r>
            <a:r>
              <a:rPr lang="en-US" dirty="0" err="1"/>
              <a:t>seqs</a:t>
            </a:r>
            <a:r>
              <a:rPr lang="en-US" dirty="0"/>
              <a:t>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Cons: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Final alignment depends on the order in which the alignments were joined.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392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Progressive Alignment Methods (Software)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ClustalW</a:t>
            </a:r>
            <a:endParaRPr lang="en-US" dirty="0"/>
          </a:p>
          <a:p>
            <a:r>
              <a:rPr lang="en-US" dirty="0" err="1"/>
              <a:t>Clustal</a:t>
            </a:r>
            <a:r>
              <a:rPr lang="en-US" dirty="0"/>
              <a:t> Omega</a:t>
            </a:r>
          </a:p>
          <a:p>
            <a:r>
              <a:rPr lang="en-US" dirty="0" err="1"/>
              <a:t>ProbCons</a:t>
            </a:r>
            <a:endParaRPr lang="en-US" dirty="0"/>
          </a:p>
          <a:p>
            <a:r>
              <a:rPr lang="en-US" dirty="0"/>
              <a:t>Muscle</a:t>
            </a:r>
          </a:p>
          <a:p>
            <a:r>
              <a:rPr lang="en-US" dirty="0"/>
              <a:t>T-COFFEE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04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0867" y="170656"/>
            <a:ext cx="8229600" cy="4525963"/>
          </a:xfrm>
        </p:spPr>
        <p:txBody>
          <a:bodyPr/>
          <a:lstStyle/>
          <a:p>
            <a:r>
              <a:rPr lang="en-US" dirty="0"/>
              <a:t>For the next exercise, use</a:t>
            </a:r>
          </a:p>
          <a:p>
            <a:pPr lvl="1"/>
            <a:r>
              <a:rPr lang="en-US" dirty="0">
                <a:hlinkClick r:id="rId2"/>
              </a:rPr>
              <a:t>http://www.ebi.ac.uk/Tools/msa/</a:t>
            </a:r>
            <a:r>
              <a:rPr lang="en-US" dirty="0"/>
              <a:t> </a:t>
            </a:r>
          </a:p>
          <a:p>
            <a:r>
              <a:rPr lang="en-US" dirty="0" err="1"/>
              <a:t>Clustal</a:t>
            </a:r>
            <a:r>
              <a:rPr lang="en-US" dirty="0"/>
              <a:t> Omega </a:t>
            </a:r>
          </a:p>
          <a:p>
            <a:r>
              <a:rPr lang="en-US" dirty="0"/>
              <a:t>Inputs are shown below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AE15A-188D-4926-AE0A-F106AB809D1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7" y="2459573"/>
            <a:ext cx="89069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beta_globin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2hhbB NP_000509.1 [Homo sapiens]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MVHLTPEEKSAVTALWGKVNVDEVGGEALGRLLVVYPWTQRFFESFGDLSTPDAVMGNPKVKAHGKKVLG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AFSDGLAHLDNLKGTFATLSELHCDKLHVDPENFRLLGNVLVCVLAHHFGKEFTPPVQAAYQKVVAGVAN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ALAHKYH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&gt;myoglobin 2MM1 NP_005359.1 [Homo sapiens]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MGLSDGEWQLVLNVWGKVEADIPGHGQEVLIRLFKGHPETLEKFDKFKHLKSEDEMKASEDLKKHGATVL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TALGGILKKKGHHEAEIKPLAQSHATKHKIPVKYLEFISECIIQVLQSKHPGDFGADAQGAMNKALELFR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KDMASNYKELGFQG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neuroglobin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1OJ6A NP_067080.1 [Homo sapiens]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MERPEPELIRQSWRAVSRSPLEHGTVLFARLFALEPDLLPLFQYNCRQFSSPEDCLSSPEFLDHIRKVML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VIDAAVTNVEDLSSLEEYLASLGRKHRAVGVKLSSFSTVGESLLYMLEKCLGPAFTPATRAAWSQLYGAV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VQAMSRGWDGE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soybean_globin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1FSL leghemoglobin P02238 LGBA_SOYBN [Glycine max]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MVAFTEKQDALVSSSFEAFKANIPQYSVVFYTSILEKAPAAKDLFSFLANGVDPTNPKLTGHAEKLFALV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RDSAGQLKASGTVVADAALGSVHAQKAVTDPQFVVVKEALLKTIKAAVGDKWSDELSRAWEVAYDELAAA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IKKA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rice_globin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1D8U rice Non-Symbiotic Plant Hemoglobin NP_001049476.1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Oryza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sativa (japonica)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MALVEDNNAVAVSFSEEQEALVLKSWAILKKDSANIALRFFLKIFEVAPSASQMFSFLRNSDVPLEKNPK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LKTHAMSVFVMTCEAAAQLRKAGKVTVRDTTLKRLGATHLKYGVGDAHFEVVKFALLDTIKEEVPADMWS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PAMKSAWSEAYDHLVAAIKQEMKPAE</a:t>
            </a:r>
          </a:p>
        </p:txBody>
      </p:sp>
    </p:spTree>
    <p:extLst>
      <p:ext uri="{BB962C8B-B14F-4D97-AF65-F5344CB8AC3E}">
        <p14:creationId xmlns:p14="http://schemas.microsoft.com/office/powerpoint/2010/main" val="4171246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Steps </a:t>
            </a:r>
          </a:p>
          <a:p>
            <a:pPr lvl="1"/>
            <a:r>
              <a:rPr lang="en-US" dirty="0"/>
              <a:t>All possible pairs of sequences aligned to get </a:t>
            </a:r>
            <a:r>
              <a:rPr lang="en-US" u="sng" dirty="0"/>
              <a:t>scores for each alignment</a:t>
            </a:r>
          </a:p>
          <a:p>
            <a:pPr lvl="1"/>
            <a:r>
              <a:rPr lang="en-US" dirty="0"/>
              <a:t>Similarity scores are used to construct a </a:t>
            </a:r>
            <a:r>
              <a:rPr lang="en-US" u="sng" dirty="0"/>
              <a:t>guide tree</a:t>
            </a:r>
          </a:p>
          <a:p>
            <a:pPr lvl="1"/>
            <a:r>
              <a:rPr lang="en-US" dirty="0"/>
              <a:t>Multiple alignment is built in a systematic manner using </a:t>
            </a:r>
            <a:r>
              <a:rPr lang="en-US" u="sng" dirty="0"/>
              <a:t>DP starting with the closest pair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106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Discussion Questions (Chapter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[4.1] Why doesn’t anyone offer “Basic Global Alignment Search Tool” (BGAST) to complement BLAST?</a:t>
            </a:r>
          </a:p>
        </p:txBody>
      </p:sp>
    </p:spTree>
    <p:extLst>
      <p:ext uri="{BB962C8B-B14F-4D97-AF65-F5344CB8AC3E}">
        <p14:creationId xmlns:p14="http://schemas.microsoft.com/office/powerpoint/2010/main" val="3986858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766C-BF0B-461E-A481-93EC5066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BDABC-D061-404E-B7B5-A8A05DD2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B4EA-9CE8-4B94-A0A1-14034332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2A7F4-6B41-4AF0-95AD-00950B4D447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B2386-B746-40FE-A610-1E8818D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400175"/>
            <a:ext cx="6467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42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Progressive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</a:t>
            </a:r>
          </a:p>
          <a:p>
            <a:pPr lvl="1"/>
            <a:r>
              <a:rPr lang="en-US" dirty="0"/>
              <a:t>Needleman and Wunch Global alignment is carried out </a:t>
            </a:r>
          </a:p>
          <a:p>
            <a:pPr lvl="2"/>
            <a:r>
              <a:rPr lang="en-US" dirty="0"/>
              <a:t>In this case 10 alignments were made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052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Clustalw2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http://embossgui.sourceforge.net/demo/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2101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distantly related proteins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45" b="46709"/>
          <a:stretch/>
        </p:blipFill>
        <p:spPr bwMode="auto">
          <a:xfrm>
            <a:off x="-32658" y="1327666"/>
            <a:ext cx="9176657" cy="492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57038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Compare the scores of distantly to closely related proteins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AE15A-188D-4926-AE0A-F106AB809D1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0"/>
          <a:stretch/>
        </p:blipFill>
        <p:spPr bwMode="auto">
          <a:xfrm>
            <a:off x="0" y="1600199"/>
            <a:ext cx="8990300" cy="442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4883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Stage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Similarity scores </a:t>
            </a:r>
            <a:r>
              <a:rPr lang="en-US" dirty="0"/>
              <a:t>between sequences are often converted into </a:t>
            </a:r>
            <a:r>
              <a:rPr lang="en-US" u="sng" dirty="0"/>
              <a:t>distance matrix </a:t>
            </a:r>
          </a:p>
          <a:p>
            <a:pPr lvl="1"/>
            <a:r>
              <a:rPr lang="en-US" dirty="0"/>
              <a:t>Introduced by Feng and Doolittle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(N*(N-1))/2 is the number of alignments needed to computer the scores and matrices. This is why these approaches are slow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2400" y="29105"/>
            <a:ext cx="685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beta_globin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100.00   25.34   20.98   17.65   16.78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2: myoglobin        25.34  100.00   15.65   12.41   14.29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neuroglobin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20.98   15.65  100.00   18.12   19.59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soybean_globin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17.65   12.41   18.12  100.00   43.06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rice_globin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16.78   14.29   19.59   43.06  100.00</a:t>
            </a:r>
          </a:p>
        </p:txBody>
      </p:sp>
    </p:spTree>
    <p:extLst>
      <p:ext uri="{BB962C8B-B14F-4D97-AF65-F5344CB8AC3E}">
        <p14:creationId xmlns:p14="http://schemas.microsoft.com/office/powerpoint/2010/main" val="26711810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distances between sequences?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792213"/>
              </p:ext>
            </p:extLst>
          </p:nvPr>
        </p:nvGraphicFramePr>
        <p:xfrm>
          <a:off x="762000" y="2770040"/>
          <a:ext cx="6191908" cy="21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Equation" r:id="rId3" imgW="2006280" imgH="711000" progId="Equation.3">
                  <p:embed/>
                </p:oleObj>
              </mc:Choice>
              <mc:Fallback>
                <p:oleObj name="Equation" r:id="rId3" imgW="20062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770040"/>
                        <a:ext cx="6191908" cy="219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417638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Count the number of mismatches in a pairwise alignment. </a:t>
            </a:r>
          </a:p>
          <a:p>
            <a:pPr marL="342900" indent="-342900">
              <a:buAutoNum type="arabicParenR"/>
            </a:pPr>
            <a:r>
              <a:rPr lang="en-US" dirty="0"/>
              <a:t>Feng and Doolittle</a:t>
            </a:r>
          </a:p>
          <a:p>
            <a:pPr marL="800100" lvl="1" indent="-342900">
              <a:buAutoNum type="arabicParenR"/>
            </a:pPr>
            <a:r>
              <a:rPr lang="en-US" dirty="0"/>
              <a:t>Convert similarity scores to distance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105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S_rand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= mean score from 1000 random shuffling(s) of sequences; </a:t>
            </a:r>
            <a:r>
              <a:rPr lang="en-US" dirty="0" err="1"/>
              <a:t>S_iden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 mean of (</a:t>
            </a:r>
            <a:r>
              <a:rPr lang="en-US" dirty="0" err="1"/>
              <a:t>S_ii</a:t>
            </a:r>
            <a:r>
              <a:rPr lang="en-US" dirty="0"/>
              <a:t> + </a:t>
            </a:r>
            <a:r>
              <a:rPr lang="en-US" dirty="0" err="1"/>
              <a:t>S_jj</a:t>
            </a:r>
            <a:r>
              <a:rPr lang="en-US" dirty="0"/>
              <a:t> )/2</a:t>
            </a:r>
          </a:p>
        </p:txBody>
      </p:sp>
      <p:graphicFrame>
        <p:nvGraphicFramePr>
          <p:cNvPr id="1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802995"/>
              </p:ext>
            </p:extLst>
          </p:nvPr>
        </p:nvGraphicFramePr>
        <p:xfrm>
          <a:off x="6456455" y="3645336"/>
          <a:ext cx="2697162" cy="101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Equation" r:id="rId5" imgW="1282680" imgH="482400" progId="Equation.3">
                  <p:embed/>
                </p:oleObj>
              </mc:Choice>
              <mc:Fallback>
                <p:oleObj name="Equation" r:id="rId5" imgW="1282680" imgH="482400" progId="Equation.3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6455" y="3645336"/>
                        <a:ext cx="2697162" cy="10148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88033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E6DA-47AF-4B85-9A25-0DB93131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score the alignment?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8315-E280-4F57-B03A-EAE4517E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Scoring </a:t>
            </a:r>
          </a:p>
          <a:p>
            <a:pPr lvl="1"/>
            <a:endParaRPr lang="en-US" dirty="0"/>
          </a:p>
          <a:p>
            <a:r>
              <a:rPr lang="en-US" dirty="0"/>
              <a:t>Entropy scoring</a:t>
            </a:r>
          </a:p>
          <a:p>
            <a:pPr lvl="1"/>
            <a:r>
              <a:rPr lang="en-US" dirty="0"/>
              <a:t>Define observed probability for each possible nucleotide or residue in each column of the MSA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F4CF-07BD-4FBC-9182-DBAB41B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F9DD-6400-4CA6-9A55-D1E9EA1E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806A-1045-4E58-BF46-ACA62584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5870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 to Guide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</a:t>
            </a:r>
          </a:p>
          <a:p>
            <a:r>
              <a:rPr lang="en-US" dirty="0"/>
              <a:t>UPGMA </a:t>
            </a:r>
          </a:p>
          <a:p>
            <a:pPr lvl="1"/>
            <a:r>
              <a:rPr lang="en-US" dirty="0"/>
              <a:t>Unweighted Pair-Group Method of Arithmetic averages</a:t>
            </a:r>
          </a:p>
          <a:p>
            <a:r>
              <a:rPr lang="en-US" dirty="0"/>
              <a:t>Neighbor joining method</a:t>
            </a:r>
          </a:p>
          <a:p>
            <a:r>
              <a:rPr lang="en-US" dirty="0"/>
              <a:t>Two things are important in trees</a:t>
            </a:r>
          </a:p>
          <a:p>
            <a:pPr lvl="1"/>
            <a:r>
              <a:rPr lang="en-US" dirty="0"/>
              <a:t>Topology (the branching order)</a:t>
            </a:r>
          </a:p>
          <a:p>
            <a:pPr lvl="1"/>
            <a:r>
              <a:rPr lang="en-US" dirty="0"/>
              <a:t>Branching length (drawn to reflect the evolutionary distance)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8883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Finally Guide Tree is used as a guidance to create MSA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Aligned sequences (high score) are placed at the nodes of a tree, then progressively other sequences or pairs are added. Sometimes profiles are created and added to alignments or added to profiles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3380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2A7F4-6B41-4AF0-95AD-00950B4D447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4843463" cy="5369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25" y="609600"/>
            <a:ext cx="3685375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2425" y="2216355"/>
            <a:ext cx="368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Figs 4a and b from the above paper</a:t>
            </a:r>
          </a:p>
        </p:txBody>
      </p:sp>
    </p:spTree>
    <p:extLst>
      <p:ext uri="{BB962C8B-B14F-4D97-AF65-F5344CB8AC3E}">
        <p14:creationId xmlns:p14="http://schemas.microsoft.com/office/powerpoint/2010/main" val="37763529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[4-2] Should you consider a significant expect value to be 1, 0.05, or 10−5? Does this depend on the particular search you are doing? </a:t>
            </a: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04E5A3-A06E-41EF-8BD5-3AE9EB361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83802"/>
              </p:ext>
            </p:extLst>
          </p:nvPr>
        </p:nvGraphicFramePr>
        <p:xfrm>
          <a:off x="685800" y="3810000"/>
          <a:ext cx="34956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3495675" cy="1352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F94C44-2505-467D-AA1E-CC3FF3549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87703"/>
              </p:ext>
            </p:extLst>
          </p:nvPr>
        </p:nvGraphicFramePr>
        <p:xfrm>
          <a:off x="6019800" y="3810000"/>
          <a:ext cx="17462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507960" imgH="406080" progId="Equation.3">
                  <p:embed/>
                </p:oleObj>
              </mc:Choice>
              <mc:Fallback>
                <p:oleObj name="Equation" r:id="rId5" imgW="507960" imgH="4060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1746250" cy="13954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A5723DC-D6D6-4EB7-AD47-0B85C84F5A96}"/>
              </a:ext>
            </a:extLst>
          </p:cNvPr>
          <p:cNvSpPr/>
          <p:nvPr/>
        </p:nvSpPr>
        <p:spPr>
          <a:xfrm>
            <a:off x="5978573" y="5193867"/>
            <a:ext cx="1805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 = Search Space</a:t>
            </a:r>
          </a:p>
        </p:txBody>
      </p:sp>
    </p:spTree>
    <p:extLst>
      <p:ext uri="{BB962C8B-B14F-4D97-AF65-F5344CB8AC3E}">
        <p14:creationId xmlns:p14="http://schemas.microsoft.com/office/powerpoint/2010/main" val="42821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3CAB-6D57-4721-8DEA-CBAF19E1F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Before we go to discuss the algorithm, let us introduce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D56A9-0259-40DD-B195-18C01B0C8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A74D-0C6A-4DF2-AD52-878986DF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BCE2-0E7E-445C-897A-FECB89D0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A57B-6AFB-45BC-85EC-385D7C2D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4F71E-D923-4B9A-8D7C-1535A42B6A4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208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4" y="21152"/>
            <a:ext cx="8229600" cy="1143000"/>
          </a:xfrm>
        </p:spPr>
        <p:txBody>
          <a:bodyPr/>
          <a:lstStyle/>
          <a:p>
            <a:r>
              <a:rPr lang="en-US" dirty="0"/>
              <a:t>Intro to Profiles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44605-FEC0-4787-A262-496DE3ABAA31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S. Ravichandran, Ph.D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F1062-BDE7-4FC1-9F67-E2397364CA33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000" y="5242985"/>
            <a:ext cx="28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DNA Binding Function to the domains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2E739B-2116-4DF8-A3C4-401535FFE898}"/>
              </a:ext>
            </a:extLst>
          </p:cNvPr>
          <p:cNvGrpSpPr/>
          <p:nvPr/>
        </p:nvGrpSpPr>
        <p:grpSpPr>
          <a:xfrm>
            <a:off x="76200" y="1752600"/>
            <a:ext cx="3403600" cy="3380445"/>
            <a:chOff x="508000" y="1752600"/>
            <a:chExt cx="3403600" cy="3380445"/>
          </a:xfrm>
        </p:grpSpPr>
        <p:sp>
          <p:nvSpPr>
            <p:cNvPr id="6" name="Rectangle 5"/>
            <p:cNvSpPr/>
            <p:nvPr/>
          </p:nvSpPr>
          <p:spPr>
            <a:xfrm>
              <a:off x="804333" y="1752600"/>
              <a:ext cx="474134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8800" y="1972733"/>
              <a:ext cx="226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04333" y="2650066"/>
              <a:ext cx="474134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8800" y="2870199"/>
              <a:ext cx="226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04333" y="3517368"/>
              <a:ext cx="474134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800" y="3737501"/>
              <a:ext cx="226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888067" y="1752600"/>
              <a:ext cx="524933" cy="51646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1888067" y="2514598"/>
              <a:ext cx="685800" cy="558801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16100" y="3564996"/>
              <a:ext cx="829733" cy="3603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000" y="4318000"/>
              <a:ext cx="340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Multiple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Seq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Alignment (MSA)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58800" y="4927600"/>
              <a:ext cx="32427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04333" y="4709712"/>
              <a:ext cx="474134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79800" y="996900"/>
            <a:ext cx="5643418" cy="504753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Consensus Sequence (Majority </a:t>
            </a:r>
            <a:b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</a:b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is taken as the consensus; skips Variation); useful to search DB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Becomes binary; not very useful (binary etc.)</a:t>
            </a:r>
            <a:b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</a:br>
            <a:endParaRPr lang="en-US" sz="2300" kern="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Pattern  (regular expression)   </a:t>
            </a:r>
            <a:b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</a:b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  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GHx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(2)[IV] (no probabilities)</a:t>
            </a:r>
            <a:b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</a:b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PSSM  (uses frequencies for each position)</a:t>
            </a:r>
            <a:b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</a:b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Profiles (extension of PSSM; with gaps)  </a:t>
            </a:r>
          </a:p>
        </p:txBody>
      </p:sp>
    </p:spTree>
    <p:extLst>
      <p:ext uri="{BB962C8B-B14F-4D97-AF65-F5344CB8AC3E}">
        <p14:creationId xmlns:p14="http://schemas.microsoft.com/office/powerpoint/2010/main" val="417483291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893C2-B0F2-4E9B-BCD8-577811626FD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6005" y="0"/>
            <a:ext cx="8229600" cy="1143000"/>
          </a:xfrm>
        </p:spPr>
        <p:txBody>
          <a:bodyPr/>
          <a:lstStyle/>
          <a:p>
            <a:r>
              <a:rPr lang="en-US" dirty="0"/>
              <a:t>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E335C-D34C-45AC-9260-387D95A1603C}"/>
              </a:ext>
            </a:extLst>
          </p:cNvPr>
          <p:cNvSpPr txBox="1"/>
          <p:nvPr/>
        </p:nvSpPr>
        <p:spPr>
          <a:xfrm>
            <a:off x="468395" y="1143000"/>
            <a:ext cx="5094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representations of MSA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characteristics of a protein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distantly related proteins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5419F-B80E-4B43-87A5-5E35C2C89B58}"/>
              </a:ext>
            </a:extLst>
          </p:cNvPr>
          <p:cNvSpPr txBox="1"/>
          <p:nvPr/>
        </p:nvSpPr>
        <p:spPr>
          <a:xfrm>
            <a:off x="6228987" y="776183"/>
            <a:ext cx="322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matrix when filled with score is</a:t>
            </a:r>
            <a:br>
              <a:rPr lang="en-US" dirty="0"/>
            </a:br>
            <a:r>
              <a:rPr lang="en-US" dirty="0"/>
              <a:t>Position-Specific Scoring Matrix/Table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F8E49-2D53-470E-88F9-25587307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11817"/>
            <a:ext cx="5629265" cy="157302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7A2245-AB28-4141-97A8-2174AEE0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19328"/>
              </p:ext>
            </p:extLst>
          </p:nvPr>
        </p:nvGraphicFramePr>
        <p:xfrm>
          <a:off x="6463146" y="2088625"/>
          <a:ext cx="2514599" cy="3205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67">
                  <a:extLst>
                    <a:ext uri="{9D8B030D-6E8A-4147-A177-3AD203B41FA5}">
                      <a16:colId xmlns:a16="http://schemas.microsoft.com/office/drawing/2014/main" val="4048799478"/>
                    </a:ext>
                  </a:extLst>
                </a:gridCol>
                <a:gridCol w="398841">
                  <a:extLst>
                    <a:ext uri="{9D8B030D-6E8A-4147-A177-3AD203B41FA5}">
                      <a16:colId xmlns:a16="http://schemas.microsoft.com/office/drawing/2014/main" val="782085185"/>
                    </a:ext>
                  </a:extLst>
                </a:gridCol>
                <a:gridCol w="334267">
                  <a:extLst>
                    <a:ext uri="{9D8B030D-6E8A-4147-A177-3AD203B41FA5}">
                      <a16:colId xmlns:a16="http://schemas.microsoft.com/office/drawing/2014/main" val="997662933"/>
                    </a:ext>
                  </a:extLst>
                </a:gridCol>
                <a:gridCol w="334267">
                  <a:extLst>
                    <a:ext uri="{9D8B030D-6E8A-4147-A177-3AD203B41FA5}">
                      <a16:colId xmlns:a16="http://schemas.microsoft.com/office/drawing/2014/main" val="3722550967"/>
                    </a:ext>
                  </a:extLst>
                </a:gridCol>
                <a:gridCol w="334267">
                  <a:extLst>
                    <a:ext uri="{9D8B030D-6E8A-4147-A177-3AD203B41FA5}">
                      <a16:colId xmlns:a16="http://schemas.microsoft.com/office/drawing/2014/main" val="2179100408"/>
                    </a:ext>
                  </a:extLst>
                </a:gridCol>
                <a:gridCol w="334267">
                  <a:extLst>
                    <a:ext uri="{9D8B030D-6E8A-4147-A177-3AD203B41FA5}">
                      <a16:colId xmlns:a16="http://schemas.microsoft.com/office/drawing/2014/main" val="480636544"/>
                    </a:ext>
                  </a:extLst>
                </a:gridCol>
                <a:gridCol w="444423">
                  <a:extLst>
                    <a:ext uri="{9D8B030D-6E8A-4147-A177-3AD203B41FA5}">
                      <a16:colId xmlns:a16="http://schemas.microsoft.com/office/drawing/2014/main" val="3064804517"/>
                    </a:ext>
                  </a:extLst>
                </a:gridCol>
              </a:tblGrid>
              <a:tr h="365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36305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1145874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157303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474216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683102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823540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0585549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965228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146129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812302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125085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3908740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198404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8754869"/>
                  </a:ext>
                </a:extLst>
              </a:tr>
              <a:tr h="20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04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998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based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sequences</a:t>
            </a:r>
          </a:p>
          <a:p>
            <a:r>
              <a:rPr lang="en-US" dirty="0"/>
              <a:t>1,2,3,4</a:t>
            </a:r>
          </a:p>
          <a:p>
            <a:r>
              <a:rPr lang="en-US" dirty="0"/>
              <a:t>1-2, 1-3, 1-4, 2-3, 2-4, 3-4</a:t>
            </a:r>
          </a:p>
          <a:p>
            <a:r>
              <a:rPr lang="en-US" dirty="0"/>
              <a:t>Find the high scoring pair and create a profile </a:t>
            </a:r>
          </a:p>
          <a:p>
            <a:r>
              <a:rPr lang="en-US" dirty="0"/>
              <a:t>Use the profile to align to the next pair</a:t>
            </a:r>
          </a:p>
          <a:p>
            <a:pPr lvl="1"/>
            <a:r>
              <a:rPr lang="en-US" dirty="0"/>
              <a:t>Use DP for this step</a:t>
            </a:r>
          </a:p>
          <a:p>
            <a:r>
              <a:rPr lang="en-US" dirty="0"/>
              <a:t>…..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893C2-B0F2-4E9B-BCD8-577811626FD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417638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rier New"/>
              </a:rPr>
              <a:t>S1     G  T  C   T      G    A</a:t>
            </a:r>
            <a:br>
              <a:rPr lang="en-US" dirty="0">
                <a:latin typeface="Couririer New"/>
              </a:rPr>
            </a:br>
            <a:r>
              <a:rPr lang="en-US" dirty="0">
                <a:latin typeface="Couririer New"/>
              </a:rPr>
              <a:t>S2     G  T  C   A      G    C</a:t>
            </a:r>
          </a:p>
          <a:p>
            <a:r>
              <a:rPr lang="en-US" dirty="0">
                <a:latin typeface="Couririer New"/>
              </a:rPr>
              <a:t>S1,2  G  T  C  A/T  GA  A/C (profile)</a:t>
            </a:r>
          </a:p>
        </p:txBody>
      </p:sp>
    </p:spTree>
    <p:extLst>
      <p:ext uri="{BB962C8B-B14F-4D97-AF65-F5344CB8AC3E}">
        <p14:creationId xmlns:p14="http://schemas.microsoft.com/office/powerpoint/2010/main" val="11772735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Aligning sequence vs Sequence </a:t>
            </a:r>
          </a:p>
          <a:p>
            <a:pPr lvl="1"/>
            <a:r>
              <a:rPr lang="en-US" dirty="0"/>
              <a:t>We know how to do this</a:t>
            </a:r>
          </a:p>
          <a:p>
            <a:r>
              <a:rPr lang="en-US" dirty="0"/>
              <a:t>Can we align sequence vs Profile 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Can we align Profile vs Profiles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893C2-B0F2-4E9B-BCD8-577811626FD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650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912677"/>
            <a:ext cx="8229600" cy="3213486"/>
          </a:xfrm>
        </p:spPr>
        <p:txBody>
          <a:bodyPr/>
          <a:lstStyle/>
          <a:p>
            <a:r>
              <a:rPr lang="en-US" dirty="0"/>
              <a:t>PFAM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26E95-05CE-4464-AFBD-0B6B3AF90639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893C2-B0F2-4E9B-BCD8-577811626FD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422" y="1536700"/>
            <a:ext cx="493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[FY]-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x-C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-x(2)-{VA}-x-H(3)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6392" y="1178215"/>
            <a:ext cx="3717608" cy="2862322"/>
          </a:xfrm>
          <a:prstGeom prst="rect">
            <a:avLst/>
          </a:prstGeom>
          <a:solidFill>
            <a:srgbClr val="FFC000">
              <a:alpha val="38000"/>
            </a:srgbClr>
          </a:solidFill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 ] OR ex [FY] F or Y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 Any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kern="0" dirty="0">
                <a:solidFill>
                  <a:sysClr val="windowText" lastClr="000000"/>
                </a:solidFill>
              </a:rPr>
              <a:t>x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 any two residues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 }  NOT example {VA} 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 V or A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H(3)  3 HIS residues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63337" y="4390148"/>
            <a:ext cx="110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GHEGV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GHKKV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GHIKV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GH**V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8001" y="4202457"/>
            <a:ext cx="1477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GHEGV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GHKKI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GHIKV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GHAMI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GH**[I/V]</a:t>
            </a:r>
          </a:p>
        </p:txBody>
      </p:sp>
    </p:spTree>
    <p:extLst>
      <p:ext uri="{BB962C8B-B14F-4D97-AF65-F5344CB8AC3E}">
        <p14:creationId xmlns:p14="http://schemas.microsoft.com/office/powerpoint/2010/main" val="326427796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4E0F42-9CEB-4119-AE28-623E5BC2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Database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9DF73A-0DD4-48AE-BA21-1A5AF02F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PFAM</a:t>
            </a:r>
          </a:p>
          <a:p>
            <a:pPr lvl="1"/>
            <a:r>
              <a:rPr lang="en-US" dirty="0"/>
              <a:t>MSA-HMMER</a:t>
            </a:r>
            <a:r>
              <a:rPr lang="en-US" dirty="0">
                <a:sym typeface="Wingdings" panose="05000000000000000000" pitchFamily="2" charset="2"/>
              </a:rPr>
              <a:t> Members of a family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Very accurate DB</a:t>
            </a:r>
            <a:endParaRPr lang="en-US" dirty="0"/>
          </a:p>
          <a:p>
            <a:r>
              <a:rPr lang="en-US" dirty="0" err="1"/>
              <a:t>Prosite</a:t>
            </a:r>
            <a:endParaRPr lang="en-US" dirty="0"/>
          </a:p>
          <a:p>
            <a:r>
              <a:rPr lang="en-US" dirty="0"/>
              <a:t>SMART</a:t>
            </a:r>
          </a:p>
          <a:p>
            <a:r>
              <a:rPr lang="en-US" dirty="0"/>
              <a:t>CDD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BA84-6F06-48E0-840F-CAA07324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6285A-770C-475B-8882-207F11CF8FE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EDAA-C0C5-4F0B-96B2-CAB30125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549D-F322-430E-9AE0-2F0F6DFF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FEC5-3A62-4D7B-9B07-9F86583385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9563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331996-661B-4C49-A282-5B5DC9154921}"/>
              </a:ext>
            </a:extLst>
          </p:cNvPr>
          <p:cNvSpPr txBox="1"/>
          <p:nvPr/>
        </p:nvSpPr>
        <p:spPr>
          <a:xfrm>
            <a:off x="76200" y="11430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Sequences: GATTCA, GTCTGA, GATATT, GTCAGC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Score: Match: +1, Penalties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indels/mismatches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-1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 GTC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 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—-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S4  GTC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S4 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 2        Score: 0      Score: 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80CBAE-E45D-4B5F-8253-24F03DD5A883}"/>
              </a:ext>
            </a:extLst>
          </p:cNvPr>
          <p:cNvSpPr/>
          <p:nvPr/>
        </p:nvSpPr>
        <p:spPr>
          <a:xfrm>
            <a:off x="76200" y="2411462"/>
            <a:ext cx="1676400" cy="1066800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9BE5-0834-48CF-B39A-3826D571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F54B7-CA96-4498-BD87-BE56AE3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55797-ACC2-4601-AE4D-7BF540AD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40268-6CD7-47E8-8CF3-C93CA1C7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AE15A-188D-4926-AE0A-F106AB809D1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E49BD-759F-4CE8-8AF9-086701C3113F}"/>
              </a:ext>
            </a:extLst>
          </p:cNvPr>
          <p:cNvSpPr txBox="1"/>
          <p:nvPr/>
        </p:nvSpPr>
        <p:spPr>
          <a:xfrm>
            <a:off x="0" y="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Philip </a:t>
            </a:r>
            <a:r>
              <a:rPr lang="en-US" dirty="0" err="1"/>
              <a:t>Compeau</a:t>
            </a:r>
            <a:r>
              <a:rPr lang="en-US" dirty="0"/>
              <a:t> and Pavel </a:t>
            </a:r>
            <a:r>
              <a:rPr lang="en-US" dirty="0" err="1"/>
              <a:t>Pevzner</a:t>
            </a:r>
            <a:r>
              <a:rPr lang="en-US" dirty="0"/>
              <a:t> Lecture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264B29-75CF-4986-9381-23B1BE04C0A6}"/>
              </a:ext>
            </a:extLst>
          </p:cNvPr>
          <p:cNvSpPr/>
          <p:nvPr/>
        </p:nvSpPr>
        <p:spPr>
          <a:xfrm>
            <a:off x="76200" y="35052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  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S3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S3 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S3  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S4 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 -1        Score: 1      Score: 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0C7DB-27BE-4717-AF0C-D76B82A19B2A}"/>
              </a:ext>
            </a:extLst>
          </p:cNvPr>
          <p:cNvSpPr txBox="1"/>
          <p:nvPr/>
        </p:nvSpPr>
        <p:spPr>
          <a:xfrm>
            <a:off x="6019800" y="3828872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  G T C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S4   G T C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S2,4 G T C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A/T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 A/C      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E2F8C248-6136-4E7F-8FBD-125B03033060}"/>
              </a:ext>
            </a:extLst>
          </p:cNvPr>
          <p:cNvSpPr/>
          <p:nvPr/>
        </p:nvSpPr>
        <p:spPr>
          <a:xfrm rot="5400000">
            <a:off x="5795665" y="2731532"/>
            <a:ext cx="1066800" cy="9233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68774-FDEB-4690-8243-F8054AE9AB9E}"/>
              </a:ext>
            </a:extLst>
          </p:cNvPr>
          <p:cNvSpPr txBox="1"/>
          <p:nvPr/>
        </p:nvSpPr>
        <p:spPr>
          <a:xfrm>
            <a:off x="6731000" y="265979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Profiles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6E02165-1858-4E63-AF5E-E7D929242FD5}"/>
              </a:ext>
            </a:extLst>
          </p:cNvPr>
          <p:cNvSpPr/>
          <p:nvPr/>
        </p:nvSpPr>
        <p:spPr>
          <a:xfrm rot="10800000">
            <a:off x="6837680" y="4900165"/>
            <a:ext cx="1066800" cy="9233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350ED-3F3B-4F8C-A372-8371DA6BF9A0}"/>
              </a:ext>
            </a:extLst>
          </p:cNvPr>
          <p:cNvSpPr txBox="1"/>
          <p:nvPr/>
        </p:nvSpPr>
        <p:spPr>
          <a:xfrm>
            <a:off x="1730435" y="4922023"/>
            <a:ext cx="489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S1     G  A  T   </a:t>
            </a:r>
            <a:r>
              <a:rPr lang="en-US" b="1" dirty="0" err="1"/>
              <a:t>T</a:t>
            </a:r>
            <a:r>
              <a:rPr lang="en-US" b="1" dirty="0"/>
              <a:t>   C   A</a:t>
            </a:r>
            <a:br>
              <a:rPr lang="en-US" b="1" dirty="0"/>
            </a:br>
            <a:r>
              <a:rPr lang="en-US" b="1" dirty="0"/>
              <a:t>S3     G  A  T   A   T   C </a:t>
            </a:r>
            <a:br>
              <a:rPr lang="en-US" b="1" dirty="0"/>
            </a:br>
            <a:r>
              <a:rPr lang="en-US" b="1" dirty="0"/>
              <a:t>S2.4  G  T  C A/T G A/C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3708B-72E3-4160-B997-3B0658560613}"/>
              </a:ext>
            </a:extLst>
          </p:cNvPr>
          <p:cNvSpPr txBox="1"/>
          <p:nvPr/>
        </p:nvSpPr>
        <p:spPr>
          <a:xfrm>
            <a:off x="4444385" y="4900165"/>
            <a:ext cx="184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set has 3 sequences only to align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0EB01E-D360-4482-91F9-9CFA1DDC240E}"/>
              </a:ext>
            </a:extLst>
          </p:cNvPr>
          <p:cNvSpPr/>
          <p:nvPr/>
        </p:nvSpPr>
        <p:spPr>
          <a:xfrm rot="10800000">
            <a:off x="903933" y="5145563"/>
            <a:ext cx="671174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EA4B8E-B3AC-466A-8A95-94B139A86E8C}"/>
              </a:ext>
            </a:extLst>
          </p:cNvPr>
          <p:cNvSpPr/>
          <p:nvPr/>
        </p:nvSpPr>
        <p:spPr>
          <a:xfrm rot="10800000">
            <a:off x="121613" y="5181827"/>
            <a:ext cx="671174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D1EA0-B55F-459A-A4EC-0B8D875E2FEC}"/>
              </a:ext>
            </a:extLst>
          </p:cNvPr>
          <p:cNvSpPr/>
          <p:nvPr/>
        </p:nvSpPr>
        <p:spPr>
          <a:xfrm>
            <a:off x="59730" y="2209800"/>
            <a:ext cx="5807670" cy="229049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14641-53F5-465F-BF50-4EE0ADE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C5A94-4A37-41DA-9A97-5E9FAC15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3FFD9-784C-4A58-A0D5-5B8F229B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2A7F4-6B41-4AF0-95AD-00950B4D447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F67BB-25AA-4CA1-9F81-C2ACFEE8ACCA}"/>
              </a:ext>
            </a:extLst>
          </p:cNvPr>
          <p:cNvCxnSpPr/>
          <p:nvPr/>
        </p:nvCxnSpPr>
        <p:spPr>
          <a:xfrm>
            <a:off x="304800" y="457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80003-2A46-4EAB-A403-1C8FAA720E5A}"/>
              </a:ext>
            </a:extLst>
          </p:cNvPr>
          <p:cNvCxnSpPr>
            <a:cxnSpLocks/>
          </p:cNvCxnSpPr>
          <p:nvPr/>
        </p:nvCxnSpPr>
        <p:spPr>
          <a:xfrm>
            <a:off x="304800" y="457200"/>
            <a:ext cx="1987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D2AB60-10A7-41A1-AD40-3972054F4449}"/>
              </a:ext>
            </a:extLst>
          </p:cNvPr>
          <p:cNvSpPr txBox="1"/>
          <p:nvPr/>
        </p:nvSpPr>
        <p:spPr>
          <a:xfrm>
            <a:off x="723900" y="1051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35376-E805-455B-923A-C0D156ABB452}"/>
              </a:ext>
            </a:extLst>
          </p:cNvPr>
          <p:cNvSpPr txBox="1"/>
          <p:nvPr/>
        </p:nvSpPr>
        <p:spPr>
          <a:xfrm>
            <a:off x="0" y="729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571CC-381D-41B3-B89C-B804C1D9097F}"/>
              </a:ext>
            </a:extLst>
          </p:cNvPr>
          <p:cNvSpPr/>
          <p:nvPr/>
        </p:nvSpPr>
        <p:spPr>
          <a:xfrm>
            <a:off x="533400" y="762001"/>
            <a:ext cx="2667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EF8FB-EC1E-49A7-AF5B-F9134C11C57F}"/>
              </a:ext>
            </a:extLst>
          </p:cNvPr>
          <p:cNvSpPr/>
          <p:nvPr/>
        </p:nvSpPr>
        <p:spPr>
          <a:xfrm>
            <a:off x="943535" y="780579"/>
            <a:ext cx="226357" cy="6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A25C3-F732-4CC3-A008-C14E256695B5}"/>
              </a:ext>
            </a:extLst>
          </p:cNvPr>
          <p:cNvSpPr/>
          <p:nvPr/>
        </p:nvSpPr>
        <p:spPr>
          <a:xfrm>
            <a:off x="1335739" y="762001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C8F91-571F-48A3-8DE4-5A80025E1E46}"/>
              </a:ext>
            </a:extLst>
          </p:cNvPr>
          <p:cNvSpPr/>
          <p:nvPr/>
        </p:nvSpPr>
        <p:spPr>
          <a:xfrm>
            <a:off x="1945339" y="762000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6032A-20ED-4B04-8ABE-2722444DF32F}"/>
              </a:ext>
            </a:extLst>
          </p:cNvPr>
          <p:cNvSpPr/>
          <p:nvPr/>
        </p:nvSpPr>
        <p:spPr>
          <a:xfrm>
            <a:off x="540124" y="946666"/>
            <a:ext cx="2667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71026-1A2D-4D15-9627-795DE5E67F7E}"/>
              </a:ext>
            </a:extLst>
          </p:cNvPr>
          <p:cNvSpPr/>
          <p:nvPr/>
        </p:nvSpPr>
        <p:spPr>
          <a:xfrm>
            <a:off x="950259" y="965244"/>
            <a:ext cx="226357" cy="6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9488A6-E8DE-43F4-8278-8702F18B8D74}"/>
              </a:ext>
            </a:extLst>
          </p:cNvPr>
          <p:cNvSpPr/>
          <p:nvPr/>
        </p:nvSpPr>
        <p:spPr>
          <a:xfrm>
            <a:off x="1488139" y="946666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96D889-3528-4BD7-88BA-0D6D84191489}"/>
              </a:ext>
            </a:extLst>
          </p:cNvPr>
          <p:cNvSpPr/>
          <p:nvPr/>
        </p:nvSpPr>
        <p:spPr>
          <a:xfrm>
            <a:off x="1952063" y="946665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13462-FAE9-4AAD-A3E0-689A17379F21}"/>
              </a:ext>
            </a:extLst>
          </p:cNvPr>
          <p:cNvSpPr txBox="1"/>
          <p:nvPr/>
        </p:nvSpPr>
        <p:spPr>
          <a:xfrm>
            <a:off x="806824" y="1219200"/>
            <a:ext cx="11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1C4333-5AD1-4B67-99CC-A565C56D3681}"/>
              </a:ext>
            </a:extLst>
          </p:cNvPr>
          <p:cNvGrpSpPr/>
          <p:nvPr/>
        </p:nvGrpSpPr>
        <p:grpSpPr>
          <a:xfrm rot="16200000">
            <a:off x="2551577" y="1353373"/>
            <a:ext cx="1759324" cy="271778"/>
            <a:chOff x="2989730" y="1550432"/>
            <a:chExt cx="1759324" cy="27177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69BBF0-C3F2-416A-A484-E7EF16DD648B}"/>
                </a:ext>
              </a:extLst>
            </p:cNvPr>
            <p:cNvSpPr/>
            <p:nvPr/>
          </p:nvSpPr>
          <p:spPr>
            <a:xfrm>
              <a:off x="2989730" y="1550433"/>
              <a:ext cx="2667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62A687-58D0-451E-B357-B9FA231302AB}"/>
                </a:ext>
              </a:extLst>
            </p:cNvPr>
            <p:cNvSpPr/>
            <p:nvPr/>
          </p:nvSpPr>
          <p:spPr>
            <a:xfrm>
              <a:off x="3399865" y="1569011"/>
              <a:ext cx="226357" cy="68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45B370-047A-4C39-95A9-1489AFC56895}"/>
                </a:ext>
              </a:extLst>
            </p:cNvPr>
            <p:cNvSpPr/>
            <p:nvPr/>
          </p:nvSpPr>
          <p:spPr>
            <a:xfrm>
              <a:off x="3792069" y="1550433"/>
              <a:ext cx="340661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6B27B0-2A2A-4F37-8BDC-D72461ACC105}"/>
                </a:ext>
              </a:extLst>
            </p:cNvPr>
            <p:cNvSpPr/>
            <p:nvPr/>
          </p:nvSpPr>
          <p:spPr>
            <a:xfrm>
              <a:off x="4401669" y="1550432"/>
              <a:ext cx="340661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C3991F-93A4-4ADF-9444-40B9A3DF0F8F}"/>
                </a:ext>
              </a:extLst>
            </p:cNvPr>
            <p:cNvSpPr/>
            <p:nvPr/>
          </p:nvSpPr>
          <p:spPr>
            <a:xfrm>
              <a:off x="2996454" y="1735098"/>
              <a:ext cx="2667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9168A0-9D92-4A21-AB80-1F56CACD4859}"/>
                </a:ext>
              </a:extLst>
            </p:cNvPr>
            <p:cNvSpPr/>
            <p:nvPr/>
          </p:nvSpPr>
          <p:spPr>
            <a:xfrm>
              <a:off x="3406589" y="1753676"/>
              <a:ext cx="226357" cy="68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813F26-9199-4DBD-BF4A-6C739642BE1A}"/>
                </a:ext>
              </a:extLst>
            </p:cNvPr>
            <p:cNvSpPr/>
            <p:nvPr/>
          </p:nvSpPr>
          <p:spPr>
            <a:xfrm>
              <a:off x="3944469" y="1735098"/>
              <a:ext cx="340661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9D4416-000D-40DD-B347-382F643DEEDE}"/>
                </a:ext>
              </a:extLst>
            </p:cNvPr>
            <p:cNvSpPr/>
            <p:nvPr/>
          </p:nvSpPr>
          <p:spPr>
            <a:xfrm>
              <a:off x="4408393" y="1735097"/>
              <a:ext cx="340661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5C060-15A8-4CF2-9BF7-75D7EA3EE5BB}"/>
              </a:ext>
            </a:extLst>
          </p:cNvPr>
          <p:cNvCxnSpPr>
            <a:cxnSpLocks/>
          </p:cNvCxnSpPr>
          <p:nvPr/>
        </p:nvCxnSpPr>
        <p:spPr>
          <a:xfrm>
            <a:off x="3776027" y="577334"/>
            <a:ext cx="0" cy="1791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0418CC-AE2A-4A61-9FDA-134169B59301}"/>
              </a:ext>
            </a:extLst>
          </p:cNvPr>
          <p:cNvCxnSpPr>
            <a:cxnSpLocks/>
          </p:cNvCxnSpPr>
          <p:nvPr/>
        </p:nvCxnSpPr>
        <p:spPr>
          <a:xfrm>
            <a:off x="3776027" y="577334"/>
            <a:ext cx="1987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6F577F-9BB3-4935-B7A8-F8893D32331D}"/>
              </a:ext>
            </a:extLst>
          </p:cNvPr>
          <p:cNvSpPr txBox="1"/>
          <p:nvPr/>
        </p:nvSpPr>
        <p:spPr>
          <a:xfrm>
            <a:off x="4195127" y="2252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82E50-0213-4512-814C-2E25916225F2}"/>
              </a:ext>
            </a:extLst>
          </p:cNvPr>
          <p:cNvSpPr txBox="1"/>
          <p:nvPr/>
        </p:nvSpPr>
        <p:spPr>
          <a:xfrm>
            <a:off x="2724453" y="1253089"/>
            <a:ext cx="72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178CA-8BD0-4640-A614-460718B4B660}"/>
              </a:ext>
            </a:extLst>
          </p:cNvPr>
          <p:cNvSpPr/>
          <p:nvPr/>
        </p:nvSpPr>
        <p:spPr>
          <a:xfrm>
            <a:off x="4093211" y="759208"/>
            <a:ext cx="2667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10CBB6-55EB-43EF-8FA4-CC87AF5C0504}"/>
              </a:ext>
            </a:extLst>
          </p:cNvPr>
          <p:cNvSpPr/>
          <p:nvPr/>
        </p:nvSpPr>
        <p:spPr>
          <a:xfrm>
            <a:off x="4503346" y="777786"/>
            <a:ext cx="226357" cy="6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B62020-ABCC-4F52-AD92-4B9AA92FDC59}"/>
              </a:ext>
            </a:extLst>
          </p:cNvPr>
          <p:cNvSpPr/>
          <p:nvPr/>
        </p:nvSpPr>
        <p:spPr>
          <a:xfrm>
            <a:off x="4895550" y="759208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C6417-DAE1-4ABC-B768-8963718D643D}"/>
              </a:ext>
            </a:extLst>
          </p:cNvPr>
          <p:cNvSpPr/>
          <p:nvPr/>
        </p:nvSpPr>
        <p:spPr>
          <a:xfrm>
            <a:off x="5505150" y="759207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90898-4ED5-47FA-B7B1-0A91EB43781E}"/>
              </a:ext>
            </a:extLst>
          </p:cNvPr>
          <p:cNvSpPr/>
          <p:nvPr/>
        </p:nvSpPr>
        <p:spPr>
          <a:xfrm>
            <a:off x="4099935" y="943873"/>
            <a:ext cx="2667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E59F9D-9A40-462C-9F13-42E7754575BB}"/>
              </a:ext>
            </a:extLst>
          </p:cNvPr>
          <p:cNvSpPr/>
          <p:nvPr/>
        </p:nvSpPr>
        <p:spPr>
          <a:xfrm>
            <a:off x="4510070" y="962451"/>
            <a:ext cx="226357" cy="6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A5E67-D09B-45AE-83E8-93C70F2EC062}"/>
              </a:ext>
            </a:extLst>
          </p:cNvPr>
          <p:cNvSpPr/>
          <p:nvPr/>
        </p:nvSpPr>
        <p:spPr>
          <a:xfrm>
            <a:off x="5047950" y="943873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2FEC2-3BFD-4D7E-B6DA-2B4C0C6473AB}"/>
              </a:ext>
            </a:extLst>
          </p:cNvPr>
          <p:cNvSpPr/>
          <p:nvPr/>
        </p:nvSpPr>
        <p:spPr>
          <a:xfrm>
            <a:off x="5511874" y="943872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7974ED-CCC2-4E71-B896-C14A850D8DC4}"/>
              </a:ext>
            </a:extLst>
          </p:cNvPr>
          <p:cNvSpPr/>
          <p:nvPr/>
        </p:nvSpPr>
        <p:spPr>
          <a:xfrm>
            <a:off x="4153866" y="1133541"/>
            <a:ext cx="2667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87FB18-EFDB-40DB-9DD1-C4C23E3AFAFF}"/>
              </a:ext>
            </a:extLst>
          </p:cNvPr>
          <p:cNvSpPr/>
          <p:nvPr/>
        </p:nvSpPr>
        <p:spPr>
          <a:xfrm>
            <a:off x="4564001" y="1152119"/>
            <a:ext cx="226357" cy="6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9FF010-C3C3-433E-BB21-C6CB5F046BC3}"/>
              </a:ext>
            </a:extLst>
          </p:cNvPr>
          <p:cNvSpPr/>
          <p:nvPr/>
        </p:nvSpPr>
        <p:spPr>
          <a:xfrm>
            <a:off x="5101881" y="1133541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15F543-700A-487E-8B11-C1EB3F06E821}"/>
              </a:ext>
            </a:extLst>
          </p:cNvPr>
          <p:cNvSpPr/>
          <p:nvPr/>
        </p:nvSpPr>
        <p:spPr>
          <a:xfrm>
            <a:off x="5565805" y="1133540"/>
            <a:ext cx="340661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0F3FC-C581-444F-9113-35C2B98392A6}"/>
              </a:ext>
            </a:extLst>
          </p:cNvPr>
          <p:cNvSpPr txBox="1"/>
          <p:nvPr/>
        </p:nvSpPr>
        <p:spPr>
          <a:xfrm>
            <a:off x="4649022" y="1426105"/>
            <a:ext cx="11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3CC25-CF0E-4707-8B3D-D0251FB0EDF0}"/>
              </a:ext>
            </a:extLst>
          </p:cNvPr>
          <p:cNvSpPr txBox="1"/>
          <p:nvPr/>
        </p:nvSpPr>
        <p:spPr>
          <a:xfrm>
            <a:off x="228601" y="2576478"/>
            <a:ext cx="516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Guiding tree is used to choose what sequence (based on similarity) is chosen next to the alignment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5C6A38-F57F-464A-9544-CA46DE55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42" y="1957539"/>
            <a:ext cx="3297015" cy="36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3740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trees are not true phylogenetic trees</a:t>
            </a:r>
          </a:p>
          <a:p>
            <a:pPr lvl="1"/>
            <a:r>
              <a:rPr lang="en-US" dirty="0"/>
              <a:t>Phylogenetic trees are usually based on a model that includes multiple substitution on the aligned position</a:t>
            </a:r>
          </a:p>
          <a:p>
            <a:r>
              <a:rPr lang="en-US" dirty="0"/>
              <a:t>Dynamic Programming can be used to align the closest pair identified in Guide Tree</a:t>
            </a:r>
          </a:p>
          <a:p>
            <a:r>
              <a:rPr lang="en-US" dirty="0"/>
              <a:t>But they are used in the III stage in </a:t>
            </a:r>
            <a:r>
              <a:rPr lang="en-US" dirty="0" err="1"/>
              <a:t>ClustalW</a:t>
            </a:r>
            <a:r>
              <a:rPr lang="en-US" dirty="0"/>
              <a:t> to create MSA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791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[4-3] Why is it that database programs such as BLAST must make a trade-off between sensitivity and selectivity? How does the BLASTP algorithm address this issue?</a:t>
            </a:r>
          </a:p>
          <a:p>
            <a:pPr lvl="1"/>
            <a:r>
              <a:rPr lang="en-US" dirty="0"/>
              <a:t>What is sensitivity? </a:t>
            </a:r>
          </a:p>
          <a:p>
            <a:pPr lvl="1"/>
            <a:r>
              <a:rPr lang="en-US" dirty="0"/>
              <a:t>What is selectivity?</a:t>
            </a:r>
          </a:p>
        </p:txBody>
      </p:sp>
    </p:spTree>
    <p:extLst>
      <p:ext uri="{BB962C8B-B14F-4D97-AF65-F5344CB8AC3E}">
        <p14:creationId xmlns:p14="http://schemas.microsoft.com/office/powerpoint/2010/main" val="820896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MSA is created using guide tree</a:t>
            </a:r>
          </a:p>
          <a:p>
            <a:pPr lvl="1"/>
            <a:r>
              <a:rPr lang="en-US" dirty="0"/>
              <a:t>Select two most similar sequences</a:t>
            </a:r>
          </a:p>
          <a:p>
            <a:pPr lvl="2"/>
            <a:r>
              <a:rPr lang="en-US" dirty="0"/>
              <a:t>Appear at the terminal node of the tree</a:t>
            </a:r>
          </a:p>
          <a:p>
            <a:pPr lvl="1"/>
            <a:r>
              <a:rPr lang="en-US" dirty="0"/>
              <a:t>Next dissimilar sequence is either added to the first pair or a new pair with the sequences 3 and 4 (for ex.) and the pairs are then added together</a:t>
            </a:r>
          </a:p>
          <a:p>
            <a:pPr lvl="1"/>
            <a:r>
              <a:rPr lang="en-US" dirty="0"/>
              <a:t>This will be done until there are no sequences left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4371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878"/>
            <a:ext cx="8229600" cy="1143000"/>
          </a:xfrm>
        </p:spPr>
        <p:txBody>
          <a:bodyPr/>
          <a:lstStyle/>
          <a:p>
            <a:r>
              <a:rPr lang="en-US" dirty="0"/>
              <a:t>Feng-Doolittle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“Once a gap, always a gap”</a:t>
            </a:r>
          </a:p>
          <a:p>
            <a:pPr lvl="1"/>
            <a:r>
              <a:rPr lang="en-US" dirty="0"/>
              <a:t>2 closely related sequence information should be weighed more. So, a gap shown in the first alignments most probably a true one!</a:t>
            </a:r>
          </a:p>
          <a:p>
            <a:r>
              <a:rPr lang="en-US" dirty="0" err="1"/>
              <a:t>ClustalW</a:t>
            </a:r>
            <a:endParaRPr lang="en-US" dirty="0"/>
          </a:p>
          <a:p>
            <a:pPr lvl="1"/>
            <a:r>
              <a:rPr lang="en-US" dirty="0"/>
              <a:t>Once a gap always a gap policy</a:t>
            </a:r>
          </a:p>
          <a:p>
            <a:pPr lvl="1"/>
            <a:r>
              <a:rPr lang="en-US" dirty="0"/>
              <a:t>In addition, closely related sequences are down weighted (reducing their over-dominant impact on the alignment)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7300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800"/>
            <a:ext cx="8229600" cy="1143000"/>
          </a:xfrm>
        </p:spPr>
        <p:txBody>
          <a:bodyPr/>
          <a:lstStyle/>
          <a:p>
            <a:pPr algn="l"/>
            <a:r>
              <a:rPr lang="en-US" sz="2800" dirty="0"/>
              <a:t>More on once a gap always a gap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612"/>
            <a:ext cx="5772839" cy="561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09600"/>
            <a:ext cx="3429000" cy="1276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5732" y="2004317"/>
            <a:ext cx="360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Figs 5a and b from the above paper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3048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 of once a gap always a gap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Manual adjustment yields meaningful alignment</a:t>
            </a:r>
          </a:p>
        </p:txBody>
      </p:sp>
    </p:spTree>
    <p:extLst>
      <p:ext uri="{BB962C8B-B14F-4D97-AF65-F5344CB8AC3E}">
        <p14:creationId xmlns:p14="http://schemas.microsoft.com/office/powerpoint/2010/main" val="365292775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 gap always a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genes, INDELs do not happen with ease</a:t>
            </a:r>
          </a:p>
          <a:p>
            <a:pPr lvl="1"/>
            <a:r>
              <a:rPr lang="en-US" dirty="0"/>
              <a:t>STOP codons, out of frame mutations yielding bad folding etc.</a:t>
            </a:r>
          </a:p>
          <a:p>
            <a:r>
              <a:rPr lang="en-US" dirty="0"/>
              <a:t>So, gap has to be penalized for insertion more than extension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8014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is important for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is to look at the alignment and delete all residues around gaps (and surrounding residues)</a:t>
            </a:r>
          </a:p>
          <a:p>
            <a:pPr lvl="1"/>
            <a:r>
              <a:rPr lang="en-US" dirty="0"/>
              <a:t>Why? </a:t>
            </a:r>
          </a:p>
          <a:p>
            <a:pPr lvl="2"/>
            <a:r>
              <a:rPr lang="en-US" dirty="0"/>
              <a:t>If there is misalignment then there is no real information </a:t>
            </a:r>
          </a:p>
          <a:p>
            <a:pPr lvl="2"/>
            <a:r>
              <a:rPr lang="en-US" dirty="0"/>
              <a:t>If there is a huge insertion and the rest of the alignment is all correct. The group that shares the extra (let us say 9-NT ins), then you have 9 extra characters for the OTUs that have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878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is important for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reality, a gap is a single evolutionary event (regardless of size) </a:t>
            </a:r>
          </a:p>
          <a:p>
            <a:pPr lvl="2"/>
            <a:r>
              <a:rPr lang="en-US" dirty="0"/>
              <a:t>The gap size is not important because the opening penalty is much bigger than extension penalty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2802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Progressive methods have a limitation that once an error occurs it progresses and cannot be corrected</a:t>
            </a:r>
          </a:p>
          <a:p>
            <a:r>
              <a:rPr lang="en-US" dirty="0"/>
              <a:t>Iterative approaches offer a solution to that approach</a:t>
            </a:r>
          </a:p>
          <a:p>
            <a:r>
              <a:rPr lang="en-US" dirty="0"/>
              <a:t>So, what are Iterative approaches?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1431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Refinement by MAFFT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2A7F4-6B41-4AF0-95AD-00950B4D447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324"/>
            <a:ext cx="7239000" cy="3829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667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initial Alignment</a:t>
            </a:r>
          </a:p>
        </p:txBody>
      </p:sp>
    </p:spTree>
    <p:extLst>
      <p:ext uri="{BB962C8B-B14F-4D97-AF65-F5344CB8AC3E}">
        <p14:creationId xmlns:p14="http://schemas.microsoft.com/office/powerpoint/2010/main" val="197284956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know, how we are doing? </a:t>
            </a:r>
          </a:p>
          <a:p>
            <a:r>
              <a:rPr lang="en-US" dirty="0"/>
              <a:t>There are gold standard (true positive) sets available for us to compare </a:t>
            </a:r>
          </a:p>
          <a:p>
            <a:r>
              <a:rPr lang="en-US" dirty="0"/>
              <a:t>Good estimators of Bench-mark</a:t>
            </a:r>
          </a:p>
          <a:p>
            <a:pPr lvl="1"/>
            <a:r>
              <a:rPr lang="en-US" dirty="0"/>
              <a:t>Solvability: sequences should not be too easy &gt; 50 % similarity or too difficult</a:t>
            </a:r>
          </a:p>
          <a:p>
            <a:pPr lvl="1"/>
            <a:r>
              <a:rPr lang="en-US" dirty="0"/>
              <a:t>Scalability: The time to finish the problems</a:t>
            </a:r>
          </a:p>
          <a:p>
            <a:pPr lvl="1"/>
            <a:r>
              <a:rPr lang="en-US" dirty="0"/>
              <a:t>Free access to the results</a:t>
            </a:r>
          </a:p>
          <a:p>
            <a:pPr lvl="1"/>
            <a:r>
              <a:rPr lang="en-US" dirty="0"/>
              <a:t>Evolution: Should be able to modify and test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4505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estimators of Bench-mark</a:t>
            </a:r>
          </a:p>
          <a:p>
            <a:pPr lvl="1"/>
            <a:r>
              <a:rPr lang="en-US" dirty="0"/>
              <a:t>Evolution: Should be able to expand over time and include newer cases</a:t>
            </a:r>
          </a:p>
          <a:p>
            <a:r>
              <a:rPr lang="en-US" dirty="0"/>
              <a:t>Benchmarks available</a:t>
            </a:r>
          </a:p>
          <a:p>
            <a:pPr lvl="1"/>
            <a:r>
              <a:rPr lang="en-US" dirty="0" err="1"/>
              <a:t>BALIbase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others</a:t>
            </a:r>
          </a:p>
          <a:p>
            <a:r>
              <a:rPr lang="en-US" dirty="0"/>
              <a:t>One good way to choose the sequences is based on the availability of structural information 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233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http://www.people.virginia.edu/~wrp/papers/wrp_protsci04.pdf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Two characteristics of a search algorithm are important when searching a database: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sensitivity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sz="2400" dirty="0">
                <a:solidFill>
                  <a:srgbClr val="00B050"/>
                </a:solidFill>
              </a:rPr>
              <a:t>selectivity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 A more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sensitive algorithm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will find a larger percentage of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number of true positives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, or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homologs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in the database, at a given threshold of statistical significance or false positives. A more </a:t>
            </a:r>
            <a:r>
              <a:rPr lang="en-US" sz="2400" dirty="0">
                <a:solidFill>
                  <a:srgbClr val="00B050"/>
                </a:solidFill>
              </a:rPr>
              <a:t>selective algorithm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will find a </a:t>
            </a:r>
            <a:r>
              <a:rPr lang="en-US" sz="2400" dirty="0">
                <a:solidFill>
                  <a:srgbClr val="00B050"/>
                </a:solidFill>
              </a:rPr>
              <a:t>smaller number of false positives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, or </a:t>
            </a:r>
            <a:r>
              <a:rPr lang="en-US" sz="2400" dirty="0" err="1">
                <a:solidFill>
                  <a:srgbClr val="00B050"/>
                </a:solidFill>
              </a:rPr>
              <a:t>nonhomologs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that receive high similarity scores to the query, at a given threshold of coverage. Generally there is a trade-off between these two characteristics, such that improving the performance of one degrades the performance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3608305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</a:t>
            </a:r>
            <a:r>
              <a:rPr lang="en-US" dirty="0"/>
              <a:t>not all sequences have 3D structures</a:t>
            </a:r>
          </a:p>
          <a:p>
            <a:r>
              <a:rPr lang="en-US" dirty="0"/>
              <a:t>Non-core cannot be aligned well and the structures cannot offer any help there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4F3E9C-64E4-4A72-9FB4-33AFBB0B7FFE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047421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commonly used to evaluate the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/>
                  <a:t>Sum-of-pairs scoring</a:t>
                </a:r>
              </a:p>
              <a:p>
                <a:pPr lvl="1"/>
                <a:r>
                  <a:rPr lang="en-US" dirty="0"/>
                  <a:t>Counting the number of pairs between the target and the reference alignment, divided by the total number of pairs in the reference</a:t>
                </a:r>
              </a:p>
              <a:p>
                <a:pPr lvl="2"/>
                <a:r>
                  <a:rPr lang="en-US" dirty="0"/>
                  <a:t>Cons: works best for global alignment; Not evolutionary basis</a:t>
                </a:r>
              </a:p>
              <a:p>
                <a:r>
                  <a:rPr lang="en-US" dirty="0"/>
                  <a:t>Entropy Scoring</a:t>
                </a:r>
              </a:p>
              <a:p>
                <a:pPr marL="457200" lvl="1" indent="0">
                  <a:buNone/>
                </a:pPr>
                <a:r>
                  <a:rPr lang="pt-BR" dirty="0"/>
                  <a:t>S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Sum is over each column; lowest value </a:t>
                </a:r>
                <a:r>
                  <a:rPr lang="en-US" sz="2400" dirty="0">
                    <a:sym typeface="Wingdings" panose="05000000000000000000" pitchFamily="2" charset="2"/>
                  </a:rPr>
                  <a:t> best MSA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1614" t="-175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2396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C778-EE81-4765-A0EC-37B87EBA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599"/>
            <a:ext cx="8229600" cy="1143000"/>
          </a:xfrm>
        </p:spPr>
        <p:txBody>
          <a:bodyPr/>
          <a:lstStyle/>
          <a:p>
            <a:r>
              <a:rPr lang="en-US" dirty="0"/>
              <a:t>MSA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821D-6197-4CCF-B38D-C527B76C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131888"/>
            <a:ext cx="8229600" cy="5715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https://www.ncbi.nlm.nih.gov/pubmed/17062146</a:t>
            </a:r>
            <a:r>
              <a:rPr lang="en-US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F644-14A5-4429-9AB1-1FD07615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9058-D42E-4103-8E12-67BBF0BD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6B30-A210-4510-9FB0-ECACAC1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B4E78-024B-4ADA-97E6-7F05863D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8" r="31536" b="6667"/>
          <a:stretch/>
        </p:blipFill>
        <p:spPr>
          <a:xfrm>
            <a:off x="4724400" y="1703388"/>
            <a:ext cx="4238172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D9282-E297-4C49-9467-225F413DB6FD}"/>
              </a:ext>
            </a:extLst>
          </p:cNvPr>
          <p:cNvSpPr txBox="1"/>
          <p:nvPr/>
        </p:nvSpPr>
        <p:spPr>
          <a:xfrm>
            <a:off x="228600" y="24384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ProbCons</a:t>
            </a:r>
            <a:r>
              <a:rPr lang="en-US" dirty="0"/>
              <a:t> method seems to very accurate according to this paper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ProbCons</a:t>
            </a:r>
            <a:r>
              <a:rPr lang="en-US" dirty="0"/>
              <a:t> via T-COFFEE</a:t>
            </a:r>
          </a:p>
        </p:txBody>
      </p:sp>
    </p:spTree>
    <p:extLst>
      <p:ext uri="{BB962C8B-B14F-4D97-AF65-F5344CB8AC3E}">
        <p14:creationId xmlns:p14="http://schemas.microsoft.com/office/powerpoint/2010/main" val="247043393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for MSA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4F71E-D923-4B9A-8D7C-1535A42B6A4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4577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evolves slowly than sequences, so adding a structure to the sequence alignment is more helpful </a:t>
            </a:r>
          </a:p>
          <a:p>
            <a:r>
              <a:rPr lang="en-US" dirty="0"/>
              <a:t>PRALINE and T-COFFEE (Expresso modules) are examples of this approach</a:t>
            </a:r>
          </a:p>
          <a:p>
            <a:r>
              <a:rPr lang="en-US" dirty="0"/>
              <a:t>You can do this via T-COFFEE server</a:t>
            </a:r>
          </a:p>
          <a:p>
            <a:pPr lvl="1"/>
            <a:r>
              <a:rPr lang="en-US" dirty="0"/>
              <a:t>Add sequences; </a:t>
            </a:r>
          </a:p>
          <a:p>
            <a:pPr lvl="1"/>
            <a:r>
              <a:rPr lang="en-US" dirty="0"/>
              <a:t>Add PDB for some </a:t>
            </a:r>
          </a:p>
          <a:p>
            <a:pPr lvl="1"/>
            <a:r>
              <a:rPr lang="en-US" dirty="0"/>
              <a:t>Choose algorithm and submit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8518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DC95EE-E98C-43A3-879C-FFFB03A62C34}" type="datetime1">
              <a:rPr lang="en-US" altLang="en-US" sz="1400" smtClean="0">
                <a:solidFill>
                  <a:srgbClr val="000000"/>
                </a:solidFill>
              </a:rPr>
              <a:t>3/5/2020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</a:rPr>
              <a:t>Dr. S. Ravichandran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91E7D1-EEC0-4630-AB3B-DF31B44A1225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2438400" y="51054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1blx</a:t>
            </a: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791200" y="518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1ckp</a:t>
            </a:r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5715000" y="563880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Nayeem et al, Protein Science, 15:808 (2006)</a:t>
            </a:r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638800" y="7620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42% identity 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RMSD 1.8 Ang</a:t>
            </a:r>
          </a:p>
        </p:txBody>
      </p:sp>
      <p:sp>
        <p:nvSpPr>
          <p:cNvPr id="63497" name="Text Box 7"/>
          <p:cNvSpPr txBox="1">
            <a:spLocks noChangeArrowheads="1"/>
          </p:cNvSpPr>
          <p:nvPr/>
        </p:nvSpPr>
        <p:spPr bwMode="auto">
          <a:xfrm>
            <a:off x="762000" y="3810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</a:rPr>
              <a:t>Cyclin</a:t>
            </a:r>
            <a:r>
              <a:rPr lang="en-US" altLang="en-US" sz="1800" dirty="0">
                <a:solidFill>
                  <a:srgbClr val="000000"/>
                </a:solidFill>
              </a:rPr>
              <a:t> Dependent Kinase (Alpha + Beta)</a:t>
            </a:r>
          </a:p>
        </p:txBody>
      </p:sp>
      <p:sp>
        <p:nvSpPr>
          <p:cNvPr id="63498" name="Text Box 8"/>
          <p:cNvSpPr txBox="1">
            <a:spLocks noChangeArrowheads="1"/>
          </p:cNvSpPr>
          <p:nvPr/>
        </p:nvSpPr>
        <p:spPr bwMode="auto">
          <a:xfrm>
            <a:off x="0" y="5181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0099"/>
                </a:solidFill>
              </a:rPr>
              <a:t>Structural Overlay done using DeepView</a:t>
            </a:r>
          </a:p>
        </p:txBody>
      </p:sp>
      <p:pic>
        <p:nvPicPr>
          <p:cNvPr id="6349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709738"/>
            <a:ext cx="581183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1344902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Human CDK6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1949" y="1434379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Human CDK2 </a:t>
            </a:r>
          </a:p>
        </p:txBody>
      </p:sp>
    </p:spTree>
    <p:extLst>
      <p:ext uri="{BB962C8B-B14F-4D97-AF65-F5344CB8AC3E}">
        <p14:creationId xmlns:p14="http://schemas.microsoft.com/office/powerpoint/2010/main" val="307375070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2BAF2C-B1DA-422D-B867-FAD5C1147681}" type="datetime1">
              <a:rPr lang="en-US" altLang="en-US" sz="1400" smtClean="0">
                <a:solidFill>
                  <a:srgbClr val="000000"/>
                </a:solidFill>
              </a:rPr>
              <a:t>3/5/2020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</a:rPr>
              <a:t>Dr. S. Ravichandran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BD94F-3495-48F8-84CA-AC75C13B4171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5791200" y="518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1P8D</a:t>
            </a:r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5715000" y="563880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Nayeem et al, Protein Science, 15:808 (2006)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5638800" y="7620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38% identity 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RMSD 1.3 Ang</a:t>
            </a:r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772886" y="12065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Nuclear Hormone Receptor (All Alpha)</a:t>
            </a:r>
          </a:p>
        </p:txBody>
      </p:sp>
      <p:sp>
        <p:nvSpPr>
          <p:cNvPr id="64521" name="Text Box 7"/>
          <p:cNvSpPr txBox="1">
            <a:spLocks noChangeArrowheads="1"/>
          </p:cNvSpPr>
          <p:nvPr/>
        </p:nvSpPr>
        <p:spPr bwMode="auto">
          <a:xfrm>
            <a:off x="0" y="5181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0099"/>
                </a:solidFill>
              </a:rPr>
              <a:t>Structural Overlay done using DeepView</a:t>
            </a:r>
          </a:p>
        </p:txBody>
      </p:sp>
      <p:pic>
        <p:nvPicPr>
          <p:cNvPr id="645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628775"/>
            <a:ext cx="65325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3" name="Text Box 2"/>
          <p:cNvSpPr txBox="1">
            <a:spLocks noChangeArrowheads="1"/>
          </p:cNvSpPr>
          <p:nvPr/>
        </p:nvSpPr>
        <p:spPr bwMode="auto">
          <a:xfrm>
            <a:off x="2438400" y="51054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2LBD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82675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charset="0"/>
              </a:rPr>
              <a:t>Core fold is conserved</a:t>
            </a:r>
          </a:p>
          <a:p>
            <a:endParaRPr lang="en-US" b="1" dirty="0">
              <a:solidFill>
                <a:srgbClr val="C00000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Arial" charset="0"/>
              </a:rPr>
              <a:t>Loop regions</a:t>
            </a:r>
          </a:p>
          <a:p>
            <a:r>
              <a:rPr lang="en-US" b="1" dirty="0">
                <a:solidFill>
                  <a:srgbClr val="C00000"/>
                </a:solidFill>
                <a:latin typeface="Arial" charset="0"/>
              </a:rPr>
              <a:t>differ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1606" y="1463614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Human Nuclear receptor 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001949"/>
            <a:ext cx="256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Human Nuclear receptor subfamily 1 group B member 3</a:t>
            </a:r>
          </a:p>
        </p:txBody>
      </p:sp>
    </p:spTree>
    <p:extLst>
      <p:ext uri="{BB962C8B-B14F-4D97-AF65-F5344CB8AC3E}">
        <p14:creationId xmlns:p14="http://schemas.microsoft.com/office/powerpoint/2010/main" val="86052513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9D307-0EC9-4043-9FC3-7FD88C768485}" type="datetime1">
              <a:rPr lang="en-US" altLang="en-US" sz="1400" smtClean="0">
                <a:solidFill>
                  <a:srgbClr val="000000"/>
                </a:solidFill>
              </a:rPr>
              <a:t>3/5/2020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</a:rPr>
              <a:t>Dr. S. Ravichandran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36BFC-A3D0-4D35-B872-A3A2A179606B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9449" name="AutoShape 9"/>
          <p:cNvSpPr>
            <a:spLocks noChangeAspect="1" noChangeArrowheads="1"/>
          </p:cNvSpPr>
          <p:nvPr/>
        </p:nvSpPr>
        <p:spPr bwMode="auto">
          <a:xfrm>
            <a:off x="3962400" y="2667000"/>
            <a:ext cx="51816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5543" name="Text Box 3"/>
          <p:cNvSpPr txBox="1">
            <a:spLocks noChangeArrowheads="1"/>
          </p:cNvSpPr>
          <p:nvPr/>
        </p:nvSpPr>
        <p:spPr bwMode="auto">
          <a:xfrm>
            <a:off x="0" y="342900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Nayeem et al, Protein Science, 15:808 (2006)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7010400" y="1295400"/>
            <a:ext cx="1905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19% identity RMSD </a:t>
            </a:r>
            <a:br>
              <a:rPr lang="en-US" altLang="en-US" sz="1600" b="1">
                <a:solidFill>
                  <a:srgbClr val="000000"/>
                </a:solidFill>
              </a:rPr>
            </a:br>
            <a:r>
              <a:rPr lang="en-US" altLang="en-US" sz="1600" b="1">
                <a:solidFill>
                  <a:srgbClr val="000000"/>
                </a:solidFill>
              </a:rPr>
              <a:t>1.7 Ang</a:t>
            </a:r>
          </a:p>
        </p:txBody>
      </p:sp>
      <p:sp>
        <p:nvSpPr>
          <p:cNvPr id="65545" name="Text Box 5"/>
          <p:cNvSpPr txBox="1">
            <a:spLocks noChangeArrowheads="1"/>
          </p:cNvSpPr>
          <p:nvPr/>
        </p:nvSpPr>
        <p:spPr bwMode="auto">
          <a:xfrm>
            <a:off x="0" y="4038600"/>
            <a:ext cx="2743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Short Chain Dehydrogenase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 (Alpha + Beta)</a:t>
            </a:r>
          </a:p>
        </p:txBody>
      </p:sp>
      <p:sp>
        <p:nvSpPr>
          <p:cNvPr id="65546" name="Text Box 6"/>
          <p:cNvSpPr txBox="1">
            <a:spLocks noChangeArrowheads="1"/>
          </p:cNvSpPr>
          <p:nvPr/>
        </p:nvSpPr>
        <p:spPr bwMode="auto">
          <a:xfrm>
            <a:off x="0" y="5181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0099"/>
                </a:solidFill>
              </a:rPr>
              <a:t>Structural Overlay done using DeepView</a:t>
            </a:r>
          </a:p>
        </p:txBody>
      </p:sp>
      <p:pic>
        <p:nvPicPr>
          <p:cNvPr id="1894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4"/>
          <a:stretch>
            <a:fillRect/>
          </a:stretch>
        </p:blipFill>
        <p:spPr bwMode="auto">
          <a:xfrm>
            <a:off x="0" y="0"/>
            <a:ext cx="6837363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Text Box 11"/>
          <p:cNvSpPr txBox="1">
            <a:spLocks noChangeArrowheads="1"/>
          </p:cNvSpPr>
          <p:nvPr/>
        </p:nvSpPr>
        <p:spPr bwMode="auto">
          <a:xfrm>
            <a:off x="6858000" y="152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ClustalW 1.83</a:t>
            </a:r>
            <a:br>
              <a:rPr lang="en-US" altLang="en-US" sz="1200">
                <a:solidFill>
                  <a:srgbClr val="CC3300"/>
                </a:solidFill>
              </a:rPr>
            </a:br>
            <a:r>
              <a:rPr lang="en-US" altLang="en-US" sz="1200">
                <a:solidFill>
                  <a:srgbClr val="CC3300"/>
                </a:solidFill>
              </a:rPr>
              <a:t>www.ebi.ac.uk</a:t>
            </a:r>
          </a:p>
        </p:txBody>
      </p:sp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50958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28473" y="2935288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Mouse Carbonyl </a:t>
            </a:r>
            <a:br>
              <a:rPr lang="en-US" sz="1400" b="1" dirty="0">
                <a:solidFill>
                  <a:srgbClr val="000000"/>
                </a:solidFill>
                <a:latin typeface="Arial" charset="0"/>
              </a:rPr>
            </a:b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reductase [NADPH] 2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840018" y="5791200"/>
            <a:ext cx="113268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1CYD_C</a:t>
            </a: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7064664" y="607456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66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CC33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1A27</a:t>
            </a:r>
          </a:p>
        </p:txBody>
      </p:sp>
      <p:sp>
        <p:nvSpPr>
          <p:cNvPr id="3" name="Rectangle 2"/>
          <p:cNvSpPr/>
          <p:nvPr/>
        </p:nvSpPr>
        <p:spPr>
          <a:xfrm>
            <a:off x="6956750" y="2477474"/>
            <a:ext cx="1892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Human Estradiol 17-beta-dehydrogenase 1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8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animBg="1"/>
      <p:bldP spid="189444" grpId="0"/>
      <p:bldP spid="189448" grpId="0"/>
      <p:bldP spid="18944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compare sequence alignment </a:t>
            </a:r>
          </a:p>
          <a:p>
            <a:r>
              <a:rPr lang="en-US" dirty="0"/>
              <a:t>Repeat them with structure information</a:t>
            </a:r>
          </a:p>
          <a:p>
            <a:r>
              <a:rPr lang="en-US" dirty="0"/>
              <a:t>One can compare how well are we doing</a:t>
            </a:r>
          </a:p>
          <a:p>
            <a:r>
              <a:rPr lang="en-US" dirty="0"/>
              <a:t>Are the residues important for function are aligned?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9263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Run T-COFFEE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985421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hbb_human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MVHLTPEEKSAVTALWGKVNVDEVGGEALGRLLVVYPWTQRFFESFGDLSTPDAVMGNPKVKAHGKKVLGAFSDGLAHLDNLKGTFATLSELHCDKLHVDPENFRLLGNVLVCVLAHHFGKEFTPPVQAAYQKVVAGVANALAHKYH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hbb_chimp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MVHLTPEEKSAVTALWGKVNVDEVGGEALGRLLVVYPWTQRFFESFGDLSTPDAVMGNPKVKAHGKKVLGAFSDGLAHLDNLKGTFATLSELHCDKLHVDPENFRLLGNVLVCVLAHHFGKEFTPPVQAAYQKVVAGVANALAHKYH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hbb_dog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MVHLTAEEKSLVSGLWGKVNVDEVGGEALGRLLIVYPWTQRFFDSFGDLSTPDAVMSNAKVKAHGKKVLNSFSDGLKNLDNLKGTFAKLSELHCDKLHVDPENFKLLGNVLVCVLAHHFGKEFTPQVQAAYQKVVAGVANALAHKYH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hbb_mouse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MVHLTDAEKSAVSCLWAKVNPDEVGGEALGRLLVVYPWTQRYFDSFGDLSSASAIMGNPKVKAHGKKVITAFNEGLKNLDNLKGTFASLSELHCDKLHVDPENFRLLGNAIVIVLGHHLGKDFTPAAQAAFQKVVAGVATALAHKYH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hbb_chicken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MVHWTAEEKQLITGLWGKVNVAECGAEALARLLIVYPWTQRFFASFGNLSSPTAILGNPMVRAHGKKVLTSFGDAVKNLDNIKNTFSQLSELHCDKLHVDPENFRLLGDILIIVLAAHFSKDFTPECQAAWQKLVRVVAHALARKYH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&gt;myoglobin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MGLSDGEWQLVLNVWGKVEADIPGHGQEVLIRLFKGHPETLEKFDKFKHLKSEDEMKASEDLKKHGATVLTALGGILKKKGHHEAEIKPLAQSHATKHKIPVKYLEFISECIIQVLQSKHPGDFGADAQGAMNKALELFRKDMASNYKELGFQG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neuroglobin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MERPEPELIRQSWRAVSRSPLEHGTVLFARLFALEPDLLPLFQYNCRQFSSPEDCLSSPEFLDHIRKVMLVIDAAVTNVEDLSSLEEYLASLGRKHRAVGVKLSSFSTVGESLLYMLEKCLGPAFTPATRAAWSQLYGAVVQAMSRGWDGE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&gt;soybean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MVAFTEKQDALVSSSFEAFKANIPQYSVVFYTSILEKAPAAKDLFSFLANGVDPTNPKLTGHAEKLFALVRDSAGQLKASGTVVADAALGSVHAQKAVTDPQFVVVKEALLKTIKAAVGDKWSDELSRAWEVAYDELAAAIKKA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&gt;rice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MALVEDNNAVAVSFSEEQEALVLKSWAILKKDSANIALRFFLKIFEVAPSASQMFSFLRNSDVPLEKNPKLKTHAMSVFVMTCEAAAQLRKAGKVTVRDTTLKRLGATHLKYGVGDAHFEVVKFALLDTIKEEVPADMWSPAMKSAWSEAYDHLVAAIKQEMKPAE</a:t>
            </a:r>
          </a:p>
        </p:txBody>
      </p:sp>
    </p:spTree>
    <p:extLst>
      <p:ext uri="{BB962C8B-B14F-4D97-AF65-F5344CB8AC3E}">
        <p14:creationId xmlns:p14="http://schemas.microsoft.com/office/powerpoint/2010/main" val="42908419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1C0059-8CB7-41BF-B71E-5A83AE83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48" y="-13855"/>
            <a:ext cx="377010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EF688C-15B6-44FE-AE07-2FA7694C040C}"/>
              </a:ext>
            </a:extLst>
          </p:cNvPr>
          <p:cNvSpPr/>
          <p:nvPr/>
        </p:nvSpPr>
        <p:spPr>
          <a:xfrm>
            <a:off x="76200" y="6047785"/>
            <a:ext cx="6429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Image taken from Wikipedia</a:t>
            </a:r>
          </a:p>
          <a:p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CC BY-SA 4.0</a:t>
            </a:r>
            <a:endParaRPr lang="en-US" sz="12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hlinkClick r:id="rId4"/>
              </a:rPr>
              <a:t>https://en.wikipedia.org/wiki/Sensitivity_and_specificity#/media/File:Sensitivity_and_specificity.svg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0A2907-83D3-4B01-8501-BF88714B3D78}"/>
                  </a:ext>
                </a:extLst>
              </p:cNvPr>
              <p:cNvSpPr txBox="1"/>
              <p:nvPr/>
            </p:nvSpPr>
            <p:spPr>
              <a:xfrm>
                <a:off x="5410200" y="838200"/>
                <a:ext cx="373380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𝑆𝑒𝑛𝑠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0A2907-83D3-4B01-8501-BF88714B3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838200"/>
                <a:ext cx="3733800" cy="945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E5A36-201F-40F0-961D-8DB300F40454}"/>
                  </a:ext>
                </a:extLst>
              </p:cNvPr>
              <p:cNvSpPr txBox="1"/>
              <p:nvPr/>
            </p:nvSpPr>
            <p:spPr>
              <a:xfrm>
                <a:off x="5862045" y="2210269"/>
                <a:ext cx="3058712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Specificity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E5A36-201F-40F0-961D-8DB300F40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5" y="2210269"/>
                <a:ext cx="3058712" cy="806696"/>
              </a:xfrm>
              <a:prstGeom prst="rect">
                <a:avLst/>
              </a:prstGeom>
              <a:blipFill>
                <a:blip r:embed="rId6"/>
                <a:stretch>
                  <a:fillRect l="-1796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7C22C3-3DDA-42D1-B768-8F587B7C1039}"/>
              </a:ext>
            </a:extLst>
          </p:cNvPr>
          <p:cNvSpPr txBox="1"/>
          <p:nvPr/>
        </p:nvSpPr>
        <p:spPr>
          <a:xfrm>
            <a:off x="6096000" y="30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 = Specificity</a:t>
            </a:r>
          </a:p>
        </p:txBody>
      </p:sp>
    </p:spTree>
    <p:extLst>
      <p:ext uri="{BB962C8B-B14F-4D97-AF65-F5344CB8AC3E}">
        <p14:creationId xmlns:p14="http://schemas.microsoft.com/office/powerpoint/2010/main" val="17916111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Searches against profiles generated from pre-aligned sequences</a:t>
            </a:r>
          </a:p>
          <a:p>
            <a:r>
              <a:rPr lang="en-US" dirty="0"/>
              <a:t>CDD </a:t>
            </a:r>
          </a:p>
          <a:p>
            <a:pPr lvl="1"/>
            <a:r>
              <a:rPr lang="en-US" dirty="0"/>
              <a:t>CD search is carried out using </a:t>
            </a:r>
            <a:br>
              <a:rPr lang="en-US" dirty="0"/>
            </a:br>
            <a:r>
              <a:rPr lang="en-US" u="sng" dirty="0"/>
              <a:t>RPS-</a:t>
            </a:r>
            <a:r>
              <a:rPr lang="en-US" u="sng" dirty="0" err="1"/>
              <a:t>BLAST,</a:t>
            </a:r>
            <a:r>
              <a:rPr lang="en-US" dirty="0" err="1"/>
              <a:t>Variant</a:t>
            </a:r>
            <a:r>
              <a:rPr lang="en-US" dirty="0"/>
              <a:t> of PSI BLAST</a:t>
            </a:r>
          </a:p>
          <a:p>
            <a:r>
              <a:rPr lang="en-US" dirty="0"/>
              <a:t>What is it used for?</a:t>
            </a:r>
          </a:p>
          <a:p>
            <a:pPr lvl="1"/>
            <a:r>
              <a:rPr lang="en-US" dirty="0"/>
              <a:t>Identify conserved domains in </a:t>
            </a:r>
            <a:br>
              <a:rPr lang="en-US" dirty="0"/>
            </a:br>
            <a:r>
              <a:rPr lang="en-US" dirty="0"/>
              <a:t>query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752A7-EEF1-49D4-BD51-7E26F08C3760}"/>
              </a:ext>
            </a:extLst>
          </p:cNvPr>
          <p:cNvSpPr/>
          <p:nvPr/>
        </p:nvSpPr>
        <p:spPr>
          <a:xfrm>
            <a:off x="2218" y="0"/>
            <a:ext cx="4950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PSSM  (uses frequencies for each position)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2ED6D-905B-4D26-BF83-3F281D6640ED}"/>
              </a:ext>
            </a:extLst>
          </p:cNvPr>
          <p:cNvSpPr/>
          <p:nvPr/>
        </p:nvSpPr>
        <p:spPr>
          <a:xfrm>
            <a:off x="4800600" y="14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Profiles (extension of PSSM; with gaps) </a:t>
            </a:r>
          </a:p>
          <a:p>
            <a:pPr lvl="0">
              <a:defRPr/>
            </a:pPr>
            <a:br>
              <a:rPr lang="en-US" kern="0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7989F-4902-404B-966D-532EE02F7C7C}"/>
              </a:ext>
            </a:extLst>
          </p:cNvPr>
          <p:cNvSpPr txBox="1"/>
          <p:nvPr/>
        </p:nvSpPr>
        <p:spPr>
          <a:xfrm>
            <a:off x="6934200" y="3863181"/>
            <a:ext cx="2209800" cy="2308324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searched against a DB of profiles</a:t>
            </a:r>
          </a:p>
          <a:p>
            <a:endParaRPr lang="en-US" dirty="0"/>
          </a:p>
          <a:p>
            <a:r>
              <a:rPr lang="en-US" dirty="0"/>
              <a:t>Reverse </a:t>
            </a:r>
            <a:r>
              <a:rPr lang="en-US" dirty="0" err="1"/>
              <a:t>becos</a:t>
            </a:r>
            <a:r>
              <a:rPr lang="en-US" dirty="0"/>
              <a:t>, opposite of PSI-BLAST (profile vs DB of sequences)</a:t>
            </a:r>
          </a:p>
        </p:txBody>
      </p:sp>
    </p:spTree>
    <p:extLst>
      <p:ext uri="{BB962C8B-B14F-4D97-AF65-F5344CB8AC3E}">
        <p14:creationId xmlns:p14="http://schemas.microsoft.com/office/powerpoint/2010/main" val="528779814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2A7F4-6B41-4AF0-95AD-00950B4D447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4" y="1143000"/>
            <a:ext cx="8521826" cy="4805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ways to get to CDD; Blast, or from </a:t>
            </a:r>
            <a:r>
              <a:rPr lang="en-US" dirty="0" err="1"/>
              <a:t>Gene</a:t>
            </a:r>
            <a:r>
              <a:rPr lang="en-US" dirty="0" err="1">
                <a:sym typeface="Wingdings" panose="05000000000000000000" pitchFamily="2" charset="2"/>
              </a:rPr>
              <a:t>Protein</a:t>
            </a:r>
            <a:r>
              <a:rPr lang="en-US" dirty="0">
                <a:sym typeface="Wingdings" panose="05000000000000000000" pitchFamily="2" charset="2"/>
              </a:rPr>
              <a:t>  identify conserved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8817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dirty="0"/>
              <a:t>omain </a:t>
            </a:r>
            <a:r>
              <a:rPr lang="en-US" u="sng" dirty="0"/>
              <a:t>E</a:t>
            </a:r>
            <a:r>
              <a:rPr lang="en-US" dirty="0"/>
              <a:t>nhanced </a:t>
            </a:r>
            <a:r>
              <a:rPr lang="en-US" u="sng" dirty="0"/>
              <a:t>L</a:t>
            </a:r>
            <a:r>
              <a:rPr lang="en-US" dirty="0"/>
              <a:t>ookup </a:t>
            </a:r>
            <a:r>
              <a:rPr lang="en-US" u="sng" dirty="0"/>
              <a:t>T</a:t>
            </a:r>
            <a:r>
              <a:rPr lang="en-US" dirty="0"/>
              <a:t>ime </a:t>
            </a:r>
            <a:r>
              <a:rPr lang="en-US" u="sng" dirty="0"/>
              <a:t>A</a:t>
            </a:r>
            <a:r>
              <a:rPr lang="en-US" dirty="0"/>
              <a:t>ccelerated BLAST</a:t>
            </a:r>
          </a:p>
          <a:p>
            <a:r>
              <a:rPr lang="en-US" dirty="0"/>
              <a:t>Most accurate tool than usual BLASTP</a:t>
            </a:r>
          </a:p>
          <a:p>
            <a:r>
              <a:rPr lang="en-US" dirty="0"/>
              <a:t>How is it different?</a:t>
            </a:r>
          </a:p>
          <a:p>
            <a:r>
              <a:rPr lang="en-US" dirty="0"/>
              <a:t>Query is searched using pre-created PSSMs</a:t>
            </a:r>
          </a:p>
          <a:p>
            <a:pPr lvl="1"/>
            <a:r>
              <a:rPr lang="en-US" dirty="0"/>
              <a:t>Basically this first step is a </a:t>
            </a:r>
            <a:r>
              <a:rPr lang="en-US" dirty="0">
                <a:solidFill>
                  <a:srgbClr val="C00000"/>
                </a:solidFill>
              </a:rPr>
              <a:t>RPS-BLAST</a:t>
            </a:r>
          </a:p>
          <a:p>
            <a:r>
              <a:rPr lang="en-US" dirty="0"/>
              <a:t>Use the resulting </a:t>
            </a:r>
            <a:r>
              <a:rPr lang="en-US" u="sng" dirty="0"/>
              <a:t>PSSM</a:t>
            </a:r>
            <a:r>
              <a:rPr lang="en-US" dirty="0"/>
              <a:t> to search against protein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26E95-05CE-4464-AFBD-0B6B3AF9063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/>
                </a:solidFill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893C2-B0F2-4E9B-BCD8-577811626FD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BBD71-ED73-4E28-83A2-54BCECC3D785}"/>
              </a:ext>
            </a:extLst>
          </p:cNvPr>
          <p:cNvSpPr/>
          <p:nvPr/>
        </p:nvSpPr>
        <p:spPr>
          <a:xfrm>
            <a:off x="2218" y="0"/>
            <a:ext cx="4950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PSSM  (uses frequencies for each position)</a:t>
            </a:r>
          </a:p>
        </p:txBody>
      </p:sp>
    </p:spTree>
    <p:extLst>
      <p:ext uri="{BB962C8B-B14F-4D97-AF65-F5344CB8AC3E}">
        <p14:creationId xmlns:p14="http://schemas.microsoft.com/office/powerpoint/2010/main" val="360542781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214313"/>
            <a:ext cx="6019800" cy="1143000"/>
          </a:xfrm>
        </p:spPr>
        <p:txBody>
          <a:bodyPr/>
          <a:lstStyle/>
          <a:p>
            <a:pPr algn="r"/>
            <a:r>
              <a:rPr lang="en-US" dirty="0" err="1"/>
              <a:t>Integerated</a:t>
            </a:r>
            <a:r>
              <a:rPr lang="en-US" dirty="0"/>
              <a:t> MSA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Interpro</a:t>
            </a:r>
            <a:r>
              <a:rPr lang="en-US" dirty="0"/>
              <a:t> and </a:t>
            </a:r>
            <a:r>
              <a:rPr lang="en-US" dirty="0" err="1"/>
              <a:t>iProClass</a:t>
            </a:r>
            <a:endParaRPr lang="en-US" dirty="0"/>
          </a:p>
          <a:p>
            <a:r>
              <a:rPr lang="en-US" dirty="0"/>
              <a:t>These allow to explore the features using several DBs in parallel</a:t>
            </a:r>
          </a:p>
          <a:p>
            <a:pPr lvl="1"/>
            <a:r>
              <a:rPr lang="en-US" dirty="0"/>
              <a:t>PROSITE, PRINTS, </a:t>
            </a:r>
            <a:r>
              <a:rPr lang="en-US" dirty="0" err="1"/>
              <a:t>ProDom</a:t>
            </a:r>
            <a:r>
              <a:rPr lang="en-US" dirty="0"/>
              <a:t>, </a:t>
            </a:r>
            <a:r>
              <a:rPr lang="en-US" dirty="0" err="1"/>
              <a:t>Pfam</a:t>
            </a:r>
            <a:r>
              <a:rPr lang="en-US" dirty="0"/>
              <a:t>, TIGRFAMs with cross ref to BLOCKS</a:t>
            </a:r>
          </a:p>
          <a:p>
            <a:r>
              <a:rPr lang="en-US" dirty="0">
                <a:hlinkClick r:id="rId2"/>
              </a:rPr>
              <a:t>www.ebi.ac.uk/interpro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" y="-28575"/>
            <a:ext cx="4343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211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Pfam</a:t>
            </a:r>
            <a:endParaRPr lang="en-US" dirty="0"/>
          </a:p>
          <a:p>
            <a:pPr lvl="1"/>
            <a:r>
              <a:rPr lang="en-US" dirty="0"/>
              <a:t>Curated manually</a:t>
            </a:r>
          </a:p>
          <a:p>
            <a:pPr lvl="1"/>
            <a:r>
              <a:rPr lang="en-US" dirty="0"/>
              <a:t>Sean Eddy and Colleagues;</a:t>
            </a:r>
          </a:p>
          <a:p>
            <a:r>
              <a:rPr lang="en-US" dirty="0"/>
              <a:t>PROSITE, BLOCAS and PRINTS</a:t>
            </a:r>
          </a:p>
          <a:p>
            <a:pPr lvl="1"/>
            <a:r>
              <a:rPr lang="en-US" dirty="0"/>
              <a:t>Manually annotated </a:t>
            </a:r>
          </a:p>
          <a:p>
            <a:r>
              <a:rPr lang="en-US" dirty="0" err="1"/>
              <a:t>ProDom</a:t>
            </a:r>
            <a:r>
              <a:rPr lang="en-US" dirty="0"/>
              <a:t> DOMO</a:t>
            </a:r>
          </a:p>
          <a:p>
            <a:pPr lvl="1"/>
            <a:r>
              <a:rPr lang="en-US" dirty="0"/>
              <a:t>Automated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26758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Is Manual better?</a:t>
            </a:r>
          </a:p>
          <a:p>
            <a:pPr lvl="1"/>
            <a:r>
              <a:rPr lang="en-US" dirty="0"/>
              <a:t>Yes, but time consuming</a:t>
            </a:r>
          </a:p>
          <a:p>
            <a:r>
              <a:rPr lang="en-US" dirty="0"/>
              <a:t>Automated</a:t>
            </a:r>
          </a:p>
          <a:p>
            <a:pPr lvl="1"/>
            <a:r>
              <a:rPr lang="en-US" dirty="0"/>
              <a:t>PSI-BLAST &amp; DELTA-BLAST</a:t>
            </a:r>
          </a:p>
          <a:p>
            <a:pPr lvl="1"/>
            <a:r>
              <a:rPr lang="en-US" dirty="0"/>
              <a:t>If error occurs in first cycle, then it easily propagates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4F3E9C-64E4-4A72-9FB4-33AFBB0B7FFE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8750055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 Genomic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Genomes are sequenced in a phase that is faster than ever</a:t>
            </a:r>
          </a:p>
          <a:p>
            <a:pPr lvl="1"/>
            <a:r>
              <a:rPr lang="en-US" dirty="0"/>
              <a:t>Species sequence comparison is very informative for phylogenetic analysis</a:t>
            </a:r>
          </a:p>
          <a:p>
            <a:pPr lvl="1"/>
            <a:r>
              <a:rPr lang="en-US" dirty="0"/>
              <a:t>Identify DNA regions that are under </a:t>
            </a:r>
          </a:p>
          <a:p>
            <a:pPr lvl="2"/>
            <a:r>
              <a:rPr lang="en-US" dirty="0"/>
              <a:t>positive selection</a:t>
            </a:r>
          </a:p>
          <a:p>
            <a:pPr lvl="3"/>
            <a:r>
              <a:rPr lang="en-US" dirty="0"/>
              <a:t>Hence rapidly changing in a given lineage</a:t>
            </a:r>
          </a:p>
          <a:p>
            <a:pPr lvl="2"/>
            <a:r>
              <a:rPr lang="en-US" dirty="0"/>
              <a:t>Negative selection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84137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85"/>
            <a:ext cx="8229600" cy="1143000"/>
          </a:xfrm>
        </p:spPr>
        <p:txBody>
          <a:bodyPr/>
          <a:lstStyle/>
          <a:p>
            <a:r>
              <a:rPr lang="en-US" dirty="0"/>
              <a:t>Differences in MSA of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4525963"/>
          </a:xfrm>
        </p:spPr>
        <p:txBody>
          <a:bodyPr/>
          <a:lstStyle/>
          <a:p>
            <a:r>
              <a:rPr lang="en-US" sz="3600" dirty="0"/>
              <a:t>Few sequences with lengths 1-10s of millions</a:t>
            </a:r>
          </a:p>
          <a:p>
            <a:pPr lvl="1"/>
            <a:r>
              <a:rPr lang="en-US" sz="3200" dirty="0"/>
              <a:t>Protein sequence lengths are much smaller</a:t>
            </a:r>
          </a:p>
          <a:p>
            <a:r>
              <a:rPr lang="en-US" dirty="0"/>
              <a:t>Far diverged comparison like Fish vs Human (islands of good conservation followed by low conservation)</a:t>
            </a:r>
          </a:p>
          <a:p>
            <a:r>
              <a:rPr lang="en-US" dirty="0"/>
              <a:t>Repetitive elements in DNA (transposons and long and short interspersed nuclear elements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94438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MSA of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Chromosomal duplications, delectations and translocations </a:t>
            </a:r>
          </a:p>
          <a:p>
            <a:pPr lvl="1"/>
            <a:r>
              <a:rPr lang="en-US" dirty="0"/>
              <a:t>Issues for alignment algorithms</a:t>
            </a:r>
          </a:p>
          <a:p>
            <a:r>
              <a:rPr lang="en-US" dirty="0"/>
              <a:t>No reliable benchmarks for genomic alignments compared to proteins that are based on 3D structures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6948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B567-A913-4E09-88B6-2C987986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</a:t>
            </a:r>
            <a:r>
              <a:rPr lang="en-US" dirty="0" err="1"/>
              <a:t>ClustalO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A04A-2FF0-4811-AFC7-FD08FD68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Let us use these FASTA nucleotide sequences:</a:t>
            </a:r>
          </a:p>
          <a:p>
            <a:r>
              <a:rPr lang="en-US" sz="2400" dirty="0" err="1"/>
              <a:t>qSaccharomyces</a:t>
            </a:r>
            <a:r>
              <a:rPr lang="en-US" sz="2400" dirty="0"/>
              <a:t> cerevisiae </a:t>
            </a:r>
            <a:r>
              <a:rPr lang="en-US" sz="2400" dirty="0" err="1"/>
              <a:t>tbp</a:t>
            </a:r>
            <a:r>
              <a:rPr lang="en-US" sz="2400" dirty="0"/>
              <a:t> from Chromosome V (NC_001137.3:465303-466025)</a:t>
            </a:r>
          </a:p>
          <a:p>
            <a:r>
              <a:rPr lang="en-US" sz="2400" dirty="0" err="1"/>
              <a:t>qHomo</a:t>
            </a:r>
            <a:r>
              <a:rPr lang="en-US" sz="2400" dirty="0"/>
              <a:t> sapiens </a:t>
            </a:r>
            <a:r>
              <a:rPr lang="en-US" sz="2400" dirty="0" err="1"/>
              <a:t>tbp</a:t>
            </a:r>
            <a:r>
              <a:rPr lang="en-US" sz="2400" dirty="0"/>
              <a:t> from Chromosome 6 (M34960.1)</a:t>
            </a:r>
          </a:p>
          <a:p>
            <a:r>
              <a:rPr lang="en-US" sz="2400" dirty="0" err="1"/>
              <a:t>qHalogeometricum</a:t>
            </a:r>
            <a:r>
              <a:rPr lang="en-US" sz="2400" dirty="0"/>
              <a:t> </a:t>
            </a:r>
            <a:r>
              <a:rPr lang="en-US" sz="2400" dirty="0" err="1"/>
              <a:t>borinquense</a:t>
            </a:r>
            <a:r>
              <a:rPr lang="en-US" sz="2400" dirty="0"/>
              <a:t> 14680 (NC_014729.1:1380275-1380835)</a:t>
            </a:r>
          </a:p>
          <a:p>
            <a:r>
              <a:rPr lang="en-US" sz="2400" dirty="0" err="1"/>
              <a:t>qHalogeometricum</a:t>
            </a:r>
            <a:r>
              <a:rPr lang="en-US" sz="2400" dirty="0"/>
              <a:t> </a:t>
            </a:r>
            <a:r>
              <a:rPr lang="en-US" sz="2400" dirty="0" err="1"/>
              <a:t>borinquense</a:t>
            </a:r>
            <a:r>
              <a:rPr lang="en-US" sz="2400" dirty="0"/>
              <a:t> 00070 (NC_014729.1:4008-4571)</a:t>
            </a:r>
          </a:p>
          <a:p>
            <a:r>
              <a:rPr lang="en-US" sz="2400" dirty="0" err="1"/>
              <a:t>qHalogeometricum</a:t>
            </a:r>
            <a:r>
              <a:rPr lang="en-US" sz="2400" dirty="0"/>
              <a:t> </a:t>
            </a:r>
            <a:r>
              <a:rPr lang="en-US" sz="2400" dirty="0" err="1"/>
              <a:t>borinquense</a:t>
            </a:r>
            <a:r>
              <a:rPr lang="en-US" sz="2400" dirty="0"/>
              <a:t> 13200 (NC_014729.1:1235777-1236319)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8507-9A5C-44AB-93DC-92A1D5AA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06/14/06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3E3E-C19F-4F34-ACE7-EA45A7EE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Ph.D., ABCC, NCI-Frederick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A7A-4EEC-4256-948D-0D8B0ED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F3E9C-64E4-4A72-9FB4-33AFBB0B7FF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302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or Bit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can be used to compare alignments that may or may not have used the same scoring matrix.”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8C2352-1648-45B6-9EDC-731C2DB30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71412"/>
              </p:ext>
            </p:extLst>
          </p:nvPr>
        </p:nvGraphicFramePr>
        <p:xfrm>
          <a:off x="1524000" y="3733800"/>
          <a:ext cx="34956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3495675" cy="1352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6865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943"/>
            <a:ext cx="8229600" cy="1143000"/>
          </a:xfrm>
        </p:spPr>
        <p:txBody>
          <a:bodyPr/>
          <a:lstStyle/>
          <a:p>
            <a:r>
              <a:rPr lang="en-US" dirty="0"/>
              <a:t>After the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6407"/>
            <a:ext cx="9144000" cy="37286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Problems/Computer Lab</a:t>
            </a:r>
          </a:p>
          <a:p>
            <a:pPr lvl="1"/>
            <a:r>
              <a:rPr lang="en-US" dirty="0"/>
              <a:t>6-1, 6-2, 6-3, 6-4 and 6-8</a:t>
            </a:r>
            <a:endParaRPr lang="en-US" b="1" strike="dblStrike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26E95-05CE-4464-AFBD-0B6B3AF90639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S. Ravichandran, Ph.D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893C2-B0F2-4E9B-BCD8-577811626FD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290792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ravichandran@hood.edu</a:t>
            </a:r>
          </a:p>
        </p:txBody>
      </p:sp>
    </p:spTree>
    <p:extLst>
      <p:ext uri="{BB962C8B-B14F-4D97-AF65-F5344CB8AC3E}">
        <p14:creationId xmlns:p14="http://schemas.microsoft.com/office/powerpoint/2010/main" val="27816343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4159</Words>
  <Application>Microsoft Office PowerPoint</Application>
  <PresentationFormat>On-screen Show (4:3)</PresentationFormat>
  <Paragraphs>873</Paragraphs>
  <Slides>91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Arial</vt:lpstr>
      <vt:lpstr>Calibri</vt:lpstr>
      <vt:lpstr>Cambria Math</vt:lpstr>
      <vt:lpstr>Comic Sans MS</vt:lpstr>
      <vt:lpstr>Courier New</vt:lpstr>
      <vt:lpstr>Couririer New</vt:lpstr>
      <vt:lpstr>Lucida Console</vt:lpstr>
      <vt:lpstr>Wingdings</vt:lpstr>
      <vt:lpstr>Office Theme</vt:lpstr>
      <vt:lpstr>Default Design</vt:lpstr>
      <vt:lpstr>1_Office Theme</vt:lpstr>
      <vt:lpstr>2_Default Design</vt:lpstr>
      <vt:lpstr>1_Default Design</vt:lpstr>
      <vt:lpstr>Equation</vt:lpstr>
      <vt:lpstr> Multiple Sequence Alignment (MSA) BIFX-550</vt:lpstr>
      <vt:lpstr>PowerPoint Presentation</vt:lpstr>
      <vt:lpstr>Typos/issues with the Book </vt:lpstr>
      <vt:lpstr>Discussion Questions (Chapter 4)</vt:lpstr>
      <vt:lpstr>PowerPoint Presentation</vt:lpstr>
      <vt:lpstr>Discussion question</vt:lpstr>
      <vt:lpstr>http://www.people.virginia.edu/~wrp/papers/wrp_protsci04.pdf </vt:lpstr>
      <vt:lpstr>PowerPoint Presentation</vt:lpstr>
      <vt:lpstr>Scaled or Bit score</vt:lpstr>
      <vt:lpstr>Aim</vt:lpstr>
      <vt:lpstr>What is MSA?</vt:lpstr>
      <vt:lpstr>Why MSA?</vt:lpstr>
      <vt:lpstr>Why MSA?</vt:lpstr>
      <vt:lpstr>Considerations during MSA</vt:lpstr>
      <vt:lpstr>DNA vs Protein in MSA</vt:lpstr>
      <vt:lpstr>Definition</vt:lpstr>
      <vt:lpstr>MSA</vt:lpstr>
      <vt:lpstr>Easy Case</vt:lpstr>
      <vt:lpstr>PowerPoint Presentation</vt:lpstr>
      <vt:lpstr>Not So Easy Case</vt:lpstr>
      <vt:lpstr>PowerPoint Presentation</vt:lpstr>
      <vt:lpstr>MSA outline</vt:lpstr>
      <vt:lpstr>How to carry out MSA?</vt:lpstr>
      <vt:lpstr>How can residues/residue features  help us to get a meaningful alignment</vt:lpstr>
      <vt:lpstr>Selecting Sequences</vt:lpstr>
      <vt:lpstr>Selecting Sequences</vt:lpstr>
      <vt:lpstr>Selecting Sequences</vt:lpstr>
      <vt:lpstr>Comparing Homologous enzymes</vt:lpstr>
      <vt:lpstr>Pairwise alignments doesn’t work when comparing distant homologs</vt:lpstr>
      <vt:lpstr>Where do we use MSA?</vt:lpstr>
      <vt:lpstr>Where do we use MSA?</vt:lpstr>
      <vt:lpstr>Software for Viewing the MSA</vt:lpstr>
      <vt:lpstr>PowerPoint Presentation</vt:lpstr>
      <vt:lpstr>Accessing MSA methods</vt:lpstr>
      <vt:lpstr>Accessing MSA Methods: Dynamic Programming</vt:lpstr>
      <vt:lpstr>Accessing MSA methods</vt:lpstr>
      <vt:lpstr>Examples of Progressive Alignment Methods (Software)</vt:lpstr>
      <vt:lpstr>PowerPoint Presentation</vt:lpstr>
      <vt:lpstr>Progressive Alignment</vt:lpstr>
      <vt:lpstr>PowerPoint Presentation</vt:lpstr>
      <vt:lpstr>Steps of Progressive Alignment</vt:lpstr>
      <vt:lpstr>Clustalw2</vt:lpstr>
      <vt:lpstr>Compare the scores of distantly to closely related proteins</vt:lpstr>
      <vt:lpstr>Stage 2</vt:lpstr>
      <vt:lpstr>How to measure distances between sequences?</vt:lpstr>
      <vt:lpstr>How to score the alignment?</vt:lpstr>
      <vt:lpstr>Distance matrix to Guide Tree</vt:lpstr>
      <vt:lpstr>Finally Guide Tree is used as a guidance to create MSA</vt:lpstr>
      <vt:lpstr>PowerPoint Presentation</vt:lpstr>
      <vt:lpstr>Before we go to discuss the algorithm, let us introduce Profiles</vt:lpstr>
      <vt:lpstr>Intro to Profiles</vt:lpstr>
      <vt:lpstr>Profiles</vt:lpstr>
      <vt:lpstr>Profile based alignment</vt:lpstr>
      <vt:lpstr>Aligning Sequences</vt:lpstr>
      <vt:lpstr>Patterns</vt:lpstr>
      <vt:lpstr>Other Database examples</vt:lpstr>
      <vt:lpstr>Algorithm</vt:lpstr>
      <vt:lpstr>PowerPoint Presentation</vt:lpstr>
      <vt:lpstr>Add other information</vt:lpstr>
      <vt:lpstr>Stage 3</vt:lpstr>
      <vt:lpstr>Feng-Doolittle Approach</vt:lpstr>
      <vt:lpstr>More on once a gap always a gap</vt:lpstr>
      <vt:lpstr>Once a gap always a gap</vt:lpstr>
      <vt:lpstr>Alignment is important for Trees</vt:lpstr>
      <vt:lpstr>Alignment is important for Trees</vt:lpstr>
      <vt:lpstr>Iterative Approaches</vt:lpstr>
      <vt:lpstr>Iterative Refinement by MAFFT</vt:lpstr>
      <vt:lpstr>Benchmarking MSA</vt:lpstr>
      <vt:lpstr>Benchmarking MSA</vt:lpstr>
      <vt:lpstr>Benchmarking MSA</vt:lpstr>
      <vt:lpstr>Metrics commonly used to evaluate the performance</vt:lpstr>
      <vt:lpstr>MSA and accuracy</vt:lpstr>
      <vt:lpstr>Databases for MSA</vt:lpstr>
      <vt:lpstr>Structure-based approach</vt:lpstr>
      <vt:lpstr>PowerPoint Presentation</vt:lpstr>
      <vt:lpstr>PowerPoint Presentation</vt:lpstr>
      <vt:lpstr>PowerPoint Presentation</vt:lpstr>
      <vt:lpstr>Structure-based approach</vt:lpstr>
      <vt:lpstr>Run T-COFFEE</vt:lpstr>
      <vt:lpstr>CDD</vt:lpstr>
      <vt:lpstr>PowerPoint Presentation</vt:lpstr>
      <vt:lpstr>Delta BLAST</vt:lpstr>
      <vt:lpstr>Integerated MSA Resources</vt:lpstr>
      <vt:lpstr>Manual vs Automated</vt:lpstr>
      <vt:lpstr>Manual vs Automated</vt:lpstr>
      <vt:lpstr>Multiple Sequence Alignment Genomic Regions</vt:lpstr>
      <vt:lpstr>Differences in MSA of DNA</vt:lpstr>
      <vt:lpstr>Differences in MSA of DNA</vt:lpstr>
      <vt:lpstr>Examples using ClustalO</vt:lpstr>
      <vt:lpstr>After the talk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Ravichandran, Ravi (NIH/NCI) [C]</dc:creator>
  <cp:lastModifiedBy>Ravichandran, Ravi (NIH/NCI) [C]</cp:lastModifiedBy>
  <cp:revision>323</cp:revision>
  <dcterms:created xsi:type="dcterms:W3CDTF">2006-08-16T00:00:00Z</dcterms:created>
  <dcterms:modified xsi:type="dcterms:W3CDTF">2020-03-05T18:01:46Z</dcterms:modified>
</cp:coreProperties>
</file>