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80" r:id="rId5"/>
    <p:sldId id="258" r:id="rId6"/>
    <p:sldId id="294" r:id="rId7"/>
    <p:sldId id="293" r:id="rId8"/>
    <p:sldId id="279" r:id="rId9"/>
    <p:sldId id="283" r:id="rId10"/>
    <p:sldId id="288" r:id="rId11"/>
    <p:sldId id="261" r:id="rId12"/>
    <p:sldId id="290" r:id="rId13"/>
    <p:sldId id="277" r:id="rId14"/>
    <p:sldId id="292" r:id="rId15"/>
    <p:sldId id="266" r:id="rId16"/>
    <p:sldId id="267" r:id="rId17"/>
    <p:sldId id="29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493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76" y="-43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76ABBDB-5749-4518-ADCC-2CECF641DEB7}" type="datetime1">
              <a:rPr lang="ko-KR" altLang="en-US"/>
              <a:pPr lvl="0">
                <a:defRPr/>
              </a:pPr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DD5686-E9A6-49A9-9065-35FB304602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2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7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7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9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4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009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5B7F-FCB8-4BE4-AA59-1DBCE07921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8880-04E4-4958-AAF1-A2E6304A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0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2"/>
            <a:ext cx="9144000" cy="288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8407" y="1986843"/>
            <a:ext cx="3786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  <a:latin typeface="맑은 고딕"/>
                <a:ea typeface="맑은 고딕"/>
              </a:rPr>
              <a:t>설계 제안서</a:t>
            </a:r>
            <a:endParaRPr lang="ko-KR" altLang="en-US" sz="36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0807" y="5042118"/>
            <a:ext cx="287215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/>
                </a:solidFill>
                <a:latin typeface="+mj-ea"/>
                <a:ea typeface="+mj-ea"/>
              </a:rPr>
              <a:t>8</a:t>
            </a:r>
            <a:r>
              <a:rPr lang="ko-KR" altLang="en-US" sz="1600" b="1">
                <a:solidFill>
                  <a:schemeClr val="accent1"/>
                </a:solidFill>
                <a:latin typeface="+mj-ea"/>
                <a:ea typeface="+mj-ea"/>
              </a:rPr>
              <a:t>조</a:t>
            </a:r>
            <a:endParaRPr lang="ko-KR" altLang="en-US" sz="1600" b="1">
              <a:solidFill>
                <a:schemeClr val="accent1"/>
              </a:solidFill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1600" b="1">
              <a:solidFill>
                <a:schemeClr val="accent1"/>
              </a:solidFill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/>
                </a:solidFill>
                <a:latin typeface="+mj-ea"/>
                <a:ea typeface="+mj-ea"/>
              </a:rPr>
              <a:t>2017732066</a:t>
            </a:r>
            <a:r>
              <a:rPr lang="ko-KR" altLang="en-US" sz="1600" b="1">
                <a:solidFill>
                  <a:schemeClr val="accent1"/>
                </a:solidFill>
                <a:latin typeface="+mj-ea"/>
                <a:ea typeface="+mj-ea"/>
              </a:rPr>
              <a:t> 이승제 </a:t>
            </a:r>
            <a:r>
              <a:rPr lang="en-US" altLang="ko-KR" sz="1600" b="1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1600" b="1">
                <a:solidFill>
                  <a:schemeClr val="accent1"/>
                </a:solidFill>
                <a:latin typeface="+mj-ea"/>
                <a:ea typeface="+mj-ea"/>
              </a:rPr>
              <a:t>조장</a:t>
            </a:r>
            <a:r>
              <a:rPr lang="en-US" altLang="ko-KR" sz="1600" b="1">
                <a:solidFill>
                  <a:schemeClr val="accent1"/>
                </a:solidFill>
                <a:latin typeface="+mj-ea"/>
                <a:ea typeface="+mj-ea"/>
              </a:rPr>
              <a:t>)</a:t>
            </a:r>
            <a:endParaRPr lang="en-US" altLang="ko-KR" sz="1600" b="1">
              <a:solidFill>
                <a:schemeClr val="accent1"/>
              </a:solidFill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/>
                </a:solidFill>
                <a:latin typeface="+mj-ea"/>
                <a:ea typeface="+mj-ea"/>
              </a:rPr>
              <a:t>2016732018</a:t>
            </a:r>
            <a:r>
              <a:rPr lang="ko-KR" altLang="en-US" sz="1600" b="1">
                <a:solidFill>
                  <a:schemeClr val="accent1"/>
                </a:solidFill>
                <a:latin typeface="+mj-ea"/>
                <a:ea typeface="+mj-ea"/>
              </a:rPr>
              <a:t> 김동훈</a:t>
            </a:r>
            <a:endParaRPr lang="ko-KR" altLang="en-US" sz="1600" b="1">
              <a:solidFill>
                <a:schemeClr val="accent1"/>
              </a:solidFill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/>
                </a:solidFill>
                <a:latin typeface="+mj-ea"/>
                <a:ea typeface="+mj-ea"/>
              </a:rPr>
              <a:t>2014732040</a:t>
            </a:r>
            <a:r>
              <a:rPr lang="ko-KR" altLang="en-US" sz="1600" b="1">
                <a:solidFill>
                  <a:schemeClr val="accent1"/>
                </a:solidFill>
                <a:latin typeface="+mj-ea"/>
                <a:ea typeface="+mj-ea"/>
              </a:rPr>
              <a:t> 김병준</a:t>
            </a:r>
            <a:endParaRPr lang="ko-KR" altLang="en-US" sz="1600" b="1">
              <a:solidFill>
                <a:schemeClr val="accent1"/>
              </a:solidFill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/>
                </a:solidFill>
                <a:latin typeface="+mj-ea"/>
                <a:ea typeface="+mj-ea"/>
              </a:rPr>
              <a:t>2013732002</a:t>
            </a:r>
            <a:r>
              <a:rPr lang="ko-KR" altLang="en-US" sz="1600" b="1">
                <a:solidFill>
                  <a:schemeClr val="accent1"/>
                </a:solidFill>
                <a:latin typeface="+mj-ea"/>
                <a:ea typeface="+mj-ea"/>
              </a:rPr>
              <a:t> 김한선</a:t>
            </a:r>
            <a:endParaRPr lang="ko-KR" altLang="en-US" sz="1600" b="1">
              <a:solidFill>
                <a:schemeClr val="accent1"/>
              </a:solidFill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407" y="118715"/>
            <a:ext cx="7094238" cy="1308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유도성 부하의 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역률보상 회로 및 제어기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6" y="360677"/>
            <a:ext cx="1641229" cy="69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3. </a:t>
            </a:r>
            <a:r>
              <a:rPr lang="ko-KR" altLang="en-US" sz="2000" b="1"/>
              <a:t>회로도</a:t>
            </a:r>
            <a:endParaRPr lang="ko-KR" altLang="en-US" sz="2000" b="1"/>
          </a:p>
          <a:p>
            <a:pPr lvl="0">
              <a:defRPr/>
            </a:pPr>
            <a:r>
              <a:rPr lang="ko-KR" altLang="en-US" sz="2000" b="1"/>
              <a:t>   </a:t>
            </a:r>
            <a:r>
              <a:rPr lang="en-US" altLang="ko-KR" sz="2000" b="1"/>
              <a:t>(</a:t>
            </a:r>
            <a:r>
              <a:rPr lang="ko-KR" altLang="en-US" sz="2000" b="1"/>
              <a:t>초안</a:t>
            </a:r>
            <a:r>
              <a:rPr lang="en-US" altLang="ko-KR" sz="2000" b="1"/>
              <a:t>)</a:t>
            </a:r>
            <a:endParaRPr lang="en-US" altLang="ko-KR" sz="20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1887415" y="400146"/>
            <a:ext cx="0" cy="66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5350" y="403463"/>
            <a:ext cx="6565820" cy="6051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6" y="360677"/>
            <a:ext cx="1641229" cy="69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3. </a:t>
            </a:r>
            <a:r>
              <a:rPr lang="ko-KR" altLang="en-US" sz="2000" b="1"/>
              <a:t>회로도</a:t>
            </a:r>
            <a:endParaRPr lang="ko-KR" altLang="en-US" sz="2000" b="1"/>
          </a:p>
          <a:p>
            <a:pPr lvl="0">
              <a:defRPr/>
            </a:pPr>
            <a:r>
              <a:rPr lang="ko-KR" altLang="en-US" sz="2000" b="1"/>
              <a:t>    </a:t>
            </a:r>
            <a:r>
              <a:rPr lang="en-US" altLang="ko-KR" sz="2000" b="1"/>
              <a:t>(</a:t>
            </a:r>
            <a:r>
              <a:rPr lang="ko-KR" altLang="en-US" sz="2000" b="1"/>
              <a:t>전체</a:t>
            </a:r>
            <a:r>
              <a:rPr lang="en-US" altLang="ko-KR" sz="2000" b="1"/>
              <a:t>)</a:t>
            </a:r>
            <a:endParaRPr lang="en-US" altLang="ko-KR" sz="20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1887415" y="400146"/>
            <a:ext cx="0" cy="66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7423" y="888243"/>
            <a:ext cx="7216577" cy="5081514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3920046" y="742579"/>
            <a:ext cx="1303908" cy="11651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3869184" y="344933"/>
            <a:ext cx="1405631" cy="3674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RESET </a:t>
            </a:r>
            <a:r>
              <a:rPr lang="ko-KR" altLang="en-US"/>
              <a:t>버튼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6009997" y="973768"/>
            <a:ext cx="1673811" cy="14518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6305735" y="488085"/>
            <a:ext cx="1405631" cy="36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아두이노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5302373" y="3983668"/>
            <a:ext cx="1673811" cy="14518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151703" y="4700169"/>
            <a:ext cx="1664562" cy="364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릴레이 스위치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3549772" y="3914127"/>
            <a:ext cx="1197932" cy="1174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4451225" y="5091714"/>
            <a:ext cx="1239176" cy="11651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5417598" y="6184219"/>
            <a:ext cx="1664562" cy="36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병렬 콘덴서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2518299" y="5643051"/>
            <a:ext cx="1664562" cy="641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전류 센서 </a:t>
            </a:r>
            <a:r>
              <a:rPr lang="en-US" altLang="ko-KR"/>
              <a:t>ACS712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1" animBg="1"/>
      <p:bldP spid="9" grpId="2" animBg="1"/>
      <p:bldP spid="10" grpId="3" animBg="1"/>
      <p:bldP spid="11" grpId="4" animBg="1"/>
      <p:bldP spid="12" grpId="5" animBg="1"/>
      <p:bldP spid="15" grpId="6" animBg="1"/>
      <p:bldP spid="16" grpId="7" animBg="1"/>
      <p:bldP spid="7" grpId="8" animBg="1"/>
      <p:bldP spid="8" grpId="9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7454" y="1057699"/>
            <a:ext cx="6926545" cy="58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6186" y="360677"/>
            <a:ext cx="1863170" cy="389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3. </a:t>
            </a:r>
            <a:r>
              <a:rPr lang="ko-KR" altLang="en-US" sz="2000" b="1"/>
              <a:t>예상 결과물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146347" y="400146"/>
            <a:ext cx="0" cy="66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6" y="360677"/>
            <a:ext cx="23211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4. </a:t>
            </a:r>
            <a:r>
              <a:rPr lang="ko-KR" altLang="en-US" sz="2000" b="1"/>
              <a:t>부품 시장조사</a:t>
            </a:r>
            <a:endParaRPr lang="ko-KR" altLang="en-US" sz="20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2146347" y="400146"/>
            <a:ext cx="0" cy="66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345543" y="1340768"/>
          <a:ext cx="5964684" cy="4131485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2402325"/>
                <a:gridCol w="1742770"/>
                <a:gridCol w="1819589"/>
              </a:tblGrid>
              <a:tr h="432048"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effectLst/>
                          <a:latin typeface="나눔고딕 ExtraBold"/>
                          <a:ea typeface="나눔고딕 ExtraBold"/>
                        </a:rPr>
                        <a:t>제품 </a:t>
                      </a:r>
                      <a:endParaRPr lang="ko-KR" altLang="en-US" sz="18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def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effectLst/>
                          <a:latin typeface="나눔고딕 ExtraBold"/>
                          <a:ea typeface="나눔고딕 ExtraBold"/>
                        </a:rPr>
                        <a:t>개수</a:t>
                      </a:r>
                      <a:endParaRPr lang="ko-KR" altLang="en-US" sz="1800" b="1" kern="0" spc="0"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def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effectLst/>
                          <a:latin typeface="나눔고딕 ExtraBold"/>
                          <a:ea typeface="나눔고딕 ExtraBold"/>
                        </a:rPr>
                        <a:t>총 가격</a:t>
                      </a:r>
                      <a:endParaRPr lang="ko-KR" altLang="en-US" sz="18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def">
                        <a:alpha val="25000"/>
                      </a:srgbClr>
                    </a:solidFill>
                  </a:tcPr>
                </a:tc>
              </a:tr>
              <a:tr h="432048"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Relay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2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8,400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  <a:tr h="432048"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ACS712(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전류센서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en-US" altLang="ko-KR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effectLst/>
                          <a:latin typeface="나눔고딕 ExtraBold"/>
                          <a:ea typeface="나눔고딕 ExtraBold"/>
                        </a:rPr>
                        <a:t>6,000 </a:t>
                      </a:r>
                      <a:r>
                        <a:rPr lang="ko-KR" altLang="en-US" sz="1800" kern="0" spc="0">
                          <a:effectLst/>
                          <a:latin typeface="나눔고딕 ExtraBold"/>
                          <a:ea typeface="나눔고딕 ExtraBold"/>
                        </a:rPr>
                        <a:t>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  <a:tr h="432048"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전압센서</a:t>
                      </a:r>
                      <a:endParaRPr lang="en-US" altLang="ko-KR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en-US" altLang="ko-KR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effectLst/>
                          <a:latin typeface="나눔고딕 ExtraBold"/>
                          <a:ea typeface="나눔고딕 ExtraBold"/>
                        </a:rPr>
                        <a:t>5,000 </a:t>
                      </a:r>
                      <a:r>
                        <a:rPr lang="ko-KR" altLang="en-US" sz="1800" kern="0" spc="0">
                          <a:effectLst/>
                          <a:latin typeface="나눔고딕 ExtraBold"/>
                          <a:ea typeface="나눔고딕 ExtraBold"/>
                        </a:rPr>
                        <a:t>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  <a:tr h="432048"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변압기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effectLst/>
                          <a:latin typeface="나눔고딕 ExtraBold"/>
                          <a:ea typeface="나눔고딕 ExtraBold"/>
                        </a:rPr>
                        <a:t>7,000 </a:t>
                      </a:r>
                      <a:r>
                        <a:rPr lang="ko-KR" altLang="en-US" sz="1800" kern="0" spc="0">
                          <a:effectLst/>
                          <a:latin typeface="나눔고딕 ExtraBold"/>
                          <a:ea typeface="나눔고딕 ExtraBold"/>
                        </a:rPr>
                        <a:t>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  <a:tr h="360040"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기판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9,000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  <a:tr h="360040"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SN754410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4,000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  <a:tr h="432048"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LCD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effectLst/>
                          <a:latin typeface="나눔고딕 ExtraBold"/>
                          <a:ea typeface="나눔고딕 ExtraBold"/>
                        </a:rPr>
                        <a:t>3,000</a:t>
                      </a:r>
                      <a:r>
                        <a:rPr lang="ko-KR" altLang="en-US" sz="1800" kern="0" spc="0">
                          <a:effectLst/>
                          <a:latin typeface="나눔고딕 ExtraBold"/>
                          <a:ea typeface="나눔고딕 ExtraBold"/>
                        </a:rPr>
                        <a:t>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  <a:tr h="360040"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전원케이블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effectLst/>
                          <a:latin typeface="나눔고딕 ExtraBold"/>
                          <a:ea typeface="나눔고딕 ExtraBold"/>
                        </a:rPr>
                        <a:t>4,000</a:t>
                      </a:r>
                      <a:r>
                        <a:rPr lang="ko-KR" altLang="en-US" sz="1800" kern="0" spc="0">
                          <a:effectLst/>
                          <a:latin typeface="나눔고딕 ExtraBold"/>
                          <a:ea typeface="나눔고딕 ExtraBold"/>
                        </a:rPr>
                        <a:t> 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  <a:tr h="459077"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고딕 ExtraBold"/>
                          <a:ea typeface="나눔고딕 ExtraBold"/>
                        </a:rPr>
                        <a:t>추후 추가비용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0">
                          <a:latin typeface="나눔고딕 ExtraBold"/>
                          <a:ea typeface="나눔고딕 ExtraBold"/>
                        </a:rPr>
                        <a:t>+</a:t>
                      </a:r>
                      <a:r>
                        <a:rPr lang="ko-KR" altLang="ko-KR" b="1">
                          <a:latin typeface="나눔고딕 ExtraBold"/>
                          <a:ea typeface="나눔고딕 ExtraBold"/>
                        </a:rPr>
                        <a:t>α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 vert="horz" lIns="52626" tIns="14549" rIns="52626" bIns="14549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0">
                          <a:latin typeface="나눔고딕 ExtraBold"/>
                          <a:ea typeface="나눔고딕 ExtraBold"/>
                        </a:rPr>
                        <a:t>+</a:t>
                      </a:r>
                      <a:r>
                        <a:rPr lang="ko-KR" altLang="ko-KR" b="1">
                          <a:latin typeface="나눔고딕 ExtraBold"/>
                          <a:ea typeface="나눔고딕 ExtraBold"/>
                        </a:rPr>
                        <a:t>α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 ExtraBold"/>
                        <a:ea typeface="나눔고딕 ExtraBold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2886536" y="6051796"/>
          <a:ext cx="541834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10114"/>
                <a:gridCol w="3208228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총 금액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25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46,400 + 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ko-KR">
                          <a:latin typeface="나눔고딕 ExtraBold"/>
                          <a:ea typeface="나눔고딕 ExtraBold"/>
                        </a:rPr>
                        <a:t>α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  원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6" y="360677"/>
            <a:ext cx="16412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/>
              <a:t>5</a:t>
            </a:r>
            <a:r>
              <a:rPr lang="en-US" altLang="ko-KR" sz="2000" b="1" dirty="0" smtClean="0"/>
              <a:t>. </a:t>
            </a:r>
            <a:r>
              <a:rPr lang="ko-KR" altLang="en-US" sz="2000" b="1" dirty="0"/>
              <a:t>설계 일정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863969" y="400146"/>
            <a:ext cx="23446" cy="6199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87196" y="1716258"/>
            <a:ext cx="7156803" cy="45157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665829" y="1408320"/>
            <a:ext cx="1048042" cy="26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2021-11-05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62309" y="1405972"/>
            <a:ext cx="1048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2021-11-10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60313" y="1403624"/>
            <a:ext cx="1048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2021-11-17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5556793" y="1401276"/>
            <a:ext cx="1048042" cy="26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2021-11-21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82933" y="1398928"/>
            <a:ext cx="1048042" cy="266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2021-11-24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38733" y="1396580"/>
            <a:ext cx="1048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2021-11-30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22669" y="1408300"/>
            <a:ext cx="1048042" cy="26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2021-12-05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6" y="360677"/>
            <a:ext cx="16412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5. </a:t>
            </a:r>
            <a:r>
              <a:rPr lang="ko-KR" altLang="en-US" sz="2000" b="1"/>
              <a:t>역할 분담</a:t>
            </a:r>
            <a:endParaRPr lang="ko-KR" altLang="en-US" sz="2000" b="1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863969" y="400146"/>
            <a:ext cx="23446" cy="6199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76"/>
          <p:cNvSpPr/>
          <p:nvPr/>
        </p:nvSpPr>
        <p:spPr>
          <a:xfrm rot="16200000">
            <a:off x="3594617" y="-697128"/>
            <a:ext cx="498462" cy="3733491"/>
          </a:xfrm>
          <a:custGeom>
            <a:avLst/>
            <a:gdLst>
              <a:gd name="connsiteX0" fmla="*/ 269999 w 540000"/>
              <a:gd name="connsiteY0" fmla="*/ 4044615 h 4044615"/>
              <a:gd name="connsiteX1" fmla="*/ 119834 w 540000"/>
              <a:gd name="connsiteY1" fmla="*/ 3894450 h 4044615"/>
              <a:gd name="connsiteX2" fmla="*/ 119834 w 540000"/>
              <a:gd name="connsiteY2" fmla="*/ 488395 h 4044615"/>
              <a:gd name="connsiteX3" fmla="*/ 79081 w 540000"/>
              <a:gd name="connsiteY3" fmla="*/ 460919 h 4044615"/>
              <a:gd name="connsiteX4" fmla="*/ 0 w 540000"/>
              <a:gd name="connsiteY4" fmla="*/ 270000 h 4044615"/>
              <a:gd name="connsiteX5" fmla="*/ 270000 w 540000"/>
              <a:gd name="connsiteY5" fmla="*/ 0 h 4044615"/>
              <a:gd name="connsiteX6" fmla="*/ 540000 w 540000"/>
              <a:gd name="connsiteY6" fmla="*/ 270000 h 4044615"/>
              <a:gd name="connsiteX7" fmla="*/ 460919 w 540000"/>
              <a:gd name="connsiteY7" fmla="*/ 460919 h 4044615"/>
              <a:gd name="connsiteX8" fmla="*/ 420164 w 540000"/>
              <a:gd name="connsiteY8" fmla="*/ 488397 h 4044615"/>
              <a:gd name="connsiteX9" fmla="*/ 420164 w 540000"/>
              <a:gd name="connsiteY9" fmla="*/ 3894450 h 4044615"/>
              <a:gd name="connsiteX10" fmla="*/ 269999 w 540000"/>
              <a:gd name="connsiteY10" fmla="*/ 4044615 h 40446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4044615">
                <a:moveTo>
                  <a:pt x="269999" y="4044615"/>
                </a:moveTo>
                <a:cubicBezTo>
                  <a:pt x="187065" y="4044615"/>
                  <a:pt x="119834" y="3977384"/>
                  <a:pt x="119834" y="3894450"/>
                </a:cubicBezTo>
                <a:lnTo>
                  <a:pt x="119834" y="488395"/>
                </a:lnTo>
                <a:lnTo>
                  <a:pt x="79081" y="460919"/>
                </a:lnTo>
                <a:cubicBezTo>
                  <a:pt x="30221" y="412059"/>
                  <a:pt x="0" y="344559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ubicBezTo>
                  <a:pt x="419117" y="0"/>
                  <a:pt x="540000" y="120883"/>
                  <a:pt x="540000" y="270000"/>
                </a:cubicBezTo>
                <a:cubicBezTo>
                  <a:pt x="540000" y="344559"/>
                  <a:pt x="509779" y="412059"/>
                  <a:pt x="460919" y="460919"/>
                </a:cubicBezTo>
                <a:lnTo>
                  <a:pt x="420164" y="488397"/>
                </a:lnTo>
                <a:lnTo>
                  <a:pt x="420164" y="3894450"/>
                </a:lnTo>
                <a:cubicBezTo>
                  <a:pt x="420164" y="3977384"/>
                  <a:pt x="352933" y="4044615"/>
                  <a:pt x="269999" y="4044615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1662" b="1">
              <a:solidFill>
                <a:prstClr val="white"/>
              </a:solidFill>
              <a:latin typeface="나눔고딕"/>
              <a:ea typeface="나눔고딕"/>
            </a:endParaRPr>
          </a:p>
        </p:txBody>
      </p:sp>
      <p:sp>
        <p:nvSpPr>
          <p:cNvPr id="10" name="모서리가 둥근 직사각형 67"/>
          <p:cNvSpPr/>
          <p:nvPr/>
        </p:nvSpPr>
        <p:spPr>
          <a:xfrm rot="10800000">
            <a:off x="2458838" y="1064499"/>
            <a:ext cx="1974861" cy="212925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b="1">
              <a:solidFill>
                <a:prstClr val="white"/>
              </a:solidFill>
              <a:latin typeface="나눔고딕"/>
              <a:ea typeface="나눔고딕"/>
            </a:endParaRPr>
          </a:p>
        </p:txBody>
      </p:sp>
      <p:sp>
        <p:nvSpPr>
          <p:cNvPr id="11" name="타원 10"/>
          <p:cNvSpPr/>
          <p:nvPr/>
        </p:nvSpPr>
        <p:spPr>
          <a:xfrm rot="20953146">
            <a:off x="1991606" y="944486"/>
            <a:ext cx="498462" cy="468924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b="1">
              <a:solidFill>
                <a:prstClr val="white"/>
              </a:solidFill>
              <a:latin typeface="나눔고딕"/>
              <a:ea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3785" y="518192"/>
            <a:ext cx="2640883" cy="1226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62" b="1" spc="-113">
                <a:latin typeface="나눔고딕"/>
                <a:ea typeface="나눔고딕"/>
              </a:rPr>
              <a:t>       </a:t>
            </a:r>
            <a:r>
              <a:rPr lang="ko-KR" altLang="en-US" b="1" spc="-113">
                <a:latin typeface="나눔고딕"/>
                <a:ea typeface="나눔고딕"/>
              </a:rPr>
              <a:t>이승제 </a:t>
            </a:r>
            <a:r>
              <a:rPr lang="en-US" altLang="ko-KR" b="1" spc="-113">
                <a:latin typeface="나눔고딕"/>
                <a:ea typeface="나눔고딕"/>
              </a:rPr>
              <a:t>(</a:t>
            </a:r>
            <a:r>
              <a:rPr lang="ko-KR" altLang="en-US" b="1" spc="-113">
                <a:latin typeface="나눔고딕"/>
                <a:ea typeface="나눔고딕"/>
              </a:rPr>
              <a:t>조장</a:t>
            </a:r>
            <a:r>
              <a:rPr lang="en-US" altLang="ko-KR" b="1" spc="-113">
                <a:latin typeface="나눔고딕"/>
                <a:ea typeface="나눔고딕"/>
              </a:rPr>
              <a:t>)</a:t>
            </a:r>
            <a:endParaRPr lang="en-US" altLang="ko-KR" b="1" spc="-113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922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제안서 및 보고서 </a:t>
            </a:r>
            <a:r>
              <a:rPr lang="en-US" altLang="ko-KR" sz="1600" b="1" spc="-113">
                <a:latin typeface="나눔고딕"/>
                <a:ea typeface="나눔고딕"/>
              </a:rPr>
              <a:t>ppt</a:t>
            </a:r>
            <a:r>
              <a:rPr lang="ko-KR" altLang="en-US" sz="1600" b="1" spc="-113">
                <a:latin typeface="나눔고딕"/>
                <a:ea typeface="나눔고딕"/>
              </a:rPr>
              <a:t> 제작</a:t>
            </a:r>
            <a:endParaRPr lang="ko-KR" altLang="en-US" sz="1600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시장 조사 및 부품 구매</a:t>
            </a:r>
            <a:endParaRPr lang="ko-KR" altLang="en-US" sz="1600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결과보고서 논문</a:t>
            </a:r>
            <a:endParaRPr lang="en-US" altLang="ko-KR" sz="1600" b="1" spc="-113">
              <a:latin typeface="나눔고딕"/>
              <a:ea typeface="나눔고딕"/>
            </a:endParaRPr>
          </a:p>
        </p:txBody>
      </p:sp>
      <p:grpSp>
        <p:nvGrpSpPr>
          <p:cNvPr id="18" name="그룹 17"/>
          <p:cNvGrpSpPr/>
          <p:nvPr/>
        </p:nvGrpSpPr>
        <p:grpSpPr>
          <a:xfrm rot="0">
            <a:off x="2328755" y="313291"/>
            <a:ext cx="1842635" cy="447496"/>
            <a:chOff x="2718660" y="2200242"/>
            <a:chExt cx="1692000" cy="533116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2718660" y="2733358"/>
              <a:ext cx="1692000" cy="0"/>
            </a:xfrm>
            <a:prstGeom prst="line">
              <a:avLst/>
            </a:prstGeom>
            <a:ln>
              <a:solidFill>
                <a:srgbClr val="ff999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2961687" y="2200242"/>
              <a:ext cx="617045" cy="3196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308" b="1">
                  <a:solidFill>
                    <a:srgbClr val="ff9999"/>
                  </a:solidFill>
                  <a:latin typeface="나눔고딕"/>
                  <a:ea typeface="나눔고딕"/>
                </a:rPr>
                <a:t>25</a:t>
              </a:r>
              <a:r>
                <a:rPr lang="en-US" altLang="ko-KR" sz="922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/>
                  <a:ea typeface="나눔고딕"/>
                </a:rPr>
                <a:t>%</a:t>
              </a:r>
              <a:endParaRPr lang="ko-KR" altLang="en-US" sz="922" b="1">
                <a:solidFill>
                  <a:prstClr val="black">
                    <a:lumMod val="75000"/>
                    <a:lumOff val="25000"/>
                  </a:prstClr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34" name="자유형 76"/>
          <p:cNvSpPr/>
          <p:nvPr/>
        </p:nvSpPr>
        <p:spPr>
          <a:xfrm rot="16200000">
            <a:off x="3564920" y="918344"/>
            <a:ext cx="498462" cy="3733491"/>
          </a:xfrm>
          <a:custGeom>
            <a:avLst/>
            <a:gdLst>
              <a:gd name="connsiteX0" fmla="*/ 269999 w 540000"/>
              <a:gd name="connsiteY0" fmla="*/ 4044615 h 4044615"/>
              <a:gd name="connsiteX1" fmla="*/ 119834 w 540000"/>
              <a:gd name="connsiteY1" fmla="*/ 3894450 h 4044615"/>
              <a:gd name="connsiteX2" fmla="*/ 119834 w 540000"/>
              <a:gd name="connsiteY2" fmla="*/ 488395 h 4044615"/>
              <a:gd name="connsiteX3" fmla="*/ 79081 w 540000"/>
              <a:gd name="connsiteY3" fmla="*/ 460919 h 4044615"/>
              <a:gd name="connsiteX4" fmla="*/ 0 w 540000"/>
              <a:gd name="connsiteY4" fmla="*/ 270000 h 4044615"/>
              <a:gd name="connsiteX5" fmla="*/ 270000 w 540000"/>
              <a:gd name="connsiteY5" fmla="*/ 0 h 4044615"/>
              <a:gd name="connsiteX6" fmla="*/ 540000 w 540000"/>
              <a:gd name="connsiteY6" fmla="*/ 270000 h 4044615"/>
              <a:gd name="connsiteX7" fmla="*/ 460919 w 540000"/>
              <a:gd name="connsiteY7" fmla="*/ 460919 h 4044615"/>
              <a:gd name="connsiteX8" fmla="*/ 420164 w 540000"/>
              <a:gd name="connsiteY8" fmla="*/ 488397 h 4044615"/>
              <a:gd name="connsiteX9" fmla="*/ 420164 w 540000"/>
              <a:gd name="connsiteY9" fmla="*/ 3894450 h 4044615"/>
              <a:gd name="connsiteX10" fmla="*/ 269999 w 540000"/>
              <a:gd name="connsiteY10" fmla="*/ 4044615 h 40446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4044615">
                <a:moveTo>
                  <a:pt x="269999" y="4044615"/>
                </a:moveTo>
                <a:cubicBezTo>
                  <a:pt x="187065" y="4044615"/>
                  <a:pt x="119834" y="3977384"/>
                  <a:pt x="119834" y="3894450"/>
                </a:cubicBezTo>
                <a:lnTo>
                  <a:pt x="119834" y="488395"/>
                </a:lnTo>
                <a:lnTo>
                  <a:pt x="79081" y="460919"/>
                </a:lnTo>
                <a:cubicBezTo>
                  <a:pt x="30221" y="412059"/>
                  <a:pt x="0" y="344559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ubicBezTo>
                  <a:pt x="419117" y="0"/>
                  <a:pt x="540000" y="120883"/>
                  <a:pt x="540000" y="270000"/>
                </a:cubicBezTo>
                <a:cubicBezTo>
                  <a:pt x="540000" y="344559"/>
                  <a:pt x="509779" y="412059"/>
                  <a:pt x="460919" y="460919"/>
                </a:cubicBezTo>
                <a:lnTo>
                  <a:pt x="420164" y="488397"/>
                </a:lnTo>
                <a:lnTo>
                  <a:pt x="420164" y="3894450"/>
                </a:lnTo>
                <a:cubicBezTo>
                  <a:pt x="420164" y="3977384"/>
                  <a:pt x="352933" y="4044615"/>
                  <a:pt x="269999" y="4044615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1662" b="1">
              <a:solidFill>
                <a:prstClr val="white"/>
              </a:solidFill>
              <a:latin typeface="나눔고딕"/>
              <a:ea typeface="나눔고딕"/>
            </a:endParaRPr>
          </a:p>
        </p:txBody>
      </p:sp>
      <p:sp>
        <p:nvSpPr>
          <p:cNvPr id="35" name="모서리가 둥근 직사각형 67"/>
          <p:cNvSpPr/>
          <p:nvPr/>
        </p:nvSpPr>
        <p:spPr>
          <a:xfrm rot="10800000">
            <a:off x="2419893" y="2679971"/>
            <a:ext cx="1974861" cy="21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b="1">
              <a:solidFill>
                <a:prstClr val="white"/>
              </a:solidFill>
              <a:latin typeface="나눔고딕"/>
              <a:ea typeface="나눔고딕"/>
            </a:endParaRPr>
          </a:p>
        </p:txBody>
      </p:sp>
      <p:sp>
        <p:nvSpPr>
          <p:cNvPr id="36" name="타원 35"/>
          <p:cNvSpPr/>
          <p:nvPr/>
        </p:nvSpPr>
        <p:spPr>
          <a:xfrm rot="20953146">
            <a:off x="1952661" y="2559958"/>
            <a:ext cx="498462" cy="4689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b="1">
              <a:solidFill>
                <a:prstClr val="white"/>
              </a:solidFill>
              <a:latin typeface="나눔고딕"/>
              <a:ea typeface="나눔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5075" y="5398807"/>
            <a:ext cx="2280227" cy="1234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62" b="1" spc="-113">
                <a:latin typeface="나눔고딕"/>
                <a:ea typeface="나눔고딕"/>
              </a:rPr>
              <a:t>       </a:t>
            </a:r>
            <a:r>
              <a:rPr lang="ko-KR" altLang="en-US" b="1" spc="-113">
                <a:latin typeface="나눔고딕"/>
                <a:ea typeface="나눔고딕"/>
              </a:rPr>
              <a:t>김한선</a:t>
            </a:r>
            <a:endParaRPr lang="ko-KR" altLang="en-US" b="1" spc="-113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922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자료조사</a:t>
            </a:r>
            <a:endParaRPr lang="ko-KR" altLang="en-US" sz="1600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회로제작</a:t>
            </a:r>
            <a:endParaRPr lang="ko-KR" altLang="en-US" sz="1600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결과보고서 발표</a:t>
            </a:r>
            <a:endParaRPr lang="en-US" altLang="ko-KR" sz="1600" b="1" spc="-113">
              <a:latin typeface="나눔고딕"/>
              <a:ea typeface="나눔고딕"/>
            </a:endParaRPr>
          </a:p>
        </p:txBody>
      </p:sp>
      <p:grpSp>
        <p:nvGrpSpPr>
          <p:cNvPr id="38" name="그룹 37"/>
          <p:cNvGrpSpPr/>
          <p:nvPr/>
        </p:nvGrpSpPr>
        <p:grpSpPr>
          <a:xfrm rot="0">
            <a:off x="2354543" y="1928763"/>
            <a:ext cx="1842635" cy="447495"/>
            <a:chOff x="2718660" y="2200243"/>
            <a:chExt cx="1692000" cy="533115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2718660" y="2733358"/>
              <a:ext cx="1692000" cy="0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2961687" y="2200243"/>
              <a:ext cx="617045" cy="533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308" b="1">
                  <a:solidFill>
                    <a:srgbClr val="00b0f0"/>
                  </a:solidFill>
                  <a:latin typeface="나눔고딕"/>
                  <a:ea typeface="나눔고딕"/>
                </a:rPr>
                <a:t>25</a:t>
              </a:r>
              <a:r>
                <a:rPr lang="en-US" altLang="ko-KR" sz="922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/>
                  <a:ea typeface="나눔고딕"/>
                </a:rPr>
                <a:t>%</a:t>
              </a:r>
              <a:endParaRPr lang="ko-KR" altLang="en-US" sz="922" b="1">
                <a:solidFill>
                  <a:prstClr val="black">
                    <a:lumMod val="75000"/>
                    <a:lumOff val="25000"/>
                  </a:prstClr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41" name="자유형 76"/>
          <p:cNvSpPr/>
          <p:nvPr/>
        </p:nvSpPr>
        <p:spPr>
          <a:xfrm rot="16200000">
            <a:off x="3576640" y="2547884"/>
            <a:ext cx="498462" cy="3733491"/>
          </a:xfrm>
          <a:custGeom>
            <a:avLst/>
            <a:gdLst>
              <a:gd name="connsiteX0" fmla="*/ 269999 w 540000"/>
              <a:gd name="connsiteY0" fmla="*/ 4044615 h 4044615"/>
              <a:gd name="connsiteX1" fmla="*/ 119834 w 540000"/>
              <a:gd name="connsiteY1" fmla="*/ 3894450 h 4044615"/>
              <a:gd name="connsiteX2" fmla="*/ 119834 w 540000"/>
              <a:gd name="connsiteY2" fmla="*/ 488395 h 4044615"/>
              <a:gd name="connsiteX3" fmla="*/ 79081 w 540000"/>
              <a:gd name="connsiteY3" fmla="*/ 460919 h 4044615"/>
              <a:gd name="connsiteX4" fmla="*/ 0 w 540000"/>
              <a:gd name="connsiteY4" fmla="*/ 270000 h 4044615"/>
              <a:gd name="connsiteX5" fmla="*/ 270000 w 540000"/>
              <a:gd name="connsiteY5" fmla="*/ 0 h 4044615"/>
              <a:gd name="connsiteX6" fmla="*/ 540000 w 540000"/>
              <a:gd name="connsiteY6" fmla="*/ 270000 h 4044615"/>
              <a:gd name="connsiteX7" fmla="*/ 460919 w 540000"/>
              <a:gd name="connsiteY7" fmla="*/ 460919 h 4044615"/>
              <a:gd name="connsiteX8" fmla="*/ 420164 w 540000"/>
              <a:gd name="connsiteY8" fmla="*/ 488397 h 4044615"/>
              <a:gd name="connsiteX9" fmla="*/ 420164 w 540000"/>
              <a:gd name="connsiteY9" fmla="*/ 3894450 h 4044615"/>
              <a:gd name="connsiteX10" fmla="*/ 269999 w 540000"/>
              <a:gd name="connsiteY10" fmla="*/ 4044615 h 40446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4044615">
                <a:moveTo>
                  <a:pt x="269999" y="4044615"/>
                </a:moveTo>
                <a:cubicBezTo>
                  <a:pt x="187065" y="4044615"/>
                  <a:pt x="119834" y="3977384"/>
                  <a:pt x="119834" y="3894450"/>
                </a:cubicBezTo>
                <a:lnTo>
                  <a:pt x="119834" y="488395"/>
                </a:lnTo>
                <a:lnTo>
                  <a:pt x="79081" y="460919"/>
                </a:lnTo>
                <a:cubicBezTo>
                  <a:pt x="30221" y="412059"/>
                  <a:pt x="0" y="344559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ubicBezTo>
                  <a:pt x="419117" y="0"/>
                  <a:pt x="540000" y="120883"/>
                  <a:pt x="540000" y="270000"/>
                </a:cubicBezTo>
                <a:cubicBezTo>
                  <a:pt x="540000" y="344559"/>
                  <a:pt x="509779" y="412059"/>
                  <a:pt x="460919" y="460919"/>
                </a:cubicBezTo>
                <a:lnTo>
                  <a:pt x="420164" y="488397"/>
                </a:lnTo>
                <a:lnTo>
                  <a:pt x="420164" y="3894450"/>
                </a:lnTo>
                <a:cubicBezTo>
                  <a:pt x="420164" y="3977384"/>
                  <a:pt x="352933" y="4044615"/>
                  <a:pt x="269999" y="4044615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1662" b="1">
              <a:solidFill>
                <a:prstClr val="white"/>
              </a:solidFill>
              <a:latin typeface="나눔고딕"/>
              <a:ea typeface="나눔고딕"/>
            </a:endParaRPr>
          </a:p>
        </p:txBody>
      </p:sp>
      <p:sp>
        <p:nvSpPr>
          <p:cNvPr id="42" name="모서리가 둥근 직사각형 67"/>
          <p:cNvSpPr/>
          <p:nvPr/>
        </p:nvSpPr>
        <p:spPr>
          <a:xfrm rot="10800000">
            <a:off x="2431613" y="4323579"/>
            <a:ext cx="1974861" cy="212925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b="1">
              <a:solidFill>
                <a:prstClr val="white"/>
              </a:solidFill>
              <a:latin typeface="나눔고딕"/>
              <a:ea typeface="나눔고딕"/>
            </a:endParaRPr>
          </a:p>
        </p:txBody>
      </p:sp>
      <p:sp>
        <p:nvSpPr>
          <p:cNvPr id="43" name="타원 42"/>
          <p:cNvSpPr/>
          <p:nvPr/>
        </p:nvSpPr>
        <p:spPr>
          <a:xfrm rot="20953146">
            <a:off x="1964381" y="4189498"/>
            <a:ext cx="498462" cy="4689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b="1">
              <a:solidFill>
                <a:prstClr val="white"/>
              </a:solidFill>
              <a:latin typeface="나눔고딕"/>
              <a:ea typeface="나눔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8837" y="3809579"/>
            <a:ext cx="2280227" cy="1232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62" b="1" spc="-113">
                <a:latin typeface="나눔고딕"/>
                <a:ea typeface="나눔고딕"/>
              </a:rPr>
              <a:t>       </a:t>
            </a:r>
            <a:r>
              <a:rPr lang="ko-KR" altLang="en-US" b="1" spc="-113">
                <a:latin typeface="나눔고딕"/>
                <a:ea typeface="나눔고딕"/>
              </a:rPr>
              <a:t>김병준</a:t>
            </a:r>
            <a:endParaRPr lang="ko-KR" altLang="en-US" b="1" spc="-113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922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제안서 발표</a:t>
            </a:r>
            <a:endParaRPr lang="ko-KR" altLang="en-US" sz="1600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회로 테스트</a:t>
            </a:r>
            <a:endParaRPr lang="ko-KR" altLang="en-US" sz="1600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아두이노 프로그래밍</a:t>
            </a:r>
            <a:endParaRPr lang="ko-KR" altLang="en-US" sz="1600" b="1" spc="-113">
              <a:latin typeface="나눔고딕"/>
              <a:ea typeface="나눔고딕"/>
            </a:endParaRPr>
          </a:p>
        </p:txBody>
      </p:sp>
      <p:grpSp>
        <p:nvGrpSpPr>
          <p:cNvPr id="45" name="그룹 44"/>
          <p:cNvGrpSpPr/>
          <p:nvPr/>
        </p:nvGrpSpPr>
        <p:grpSpPr>
          <a:xfrm rot="0">
            <a:off x="2366263" y="3558303"/>
            <a:ext cx="1842635" cy="447496"/>
            <a:chOff x="2718660" y="2200242"/>
            <a:chExt cx="1692000" cy="533116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2718660" y="2733358"/>
              <a:ext cx="1692000" cy="0"/>
            </a:xfrm>
            <a:prstGeom prst="line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2961687" y="2200242"/>
              <a:ext cx="617045" cy="533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308" b="1">
                  <a:solidFill>
                    <a:srgbClr val="00b050"/>
                  </a:solidFill>
                  <a:latin typeface="나눔고딕"/>
                  <a:ea typeface="나눔고딕"/>
                </a:rPr>
                <a:t>25</a:t>
              </a:r>
              <a:r>
                <a:rPr lang="en-US" altLang="ko-KR" sz="922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/>
                  <a:ea typeface="나눔고딕"/>
                </a:rPr>
                <a:t>%</a:t>
              </a:r>
              <a:endParaRPr lang="ko-KR" altLang="en-US" sz="922" b="1">
                <a:solidFill>
                  <a:prstClr val="black">
                    <a:lumMod val="75000"/>
                    <a:lumOff val="25000"/>
                  </a:prstClr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48" name="자유형 76"/>
          <p:cNvSpPr/>
          <p:nvPr/>
        </p:nvSpPr>
        <p:spPr>
          <a:xfrm rot="16200000">
            <a:off x="3602428" y="4177424"/>
            <a:ext cx="498462" cy="3733491"/>
          </a:xfrm>
          <a:custGeom>
            <a:avLst/>
            <a:gdLst>
              <a:gd name="connsiteX0" fmla="*/ 269999 w 540000"/>
              <a:gd name="connsiteY0" fmla="*/ 4044615 h 4044615"/>
              <a:gd name="connsiteX1" fmla="*/ 119834 w 540000"/>
              <a:gd name="connsiteY1" fmla="*/ 3894450 h 4044615"/>
              <a:gd name="connsiteX2" fmla="*/ 119834 w 540000"/>
              <a:gd name="connsiteY2" fmla="*/ 488395 h 4044615"/>
              <a:gd name="connsiteX3" fmla="*/ 79081 w 540000"/>
              <a:gd name="connsiteY3" fmla="*/ 460919 h 4044615"/>
              <a:gd name="connsiteX4" fmla="*/ 0 w 540000"/>
              <a:gd name="connsiteY4" fmla="*/ 270000 h 4044615"/>
              <a:gd name="connsiteX5" fmla="*/ 270000 w 540000"/>
              <a:gd name="connsiteY5" fmla="*/ 0 h 4044615"/>
              <a:gd name="connsiteX6" fmla="*/ 540000 w 540000"/>
              <a:gd name="connsiteY6" fmla="*/ 270000 h 4044615"/>
              <a:gd name="connsiteX7" fmla="*/ 460919 w 540000"/>
              <a:gd name="connsiteY7" fmla="*/ 460919 h 4044615"/>
              <a:gd name="connsiteX8" fmla="*/ 420164 w 540000"/>
              <a:gd name="connsiteY8" fmla="*/ 488397 h 4044615"/>
              <a:gd name="connsiteX9" fmla="*/ 420164 w 540000"/>
              <a:gd name="connsiteY9" fmla="*/ 3894450 h 4044615"/>
              <a:gd name="connsiteX10" fmla="*/ 269999 w 540000"/>
              <a:gd name="connsiteY10" fmla="*/ 4044615 h 40446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4044615">
                <a:moveTo>
                  <a:pt x="269999" y="4044615"/>
                </a:moveTo>
                <a:cubicBezTo>
                  <a:pt x="187065" y="4044615"/>
                  <a:pt x="119834" y="3977384"/>
                  <a:pt x="119834" y="3894450"/>
                </a:cubicBezTo>
                <a:lnTo>
                  <a:pt x="119834" y="488395"/>
                </a:lnTo>
                <a:lnTo>
                  <a:pt x="79081" y="460919"/>
                </a:lnTo>
                <a:cubicBezTo>
                  <a:pt x="30221" y="412059"/>
                  <a:pt x="0" y="344559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ubicBezTo>
                  <a:pt x="419117" y="0"/>
                  <a:pt x="540000" y="120883"/>
                  <a:pt x="540000" y="270000"/>
                </a:cubicBezTo>
                <a:cubicBezTo>
                  <a:pt x="540000" y="344559"/>
                  <a:pt x="509779" y="412059"/>
                  <a:pt x="460919" y="460919"/>
                </a:cubicBezTo>
                <a:lnTo>
                  <a:pt x="420164" y="488397"/>
                </a:lnTo>
                <a:lnTo>
                  <a:pt x="420164" y="3894450"/>
                </a:lnTo>
                <a:cubicBezTo>
                  <a:pt x="420164" y="3977384"/>
                  <a:pt x="352933" y="4044615"/>
                  <a:pt x="269999" y="4044615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1662" b="1">
              <a:solidFill>
                <a:prstClr val="white"/>
              </a:solidFill>
              <a:latin typeface="나눔고딕"/>
              <a:ea typeface="나눔고딕"/>
            </a:endParaRPr>
          </a:p>
        </p:txBody>
      </p:sp>
      <p:sp>
        <p:nvSpPr>
          <p:cNvPr id="49" name="모서리가 둥근 직사각형 67"/>
          <p:cNvSpPr/>
          <p:nvPr/>
        </p:nvSpPr>
        <p:spPr>
          <a:xfrm rot="10800000">
            <a:off x="2457401" y="5939051"/>
            <a:ext cx="1974861" cy="2129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b="1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50" name="타원 49"/>
          <p:cNvSpPr/>
          <p:nvPr/>
        </p:nvSpPr>
        <p:spPr>
          <a:xfrm rot="20953146">
            <a:off x="1990169" y="5819038"/>
            <a:ext cx="498462" cy="4689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b="1">
              <a:solidFill>
                <a:prstClr val="white"/>
              </a:solidFill>
              <a:latin typeface="나눔고딕"/>
              <a:ea typeface="나눔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7468" y="2195949"/>
            <a:ext cx="2280227" cy="1233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62" b="1" spc="-113">
                <a:latin typeface="나눔고딕"/>
                <a:ea typeface="나눔고딕"/>
              </a:rPr>
              <a:t>       </a:t>
            </a:r>
            <a:r>
              <a:rPr lang="ko-KR" altLang="en-US" b="1" spc="-113">
                <a:latin typeface="나눔고딕"/>
                <a:ea typeface="나눔고딕"/>
              </a:rPr>
              <a:t>김동훈</a:t>
            </a:r>
            <a:endParaRPr lang="ko-KR" altLang="en-US" b="1" spc="-113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922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회로도 설계</a:t>
            </a:r>
            <a:endParaRPr lang="ko-KR" altLang="en-US" sz="1600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회로제작</a:t>
            </a:r>
            <a:endParaRPr lang="ko-KR" altLang="en-US" sz="1600" b="1" spc="-113">
              <a:latin typeface="나눔고딕"/>
              <a:ea typeface="나눔고딕"/>
            </a:endParaRPr>
          </a:p>
          <a:p>
            <a:pPr marL="263776" indent="-263776">
              <a:buFont typeface="Arial"/>
              <a:buChar char="•"/>
              <a:defRPr/>
            </a:pPr>
            <a:r>
              <a:rPr lang="ko-KR" altLang="en-US" sz="1600" b="1" spc="-113">
                <a:latin typeface="나눔고딕"/>
                <a:ea typeface="나눔고딕"/>
              </a:rPr>
              <a:t>결과보고서 발표</a:t>
            </a:r>
            <a:endParaRPr lang="en-US" altLang="ko-KR" sz="1600" b="1" spc="-113">
              <a:latin typeface="나눔고딕"/>
              <a:ea typeface="나눔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2392051" y="5187843"/>
            <a:ext cx="1842635" cy="447496"/>
            <a:chOff x="2718660" y="2200242"/>
            <a:chExt cx="1692000" cy="533116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2718660" y="2733358"/>
              <a:ext cx="1692000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2961687" y="2200242"/>
              <a:ext cx="617045" cy="533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308" b="1">
                  <a:solidFill>
                    <a:schemeClr val="accent2"/>
                  </a:solidFill>
                  <a:latin typeface="나눔고딕"/>
                  <a:ea typeface="나눔고딕"/>
                </a:rPr>
                <a:t>25</a:t>
              </a:r>
              <a:r>
                <a:rPr lang="en-US" altLang="ko-KR" sz="922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/>
                  <a:ea typeface="나눔고딕"/>
                </a:rPr>
                <a:t>%</a:t>
              </a:r>
              <a:endParaRPr lang="ko-KR" altLang="en-US" sz="922" b="1">
                <a:solidFill>
                  <a:prstClr val="black">
                    <a:lumMod val="75000"/>
                    <a:lumOff val="25000"/>
                  </a:prstClr>
                </a:solidFill>
                <a:latin typeface="나눔고딕"/>
                <a:ea typeface="나눔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9583" y="2547553"/>
            <a:ext cx="3577331" cy="1455029"/>
          </a:xfrm>
        </p:spPr>
        <p:txBody>
          <a:bodyPr/>
          <a:lstStyle/>
          <a:p>
            <a:pPr>
              <a:defRPr/>
            </a:pPr>
            <a:r>
              <a:rPr lang="ko-KR" altLang="en-US" b="1">
                <a:latin typeface="한컴 고딕"/>
                <a:ea typeface="한컴 고딕"/>
              </a:rPr>
              <a:t>감사합니다</a:t>
            </a:r>
            <a:r>
              <a:rPr lang="ko-KR" altLang="en-US" b="1">
                <a:ea typeface="한컴 고딕"/>
              </a:rPr>
              <a:t/>
            </a:r>
            <a:br>
              <a:rPr lang="ko-KR" altLang="en-US" b="1">
                <a:ea typeface="한컴 고딕"/>
              </a:rPr>
            </a:br>
            <a:r>
              <a:rPr lang="en-US" altLang="ko-KR" b="1">
                <a:latin typeface="한컴 고딕"/>
                <a:ea typeface="한컴 고딕"/>
              </a:rPr>
              <a:t>Thank you!</a:t>
            </a:r>
            <a:endParaRPr lang="en-US" altLang="ko-KR" b="1">
              <a:ea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8460" y="615405"/>
            <a:ext cx="52519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600"/>
              <a:t>C</a:t>
            </a:r>
            <a:r>
              <a:rPr lang="en-US" altLang="ko-KR" sz="6000"/>
              <a:t>ontents</a:t>
            </a:r>
            <a:endParaRPr lang="ko-KR" altLang="en-US" sz="5400"/>
          </a:p>
        </p:txBody>
      </p:sp>
      <p:cxnSp>
        <p:nvCxnSpPr>
          <p:cNvPr id="12" name="직선 연결선 11"/>
          <p:cNvCxnSpPr/>
          <p:nvPr/>
        </p:nvCxnSpPr>
        <p:spPr>
          <a:xfrm>
            <a:off x="2074984" y="1713130"/>
            <a:ext cx="0" cy="43477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5758" y="1953567"/>
            <a:ext cx="417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설계 목표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215004" y="2676790"/>
            <a:ext cx="4176000" cy="35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관련이론  </a:t>
            </a:r>
            <a:r>
              <a:rPr lang="en-US" altLang="ko-KR"/>
              <a:t>&amp;</a:t>
            </a:r>
            <a:r>
              <a:rPr lang="ko-KR" altLang="en-US"/>
              <a:t> 부품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96508" y="3429000"/>
            <a:ext cx="4176000" cy="36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회로도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68766" y="4938938"/>
            <a:ext cx="417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5. </a:t>
            </a:r>
            <a:r>
              <a:rPr lang="ko-KR" altLang="en-US"/>
              <a:t>설계 일정 </a:t>
            </a:r>
            <a:r>
              <a:rPr lang="en-US" altLang="ko-KR"/>
              <a:t>&amp;</a:t>
            </a:r>
            <a:r>
              <a:rPr lang="ko-KR" altLang="en-US"/>
              <a:t> 역할 분담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508" y="4187971"/>
            <a:ext cx="417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부품 시장 조사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6" y="360677"/>
            <a:ext cx="16412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1. </a:t>
            </a:r>
            <a:r>
              <a:rPr lang="ko-KR" altLang="en-US" sz="2000" b="1"/>
              <a:t>설계 목표</a:t>
            </a:r>
            <a:endParaRPr lang="ko-KR" altLang="en-US" sz="2000" b="1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863969" y="400146"/>
            <a:ext cx="23446" cy="6199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6719" y="782017"/>
            <a:ext cx="6597747" cy="63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배경 </a:t>
            </a:r>
            <a:r>
              <a:rPr lang="en-US" altLang="ko-KR"/>
              <a:t>: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               무효전력 존재  </a:t>
            </a:r>
            <a:r>
              <a:rPr lang="en-US" altLang="ko-KR"/>
              <a:t>=&gt;</a:t>
            </a:r>
            <a:r>
              <a:rPr lang="ko-KR" altLang="en-US"/>
              <a:t>  낮은 역률  </a:t>
            </a:r>
            <a:r>
              <a:rPr lang="en-US" altLang="ko-KR"/>
              <a:t>=&gt;</a:t>
            </a:r>
            <a:r>
              <a:rPr lang="ko-KR" altLang="en-US"/>
              <a:t>  효율 감소</a:t>
            </a:r>
            <a:endParaRPr lang="ko-KR" altLang="en-US"/>
          </a:p>
        </p:txBody>
      </p:sp>
      <p:pic>
        <p:nvPicPr>
          <p:cNvPr id="6148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2908" y="1636740"/>
            <a:ext cx="6065520" cy="2123403"/>
          </a:xfrm>
          <a:prstGeom prst="rect">
            <a:avLst/>
          </a:prstGeom>
        </p:spPr>
      </p:pic>
      <p:pic>
        <p:nvPicPr>
          <p:cNvPr id="61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04144" y="3900626"/>
            <a:ext cx="5652312" cy="2725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6" y="360677"/>
            <a:ext cx="16412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1. </a:t>
            </a:r>
            <a:r>
              <a:rPr lang="ko-KR" altLang="en-US" sz="2000" b="1"/>
              <a:t>설계 목표</a:t>
            </a:r>
            <a:endParaRPr lang="ko-KR" altLang="en-US" sz="2000" b="1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863969" y="400146"/>
            <a:ext cx="23446" cy="6199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22906" y="2180690"/>
            <a:ext cx="6032696" cy="19881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51683" y="4458880"/>
            <a:ext cx="4854227" cy="16628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7"/>
          <p:cNvSpPr txBox="1"/>
          <p:nvPr/>
        </p:nvSpPr>
        <p:spPr>
          <a:xfrm>
            <a:off x="2215563" y="777355"/>
            <a:ext cx="6509592" cy="1182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필요성</a:t>
            </a:r>
            <a:r>
              <a:rPr lang="ko-KR" altLang="en-US"/>
              <a:t> </a:t>
            </a:r>
            <a:r>
              <a:rPr lang="en-US" altLang="ko-KR"/>
              <a:t>: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     </a:t>
            </a:r>
            <a:r>
              <a:rPr lang="en-US" altLang="ko-KR"/>
              <a:t>-</a:t>
            </a:r>
            <a:r>
              <a:rPr lang="ko-KR" altLang="en-US"/>
              <a:t> 역률개선에 의해서 전력계통이 안정되고 전력손실이 감소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  </a:t>
            </a:r>
            <a:r>
              <a:rPr lang="en-US" altLang="ko-KR"/>
              <a:t>-</a:t>
            </a:r>
            <a:r>
              <a:rPr lang="ko-KR" altLang="en-US"/>
              <a:t> 설비용량의 효율적 운용이 가능하며 투자비 경감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6" y="360677"/>
            <a:ext cx="1641229" cy="389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2. </a:t>
            </a:r>
            <a:r>
              <a:rPr lang="ko-KR" altLang="en-US" sz="2000" b="1"/>
              <a:t>관련이론</a:t>
            </a:r>
            <a:endParaRPr lang="ko-KR" altLang="en-US" sz="2000" b="1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863969" y="400146"/>
            <a:ext cx="23446" cy="6199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2921308" y="751827"/>
            <a:ext cx="5326601" cy="3671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자동 역률 제어기</a:t>
            </a:r>
            <a:endParaRPr lang="ko-KR" altLang="en-US"/>
          </a:p>
        </p:txBody>
      </p:sp>
      <p:pic>
        <p:nvPicPr>
          <p:cNvPr id="18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34395" y="4241397"/>
            <a:ext cx="4494631" cy="2468642"/>
          </a:xfrm>
          <a:prstGeom prst="rect">
            <a:avLst/>
          </a:prstGeom>
        </p:spPr>
      </p:pic>
      <p:pic>
        <p:nvPicPr>
          <p:cNvPr id="19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8550" y="1205513"/>
            <a:ext cx="4633266" cy="2996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6" y="360677"/>
            <a:ext cx="1641229" cy="389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2. </a:t>
            </a:r>
            <a:r>
              <a:rPr lang="ko-KR" altLang="en-US" sz="2000" b="1"/>
              <a:t>관련이론</a:t>
            </a:r>
            <a:endParaRPr lang="ko-KR" altLang="en-US" sz="2000" b="1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863969" y="400146"/>
            <a:ext cx="23446" cy="6199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42191" y="2289598"/>
            <a:ext cx="5343385" cy="3177616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2921308" y="751827"/>
            <a:ext cx="5326601" cy="3671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역률 개선 회로 </a:t>
            </a:r>
            <a:r>
              <a:rPr lang="en-US" altLang="ko-KR"/>
              <a:t>(PFC </a:t>
            </a:r>
            <a:r>
              <a:rPr lang="ko-KR" altLang="en-US"/>
              <a:t>회로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H="1">
            <a:off x="1863969" y="400146"/>
            <a:ext cx="23446" cy="6199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1954" y="494609"/>
            <a:ext cx="3250389" cy="3028854"/>
          </a:xfrm>
          <a:prstGeom prst="rect">
            <a:avLst/>
          </a:prstGeom>
        </p:spPr>
      </p:pic>
      <p:pic>
        <p:nvPicPr>
          <p:cNvPr id="3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90931" y="1950551"/>
            <a:ext cx="3378200" cy="1981200"/>
          </a:xfrm>
          <a:prstGeom prst="rect">
            <a:avLst/>
          </a:prstGeom>
        </p:spPr>
      </p:pic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21128" y="4010307"/>
            <a:ext cx="3307862" cy="2589785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135215" y="480895"/>
            <a:ext cx="1641229" cy="393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2. </a:t>
            </a:r>
            <a:r>
              <a:rPr lang="ko-KR" altLang="en-US" sz="2000" b="1"/>
              <a:t>응용 사례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6" y="360677"/>
            <a:ext cx="1641229" cy="389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2. </a:t>
            </a:r>
            <a:r>
              <a:rPr lang="ko-KR" altLang="en-US" sz="2000" b="1"/>
              <a:t>부품</a:t>
            </a:r>
            <a:endParaRPr lang="en-US" altLang="ko-KR" sz="2000" b="1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863969" y="400146"/>
            <a:ext cx="23446" cy="6199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060917" y="429413"/>
            <a:ext cx="6267158" cy="38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커패시터 종류</a:t>
            </a:r>
            <a:endParaRPr lang="ko-KR" altLang="en-US" sz="2000" b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62441" y="1379318"/>
            <a:ext cx="7132858" cy="348810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7231330" y="4994030"/>
            <a:ext cx="1863969" cy="186396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6887" y="5135848"/>
            <a:ext cx="1354443" cy="13562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320342" y="4994030"/>
            <a:ext cx="1556545" cy="1556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6" y="360677"/>
            <a:ext cx="1641229" cy="389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2. </a:t>
            </a:r>
            <a:r>
              <a:rPr lang="ko-KR" altLang="en-US" sz="2000" b="1"/>
              <a:t>부품</a:t>
            </a:r>
            <a:endParaRPr lang="ko-KR" altLang="en-US" sz="20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1887415" y="400146"/>
            <a:ext cx="0" cy="66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387200" y="314510"/>
            <a:ext cx="6267158" cy="388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스위치</a:t>
            </a:r>
            <a:endParaRPr lang="ko-KR" altLang="en-US" sz="2000" b="1"/>
          </a:p>
        </p:txBody>
      </p:sp>
      <p:pic>
        <p:nvPicPr>
          <p:cNvPr id="10247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3373" y="796096"/>
            <a:ext cx="6757988" cy="1332448"/>
          </a:xfrm>
          <a:prstGeom prst="rect">
            <a:avLst/>
          </a:prstGeom>
        </p:spPr>
      </p:pic>
      <p:pic>
        <p:nvPicPr>
          <p:cNvPr id="10248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71225" y="2189304"/>
            <a:ext cx="6750770" cy="2479391"/>
          </a:xfrm>
          <a:prstGeom prst="rect">
            <a:avLst/>
          </a:prstGeom>
        </p:spPr>
      </p:pic>
      <p:pic>
        <p:nvPicPr>
          <p:cNvPr id="10250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86222" y="4707973"/>
            <a:ext cx="5803668" cy="2150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196</ep:Words>
  <ep:PresentationFormat>화면 슬라이드 쇼(4:3)</ep:PresentationFormat>
  <ep:Paragraphs>67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감사합니다 Thank you!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2016-10-28T08:08:31.000</dcterms:created>
  <dc:creator>Registered User</dc:creator>
  <cp:lastModifiedBy>abc</cp:lastModifiedBy>
  <dcterms:modified xsi:type="dcterms:W3CDTF">2021-11-16T12:00:11.221</dcterms:modified>
  <cp:revision>133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