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89" r:id="rId2"/>
    <p:sldId id="317" r:id="rId3"/>
    <p:sldId id="319" r:id="rId4"/>
    <p:sldId id="318" r:id="rId5"/>
    <p:sldId id="320" r:id="rId6"/>
    <p:sldId id="322" r:id="rId7"/>
    <p:sldId id="263" r:id="rId8"/>
    <p:sldId id="293" r:id="rId9"/>
    <p:sldId id="321" r:id="rId10"/>
    <p:sldId id="298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Bahnschrift" panose="020B0502040204020203" pitchFamily="34" charset="0"/>
      <p:regular r:id="rId14"/>
      <p:bold r:id="rId15"/>
    </p:embeddedFont>
    <p:embeddedFont>
      <p:font typeface="Blackadder ITC" panose="04020505051007020D02" pitchFamily="82" charset="0"/>
      <p:regular r:id="rId16"/>
    </p:embeddedFont>
    <p:embeddedFont>
      <p:font typeface="Bookman Old Style" panose="02050604050505020204" pitchFamily="18" charset="0"/>
      <p:regular r:id="rId17"/>
      <p:bold r:id="rId18"/>
      <p:italic r:id="rId19"/>
      <p:boldItalic r:id="rId20"/>
    </p:embeddedFont>
    <p:embeddedFont>
      <p:font typeface="Malgun Gothic Semilight" panose="020B0502040204020203" pitchFamily="34" charset="-128"/>
      <p:regular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a1b6e560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a1b6e560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www.bing.com/ck/a?!&amp;&amp;p=a0e3010b32755b7eJmltdHM9MTY2OTI0ODAwMCZpZ3VpZD0xN2NhZTUxMC0wNGI5LTZjNzUtMzE3MC1mNzUzMDViZjZkYzQmaW5zaWQ9NTYxNw&amp;ptn=3&amp;hsh=3&amp;fclid=17cae510-04b9-6c75-3170-f75305bf6dc4&amp;psq=iptables&amp;u=a1aHR0cHM6Ly9lbi53aWtpcGVkaWEub3JnL3dpa2kvSXB0YWJsZXM&amp;ntb=1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TRL ALT DEFE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267585" y="387350"/>
            <a:ext cx="4714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u="sng">
                <a:latin typeface="Malgun Gothic Semilight" panose="020B0502040204020203" charset="-122"/>
                <a:ea typeface="Malgun Gothic Semilight" panose="020B0502040204020203" charset="-122"/>
              </a:rPr>
              <a:t>Panipat Institute of Engineering &amp; Technology</a:t>
            </a:r>
          </a:p>
        </p:txBody>
      </p:sp>
      <p:pic>
        <p:nvPicPr>
          <p:cNvPr id="8" name="Picture 7" descr="download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600" y="76835"/>
            <a:ext cx="594995" cy="5949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F4AD5A-81BD-1451-70C9-3A88C3D3E29A}"/>
              </a:ext>
            </a:extLst>
          </p:cNvPr>
          <p:cNvSpPr/>
          <p:nvPr/>
        </p:nvSpPr>
        <p:spPr>
          <a:xfrm>
            <a:off x="420607" y="1640046"/>
            <a:ext cx="8408195" cy="127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000" dirty="0">
                <a:latin typeface="Blackadder ITC" panose="04020505051007020D02" pitchFamily="82" charset="0"/>
              </a:rPr>
              <a:t>Exploit Cat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90BB567-078E-DF91-6C7F-E2EE4F2C4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7920" y="3635340"/>
            <a:ext cx="3945300" cy="4179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454A1A-0698-3415-4C0F-31F6EEDAD7D7}"/>
              </a:ext>
            </a:extLst>
          </p:cNvPr>
          <p:cNvSpPr/>
          <p:nvPr/>
        </p:nvSpPr>
        <p:spPr>
          <a:xfrm>
            <a:off x="1653540" y="3566160"/>
            <a:ext cx="5814060" cy="5562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Bahnschrift" panose="020B0502040204020203" pitchFamily="34" charset="0"/>
              </a:rPr>
              <a:t>Network Scanner And Ip Tracker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0" descr="Untitled design (2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Picture 1" descr="Screenshot (557)"/>
          <p:cNvPicPr>
            <a:picLocks noChangeAspect="1"/>
          </p:cNvPicPr>
          <p:nvPr/>
        </p:nvPicPr>
        <p:blipFill>
          <a:blip r:embed="rId4"/>
          <a:srcRect l="22972" t="16934" r="70431" b="71023"/>
          <a:stretch>
            <a:fillRect/>
          </a:stretch>
        </p:blipFill>
        <p:spPr>
          <a:xfrm>
            <a:off x="80645" y="74930"/>
            <a:ext cx="603250" cy="619125"/>
          </a:xfrm>
          <a:prstGeom prst="rect">
            <a:avLst/>
          </a:prstGeom>
        </p:spPr>
      </p:pic>
      <p:pic>
        <p:nvPicPr>
          <p:cNvPr id="8" name="Picture 7" descr="download (2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600" y="76835"/>
            <a:ext cx="594995" cy="5949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design (25)"/>
          <p:cNvPicPr>
            <a:picLocks noChangeAspect="1"/>
          </p:cNvPicPr>
          <p:nvPr/>
        </p:nvPicPr>
        <p:blipFill>
          <a:blip r:embed="rId3">
            <a:alphaModFix amt="75000"/>
          </a:blip>
          <a:srcRect l="4373" t="21444" r="34704" b="22827"/>
          <a:stretch>
            <a:fillRect/>
          </a:stretch>
        </p:blipFill>
        <p:spPr>
          <a:xfrm rot="6060000">
            <a:off x="-1503045" y="1499870"/>
            <a:ext cx="4432300" cy="2866390"/>
          </a:xfrm>
          <a:prstGeom prst="rect">
            <a:avLst/>
          </a:prstGeom>
        </p:spPr>
      </p:pic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u="sng">
                <a:latin typeface="Arial Black" panose="020B0A04020102020204" charset="0"/>
                <a:cs typeface="Arial Black" panose="020B0A04020102020204" charset="0"/>
              </a:rPr>
              <a:t>PROBLEM STATEMENT</a:t>
            </a:r>
          </a:p>
        </p:txBody>
      </p:sp>
      <p:pic>
        <p:nvPicPr>
          <p:cNvPr id="8" name="Picture 7" descr="download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600" y="76835"/>
            <a:ext cx="594995" cy="594995"/>
          </a:xfrm>
          <a:prstGeom prst="rect">
            <a:avLst/>
          </a:prstGeom>
        </p:spPr>
      </p:pic>
      <p:pic>
        <p:nvPicPr>
          <p:cNvPr id="3" name="Picture 2" descr="Untitled design (26)"/>
          <p:cNvPicPr>
            <a:picLocks noChangeAspect="1"/>
          </p:cNvPicPr>
          <p:nvPr/>
        </p:nvPicPr>
        <p:blipFill>
          <a:blip r:embed="rId5">
            <a:alphaModFix amt="75000"/>
          </a:blip>
          <a:srcRect l="35227" t="23074" r="28926" b="28432"/>
          <a:stretch>
            <a:fillRect/>
          </a:stretch>
        </p:blipFill>
        <p:spPr>
          <a:xfrm>
            <a:off x="7668260" y="3435985"/>
            <a:ext cx="2607945" cy="24942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5753" y="814864"/>
            <a:ext cx="8306753" cy="205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endParaRPr lang="en-IN" altLang="en-US" sz="1800" u="sng">
              <a:latin typeface="Bookman Old Style" panose="02050604050505020204" charset="0"/>
              <a:cs typeface="Bookman Old Style" panose="02050604050505020204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en-IN" sz="1800" u="sng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en-IN" sz="18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en-IN" sz="18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algn="l"/>
            <a:endParaRPr lang="en-IN" altLang="en-US" sz="18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algn="l"/>
            <a:endParaRPr lang="en-IN" altLang="en-US" sz="1800" i="1">
              <a:sym typeface="+mn-ea"/>
            </a:endParaRPr>
          </a:p>
          <a:p>
            <a:endParaRPr lang="en-US" sz="1800"/>
          </a:p>
        </p:txBody>
      </p:sp>
      <p:pic>
        <p:nvPicPr>
          <p:cNvPr id="7" name="Content Placeholder 6" descr="little-indian-frightened-girl-intense-emotion-face-psychology-childrens-fears_71593-1148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416969" y="1059656"/>
            <a:ext cx="4083844" cy="40838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design (25)"/>
          <p:cNvPicPr>
            <a:picLocks noChangeAspect="1"/>
          </p:cNvPicPr>
          <p:nvPr/>
        </p:nvPicPr>
        <p:blipFill>
          <a:blip r:embed="rId3">
            <a:alphaModFix amt="75000"/>
          </a:blip>
          <a:srcRect l="4373" t="21444" r="34704" b="22827"/>
          <a:stretch>
            <a:fillRect/>
          </a:stretch>
        </p:blipFill>
        <p:spPr>
          <a:xfrm rot="6060000">
            <a:off x="-1503045" y="1499870"/>
            <a:ext cx="4432300" cy="2866390"/>
          </a:xfrm>
          <a:prstGeom prst="rect">
            <a:avLst/>
          </a:prstGeom>
        </p:spPr>
      </p:pic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u="sng">
                <a:latin typeface="Arial Black" panose="020B0A04020102020204" charset="0"/>
                <a:cs typeface="Arial Black" panose="020B0A04020102020204" charset="0"/>
              </a:rPr>
              <a:t>PROBLEM STATEMENT</a:t>
            </a:r>
          </a:p>
        </p:txBody>
      </p:sp>
      <p:pic>
        <p:nvPicPr>
          <p:cNvPr id="8" name="Picture 7" descr="download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600" y="76835"/>
            <a:ext cx="594995" cy="594995"/>
          </a:xfrm>
          <a:prstGeom prst="rect">
            <a:avLst/>
          </a:prstGeom>
        </p:spPr>
      </p:pic>
      <p:pic>
        <p:nvPicPr>
          <p:cNvPr id="3" name="Picture 2" descr="Untitled design (26)"/>
          <p:cNvPicPr>
            <a:picLocks noChangeAspect="1"/>
          </p:cNvPicPr>
          <p:nvPr/>
        </p:nvPicPr>
        <p:blipFill>
          <a:blip r:embed="rId5">
            <a:alphaModFix amt="75000"/>
          </a:blip>
          <a:srcRect l="35227" t="23074" r="28926" b="28432"/>
          <a:stretch>
            <a:fillRect/>
          </a:stretch>
        </p:blipFill>
        <p:spPr>
          <a:xfrm>
            <a:off x="7668260" y="3435985"/>
            <a:ext cx="2607945" cy="24942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5753" y="814864"/>
            <a:ext cx="8306753" cy="205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endParaRPr lang="en-IN" altLang="en-US" sz="1800" u="sng">
              <a:latin typeface="Bookman Old Style" panose="02050604050505020204" charset="0"/>
              <a:cs typeface="Bookman Old Style" panose="02050604050505020204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en-IN" sz="1800" u="sng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en-IN" sz="18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en-IN" sz="18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algn="l"/>
            <a:endParaRPr lang="en-IN" altLang="en-US" sz="18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algn="l"/>
            <a:endParaRPr lang="en-IN" altLang="en-US" sz="1800" i="1">
              <a:sym typeface="+mn-ea"/>
            </a:endParaRPr>
          </a:p>
          <a:p>
            <a:endParaRPr lang="en-US" sz="180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9285" y="1735296"/>
            <a:ext cx="7886700" cy="2394585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endParaRPr lang="en-US" altLang="en-IN" dirty="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IN" dirty="0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There are a lot of internally connected devices to the company’s internal network now a days and as of printer like devices that don’t even need a passcode it’s so easy for an attacker to get insider your company’s internal network security and boom bam!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IN" dirty="0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You need to use so many network mapping and </a:t>
            </a:r>
            <a:r>
              <a:rPr lang="en-US" altLang="en-IN" dirty="0" err="1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ip</a:t>
            </a:r>
            <a:r>
              <a:rPr lang="en-US" altLang="en-IN" dirty="0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 blocking and firewall tools to achieve the outcome that we combined inside a user-friendly </a:t>
            </a:r>
            <a:r>
              <a:rPr lang="en-US" altLang="en-IN" dirty="0" err="1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gui</a:t>
            </a:r>
            <a:r>
              <a:rPr lang="en-US" altLang="en-IN" dirty="0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 version of your own personal network mapper.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endParaRPr lang="en-IN" altLang="en-US" dirty="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design (25)"/>
          <p:cNvPicPr>
            <a:picLocks noChangeAspect="1"/>
          </p:cNvPicPr>
          <p:nvPr/>
        </p:nvPicPr>
        <p:blipFill>
          <a:blip r:embed="rId3">
            <a:alphaModFix amt="75000"/>
          </a:blip>
          <a:srcRect l="4373" t="21444" r="34704" b="22827"/>
          <a:stretch>
            <a:fillRect/>
          </a:stretch>
        </p:blipFill>
        <p:spPr>
          <a:xfrm rot="6060000">
            <a:off x="-1503045" y="1499870"/>
            <a:ext cx="4432300" cy="2866390"/>
          </a:xfrm>
          <a:prstGeom prst="rect">
            <a:avLst/>
          </a:prstGeom>
        </p:spPr>
      </p:pic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u="sng">
                <a:latin typeface="Arial Black" panose="020B0A04020102020204" charset="0"/>
                <a:cs typeface="Arial Black" panose="020B0A04020102020204" charset="0"/>
              </a:rPr>
              <a:t>PROBLEM SOLUTION</a:t>
            </a:r>
          </a:p>
        </p:txBody>
      </p:sp>
      <p:pic>
        <p:nvPicPr>
          <p:cNvPr id="8" name="Picture 7" descr="download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600" y="76835"/>
            <a:ext cx="594995" cy="594995"/>
          </a:xfrm>
          <a:prstGeom prst="rect">
            <a:avLst/>
          </a:prstGeom>
        </p:spPr>
      </p:pic>
      <p:pic>
        <p:nvPicPr>
          <p:cNvPr id="3" name="Picture 2" descr="Untitled design (26)"/>
          <p:cNvPicPr>
            <a:picLocks noChangeAspect="1"/>
          </p:cNvPicPr>
          <p:nvPr/>
        </p:nvPicPr>
        <p:blipFill>
          <a:blip r:embed="rId5">
            <a:alphaModFix amt="75000"/>
          </a:blip>
          <a:srcRect l="35227" t="23074" r="28926" b="28432"/>
          <a:stretch>
            <a:fillRect/>
          </a:stretch>
        </p:blipFill>
        <p:spPr>
          <a:xfrm>
            <a:off x="7668260" y="3435985"/>
            <a:ext cx="2607945" cy="24942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5753" y="814864"/>
            <a:ext cx="8306753" cy="205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endParaRPr lang="en-IN" altLang="en-US" sz="1800" u="sng">
              <a:latin typeface="Bookman Old Style" panose="02050604050505020204" charset="0"/>
              <a:cs typeface="Bookman Old Style" panose="02050604050505020204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en-IN" sz="1800" u="sng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en-IN" sz="18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en-IN" sz="18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algn="l"/>
            <a:endParaRPr lang="en-IN" altLang="en-US" sz="18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algn="l"/>
            <a:endParaRPr lang="en-IN" altLang="en-US" sz="1800" i="1">
              <a:sym typeface="+mn-ea"/>
            </a:endParaRPr>
          </a:p>
          <a:p>
            <a:endParaRPr lang="en-US" sz="18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486" y="2188686"/>
            <a:ext cx="8892540" cy="2058035"/>
          </a:xfrm>
        </p:spPr>
        <p:txBody>
          <a:bodyPr>
            <a:normAutofit fontScale="85000" lnSpcReduction="20000"/>
          </a:bodyPr>
          <a:lstStyle/>
          <a:p>
            <a:pPr algn="l">
              <a:buFont typeface="Wingdings" panose="05000000000000000000" charset="0"/>
              <a:buChar char="v"/>
            </a:pPr>
            <a:endParaRPr lang="en-US" altLang="en-IN" dirty="0">
              <a:sym typeface="+mn-ea"/>
            </a:endParaRPr>
          </a:p>
          <a:p>
            <a:pPr marL="114300" indent="0" algn="l">
              <a:buNone/>
            </a:pPr>
            <a:endParaRPr lang="en-US" altLang="en-IN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IN" dirty="0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We use Nmap – A Network Mapper Tool used to scan an </a:t>
            </a:r>
            <a:r>
              <a:rPr lang="en-US" altLang="en-IN" dirty="0" err="1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ip</a:t>
            </a:r>
            <a:r>
              <a:rPr lang="en-US" altLang="en-IN" dirty="0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 or network for running services and open ports and getting a proper and user friendly </a:t>
            </a:r>
            <a:r>
              <a:rPr lang="en-US" altLang="en-IN" dirty="0" err="1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ouput</a:t>
            </a:r>
            <a:r>
              <a:rPr lang="en-US" altLang="en-IN" dirty="0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 about the info on our internal network and live hosts connected to it.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IN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IN" dirty="0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We’re using iptables to block out the external </a:t>
            </a:r>
            <a:r>
              <a:rPr lang="en-US" altLang="en-IN" dirty="0" err="1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ips</a:t>
            </a:r>
            <a:r>
              <a:rPr lang="en-US" altLang="en-IN" dirty="0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 that are somehow inside our internal network and will be modifying the tool as  a whitelisting internal firewall automation.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design (25)"/>
          <p:cNvPicPr>
            <a:picLocks noChangeAspect="1"/>
          </p:cNvPicPr>
          <p:nvPr/>
        </p:nvPicPr>
        <p:blipFill>
          <a:blip r:embed="rId3">
            <a:alphaModFix amt="75000"/>
          </a:blip>
          <a:srcRect l="4373" t="21444" r="34704" b="22827"/>
          <a:stretch>
            <a:fillRect/>
          </a:stretch>
        </p:blipFill>
        <p:spPr>
          <a:xfrm rot="6060000">
            <a:off x="-1503045" y="1499870"/>
            <a:ext cx="4432300" cy="2866390"/>
          </a:xfrm>
          <a:prstGeom prst="rect">
            <a:avLst/>
          </a:prstGeom>
        </p:spPr>
      </p:pic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u="sng">
                <a:latin typeface="Arial Black" panose="020B0A04020102020204" charset="0"/>
                <a:cs typeface="Arial Black" panose="020B0A04020102020204" charset="0"/>
              </a:rPr>
              <a:t>PROBLEM SOLUTION</a:t>
            </a:r>
          </a:p>
        </p:txBody>
      </p:sp>
      <p:pic>
        <p:nvPicPr>
          <p:cNvPr id="8" name="Picture 7" descr="download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600" y="76835"/>
            <a:ext cx="594995" cy="594995"/>
          </a:xfrm>
          <a:prstGeom prst="rect">
            <a:avLst/>
          </a:prstGeom>
        </p:spPr>
      </p:pic>
      <p:pic>
        <p:nvPicPr>
          <p:cNvPr id="3" name="Picture 2" descr="Untitled design (26)"/>
          <p:cNvPicPr>
            <a:picLocks noChangeAspect="1"/>
          </p:cNvPicPr>
          <p:nvPr/>
        </p:nvPicPr>
        <p:blipFill>
          <a:blip r:embed="rId5">
            <a:alphaModFix amt="75000"/>
          </a:blip>
          <a:srcRect l="35227" t="23074" r="28926" b="28432"/>
          <a:stretch>
            <a:fillRect/>
          </a:stretch>
        </p:blipFill>
        <p:spPr>
          <a:xfrm>
            <a:off x="7668260" y="3435985"/>
            <a:ext cx="2607945" cy="24942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5753" y="814864"/>
            <a:ext cx="8306753" cy="205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endParaRPr lang="en-IN" altLang="en-US" sz="1800" u="sng">
              <a:latin typeface="Bookman Old Style" panose="02050604050505020204" charset="0"/>
              <a:cs typeface="Bookman Old Style" panose="02050604050505020204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en-IN" sz="1800" u="sng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en-IN" sz="18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en-IN" sz="18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algn="l"/>
            <a:endParaRPr lang="en-IN" altLang="en-US" sz="18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algn="l"/>
            <a:endParaRPr lang="en-IN" altLang="en-US" sz="1800" i="1">
              <a:sym typeface="+mn-ea"/>
            </a:endParaRPr>
          </a:p>
          <a:p>
            <a:endParaRPr lang="en-US" sz="180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5911" y="1320324"/>
            <a:ext cx="8450104" cy="3649980"/>
          </a:xfrm>
        </p:spPr>
        <p:txBody>
          <a:bodyPr>
            <a:normAutofit fontScale="975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IN" altLang="en-US" dirty="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altLang="en-US" dirty="0">
                <a:highlight>
                  <a:srgbClr val="FFFF00"/>
                </a:highlight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User Friendly</a:t>
            </a:r>
            <a:r>
              <a:rPr lang="en-IN" altLang="en-US" dirty="0"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, Internal Network Manager (: 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en-IN" dirty="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i="1" dirty="0">
                <a:sym typeface="+mn-ea"/>
              </a:rPr>
              <a:t>Address the issues such as giving out unwanted access to a device that’s outside of your internal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i="1" dirty="0"/>
              <a:t>Blocking out if already found an external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i="1" dirty="0"/>
              <a:t>Scanning for services on open ports and finding out if something unusual is running inside your network that might be of some danger and go ahead block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design (25)"/>
          <p:cNvPicPr>
            <a:picLocks noChangeAspect="1"/>
          </p:cNvPicPr>
          <p:nvPr/>
        </p:nvPicPr>
        <p:blipFill>
          <a:blip r:embed="rId3">
            <a:alphaModFix amt="75000"/>
          </a:blip>
          <a:srcRect l="4373" t="21444" r="34704" b="22827"/>
          <a:stretch>
            <a:fillRect/>
          </a:stretch>
        </p:blipFill>
        <p:spPr>
          <a:xfrm rot="6060000">
            <a:off x="-1503045" y="1499870"/>
            <a:ext cx="4432300" cy="2866390"/>
          </a:xfrm>
          <a:prstGeom prst="rect">
            <a:avLst/>
          </a:prstGeom>
        </p:spPr>
      </p:pic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u="sng">
                <a:latin typeface="Arial Black" panose="020B0A04020102020204" charset="0"/>
                <a:cs typeface="Arial Black" panose="020B0A04020102020204" charset="0"/>
              </a:rPr>
              <a:t>TECHNOLOGY USED</a:t>
            </a:r>
          </a:p>
        </p:txBody>
      </p:sp>
      <p:pic>
        <p:nvPicPr>
          <p:cNvPr id="8" name="Picture 7" descr="download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600" y="76835"/>
            <a:ext cx="594995" cy="594995"/>
          </a:xfrm>
          <a:prstGeom prst="rect">
            <a:avLst/>
          </a:prstGeom>
        </p:spPr>
      </p:pic>
      <p:pic>
        <p:nvPicPr>
          <p:cNvPr id="3" name="Picture 2" descr="Untitled design (26)"/>
          <p:cNvPicPr>
            <a:picLocks noChangeAspect="1"/>
          </p:cNvPicPr>
          <p:nvPr/>
        </p:nvPicPr>
        <p:blipFill>
          <a:blip r:embed="rId5">
            <a:alphaModFix amt="75000"/>
          </a:blip>
          <a:srcRect l="35227" t="23074" r="28926" b="28432"/>
          <a:stretch>
            <a:fillRect/>
          </a:stretch>
        </p:blipFill>
        <p:spPr>
          <a:xfrm>
            <a:off x="7668260" y="3435985"/>
            <a:ext cx="2607945" cy="24942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5753" y="671989"/>
            <a:ext cx="8306753" cy="205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endParaRPr lang="en-IN" altLang="en-US" sz="1800" u="sng">
              <a:latin typeface="Bookman Old Style" panose="02050604050505020204" charset="0"/>
              <a:cs typeface="Bookman Old Style" panose="02050604050505020204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en-IN" sz="1800" u="sng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en-IN" sz="18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en-IN" sz="18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algn="l"/>
            <a:endParaRPr lang="en-IN" altLang="en-US" sz="180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algn="l"/>
            <a:endParaRPr lang="en-IN" altLang="en-US" sz="1800" i="1">
              <a:sym typeface="+mn-ea"/>
            </a:endParaRPr>
          </a:p>
          <a:p>
            <a:endParaRPr lang="en-US" sz="180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5911" y="923449"/>
            <a:ext cx="8450104" cy="3649980"/>
          </a:xfrm>
        </p:spPr>
        <p:txBody>
          <a:bodyPr>
            <a:normAutofit fontScale="975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IN" altLang="en-US" dirty="0"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Python 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Development of it is all in python.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comparison to other python libraries we decided to go with the </a:t>
            </a:r>
            <a:r>
              <a:rPr lang="en-US" dirty="0" err="1">
                <a:solidFill>
                  <a:schemeClr val="tx1"/>
                </a:solidFill>
              </a:rPr>
              <a:t>tkinter</a:t>
            </a:r>
            <a:r>
              <a:rPr lang="en-US" dirty="0">
                <a:solidFill>
                  <a:schemeClr val="tx1"/>
                </a:solidFill>
              </a:rPr>
              <a:t> library to make it a user friendly </a:t>
            </a:r>
            <a:r>
              <a:rPr lang="en-US" dirty="0" err="1">
                <a:solidFill>
                  <a:schemeClr val="tx1"/>
                </a:solidFill>
              </a:rPr>
              <a:t>gui</a:t>
            </a:r>
            <a:r>
              <a:rPr lang="en-US" dirty="0">
                <a:solidFill>
                  <a:schemeClr val="tx1"/>
                </a:solidFill>
              </a:rPr>
              <a:t>-version of a network mapper and IP blocker.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 rot="10800000">
            <a:off x="981463" y="1812763"/>
            <a:ext cx="2345400" cy="23454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2"/>
          <p:cNvSpPr/>
          <p:nvPr/>
        </p:nvSpPr>
        <p:spPr>
          <a:xfrm rot="10800000">
            <a:off x="1120363" y="1951663"/>
            <a:ext cx="2067600" cy="206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2"/>
          <p:cNvSpPr/>
          <p:nvPr/>
        </p:nvSpPr>
        <p:spPr>
          <a:xfrm flipH="1">
            <a:off x="1264663" y="2095963"/>
            <a:ext cx="1779000" cy="177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4288155" y="1385570"/>
            <a:ext cx="3913505" cy="4273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3" name="Google Shape;433;p22"/>
          <p:cNvCxnSpPr>
            <a:stCxn id="432" idx="1"/>
            <a:endCxn id="434" idx="6"/>
          </p:cNvCxnSpPr>
          <p:nvPr/>
        </p:nvCxnSpPr>
        <p:spPr>
          <a:xfrm flipH="1">
            <a:off x="2830072" y="1599740"/>
            <a:ext cx="1457960" cy="4006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22"/>
          <p:cNvSpPr/>
          <p:nvPr/>
        </p:nvSpPr>
        <p:spPr>
          <a:xfrm>
            <a:off x="2737065" y="1953036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6" name="Google Shape;436;p22"/>
          <p:cNvCxnSpPr>
            <a:cxnSpLocks/>
            <a:endCxn id="437" idx="6"/>
          </p:cNvCxnSpPr>
          <p:nvPr/>
        </p:nvCxnSpPr>
        <p:spPr>
          <a:xfrm flipH="1">
            <a:off x="3247902" y="2292932"/>
            <a:ext cx="1040130" cy="16446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22"/>
          <p:cNvSpPr/>
          <p:nvPr/>
        </p:nvSpPr>
        <p:spPr>
          <a:xfrm>
            <a:off x="3154483" y="2410649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4288155" y="3464560"/>
            <a:ext cx="3876675" cy="4273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9" name="Google Shape;439;p22"/>
          <p:cNvCxnSpPr>
            <a:stCxn id="438" idx="1"/>
            <a:endCxn id="440" idx="6"/>
          </p:cNvCxnSpPr>
          <p:nvPr/>
        </p:nvCxnSpPr>
        <p:spPr>
          <a:xfrm flipH="1" flipV="1">
            <a:off x="3247902" y="3494249"/>
            <a:ext cx="1040130" cy="1841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22"/>
          <p:cNvSpPr/>
          <p:nvPr/>
        </p:nvSpPr>
        <p:spPr>
          <a:xfrm>
            <a:off x="3154483" y="3447490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4288032" y="2841217"/>
            <a:ext cx="3853815" cy="4273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3276953" y="2934512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4288155" y="4157980"/>
            <a:ext cx="3864610" cy="42735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5" name="Google Shape;445;p22"/>
          <p:cNvCxnSpPr>
            <a:stCxn id="444" idx="1"/>
            <a:endCxn id="446" idx="6"/>
          </p:cNvCxnSpPr>
          <p:nvPr/>
        </p:nvCxnSpPr>
        <p:spPr>
          <a:xfrm flipH="1" flipV="1">
            <a:off x="2830072" y="3971400"/>
            <a:ext cx="1457960" cy="4006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6" name="Google Shape;446;p22"/>
          <p:cNvSpPr/>
          <p:nvPr/>
        </p:nvSpPr>
        <p:spPr>
          <a:xfrm>
            <a:off x="2737065" y="3924596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2"/>
          <p:cNvSpPr txBox="1"/>
          <p:nvPr/>
        </p:nvSpPr>
        <p:spPr>
          <a:xfrm>
            <a:off x="6082932" y="338340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6082932" y="1304055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3353251" y="4140381"/>
            <a:ext cx="4097020" cy="36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Interactive            Block </a:t>
            </a:r>
            <a:r>
              <a:rPr lang="en-US" altLang="en-IN" b="1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Unwan</a:t>
            </a:r>
            <a:endParaRPr lang="en-US" altLang="en-IN" b="1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0" name="Google Shape;450;p22"/>
          <p:cNvSpPr txBox="1"/>
          <p:nvPr/>
        </p:nvSpPr>
        <p:spPr>
          <a:xfrm>
            <a:off x="6082932" y="199723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6082932" y="407637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1" name="Google Shape;461;p22"/>
          <p:cNvSpPr txBox="1">
            <a:spLocks noGrp="1"/>
          </p:cNvSpPr>
          <p:nvPr>
            <p:ph type="title"/>
          </p:nvPr>
        </p:nvSpPr>
        <p:spPr>
          <a:xfrm>
            <a:off x="709640" y="246455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u="sng" dirty="0">
                <a:latin typeface="Arial Black" panose="020B0A04020102020204" charset="0"/>
                <a:cs typeface="Arial Black" panose="020B0A04020102020204" charset="0"/>
              </a:rPr>
              <a:t>SALIENT FEATURES</a:t>
            </a:r>
          </a:p>
        </p:txBody>
      </p:sp>
      <p:pic>
        <p:nvPicPr>
          <p:cNvPr id="8" name="Picture 7" descr="download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00" y="76835"/>
            <a:ext cx="594995" cy="5949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20590" y="2158365"/>
            <a:ext cx="3524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>
                <a:solidFill>
                  <a:schemeClr val="tx1"/>
                </a:solidFill>
              </a:rPr>
              <a:t>Port Scanning On Live Hosts Found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731385" y="3524885"/>
            <a:ext cx="3489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>
                <a:solidFill>
                  <a:schemeClr val="tx1"/>
                </a:solidFill>
              </a:rPr>
              <a:t>Detects The </a:t>
            </a:r>
            <a:r>
              <a:rPr lang="en-IN" altLang="en-US" b="1" dirty="0" err="1">
                <a:solidFill>
                  <a:schemeClr val="tx1"/>
                </a:solidFill>
              </a:rPr>
              <a:t>Os</a:t>
            </a:r>
            <a:r>
              <a:rPr lang="en-IN" altLang="en-US" b="1" dirty="0">
                <a:solidFill>
                  <a:schemeClr val="tx1"/>
                </a:solidFill>
              </a:rPr>
              <a:t> Of Connected Devices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739640" y="1445895"/>
            <a:ext cx="2982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b="1" dirty="0">
                <a:solidFill>
                  <a:schemeClr val="bg1"/>
                </a:solidFill>
              </a:rPr>
              <a:t>Host Scanning On Full Network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739640" y="2820035"/>
            <a:ext cx="265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>
                <a:solidFill>
                  <a:schemeClr val="bg1"/>
                </a:solidFill>
              </a:rPr>
              <a:t>Service Scan On Open Ports Found</a:t>
            </a:r>
          </a:p>
        </p:txBody>
      </p:sp>
      <p:sp>
        <p:nvSpPr>
          <p:cNvPr id="10" name="Oval 9"/>
          <p:cNvSpPr/>
          <p:nvPr/>
        </p:nvSpPr>
        <p:spPr>
          <a:xfrm>
            <a:off x="4288155" y="1380490"/>
            <a:ext cx="432435" cy="432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88155" y="2076450"/>
            <a:ext cx="432435" cy="432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88155" y="3462020"/>
            <a:ext cx="432435" cy="432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88155" y="4156075"/>
            <a:ext cx="432435" cy="432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81170" y="2836137"/>
            <a:ext cx="432435" cy="432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Box 14"/>
          <p:cNvSpPr txBox="1"/>
          <p:nvPr/>
        </p:nvSpPr>
        <p:spPr>
          <a:xfrm>
            <a:off x="4422140" y="1446530"/>
            <a:ext cx="163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/>
              <a:t>1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4415790" y="2139315"/>
            <a:ext cx="163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/>
              <a:t>2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4415790" y="2937218"/>
            <a:ext cx="163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dirty="0"/>
              <a:t>3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4427855" y="3526155"/>
            <a:ext cx="163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/>
              <a:t>4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4415790" y="4227830"/>
            <a:ext cx="163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/>
              <a:t>5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A25FA7-00F7-9069-FB86-3E4C37D23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71" y="1715096"/>
            <a:ext cx="2438832" cy="24388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design (25)"/>
          <p:cNvPicPr>
            <a:picLocks noChangeAspect="1"/>
          </p:cNvPicPr>
          <p:nvPr/>
        </p:nvPicPr>
        <p:blipFill>
          <a:blip r:embed="rId3">
            <a:alphaModFix amt="75000"/>
          </a:blip>
          <a:srcRect l="4373" t="21444" r="34704" b="22827"/>
          <a:stretch>
            <a:fillRect/>
          </a:stretch>
        </p:blipFill>
        <p:spPr>
          <a:xfrm rot="6060000">
            <a:off x="-1503045" y="1499870"/>
            <a:ext cx="4432300" cy="2866390"/>
          </a:xfrm>
          <a:prstGeom prst="rect">
            <a:avLst/>
          </a:prstGeom>
        </p:spPr>
      </p:pic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721705" y="14422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u="sng" dirty="0">
                <a:latin typeface="Arial Black" panose="020B0A04020102020204" charset="0"/>
                <a:cs typeface="Arial Black" panose="020B0A04020102020204" charset="0"/>
              </a:rPr>
              <a:t>Future Scope</a:t>
            </a:r>
          </a:p>
        </p:txBody>
      </p:sp>
      <p:pic>
        <p:nvPicPr>
          <p:cNvPr id="3" name="Picture 2" descr="Untitled design (26)"/>
          <p:cNvPicPr>
            <a:picLocks noChangeAspect="1"/>
          </p:cNvPicPr>
          <p:nvPr/>
        </p:nvPicPr>
        <p:blipFill>
          <a:blip r:embed="rId4">
            <a:alphaModFix amt="75000"/>
          </a:blip>
          <a:srcRect l="35227" t="23074" r="28926" b="28432"/>
          <a:stretch>
            <a:fillRect/>
          </a:stretch>
        </p:blipFill>
        <p:spPr>
          <a:xfrm>
            <a:off x="7668260" y="3435985"/>
            <a:ext cx="2607945" cy="2494280"/>
          </a:xfrm>
          <a:prstGeom prst="rect">
            <a:avLst/>
          </a:prstGeom>
        </p:spPr>
      </p:pic>
      <p:sp>
        <p:nvSpPr>
          <p:cNvPr id="6" name="Text Box 0"/>
          <p:cNvSpPr txBox="1"/>
          <p:nvPr/>
        </p:nvSpPr>
        <p:spPr>
          <a:xfrm>
            <a:off x="683895" y="948690"/>
            <a:ext cx="76530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/>
              <a:t>We are definitely going to modify it further in future into a more feasible tool than it is right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/>
              <a:t>We are going to remove the </a:t>
            </a:r>
            <a:r>
              <a:rPr lang="en-IN" altLang="en-US" dirty="0" err="1"/>
              <a:t>nmap</a:t>
            </a:r>
            <a:r>
              <a:rPr lang="en-IN" altLang="en-US" dirty="0"/>
              <a:t> and going to create our own network mapper using socket library and create our owns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/>
              <a:t>We also worked on a web version of this tool and got a sample outlet in </a:t>
            </a:r>
            <a:r>
              <a:rPr lang="en-IN" altLang="en-US" dirty="0" err="1"/>
              <a:t>php</a:t>
            </a:r>
            <a:r>
              <a:rPr lang="en-IN" altLang="en-US" dirty="0"/>
              <a:t> and will also work on that and to convert that web version into a plugin for everyone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/>
              <a:t>Going to add scripts to auto detect rootkits and to wipe them completely off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/>
              <a:t>We haven’t thought about monetization , for now we are going to keep it open source as most of the cyber security tools (:</a:t>
            </a:r>
          </a:p>
          <a:p>
            <a:endParaRPr lang="en-IN" altLang="en-US" dirty="0"/>
          </a:p>
        </p:txBody>
      </p:sp>
      <p:pic>
        <p:nvPicPr>
          <p:cNvPr id="5" name="Picture 4" descr="download (2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600" y="76835"/>
            <a:ext cx="594995" cy="594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design (25)"/>
          <p:cNvPicPr>
            <a:picLocks noChangeAspect="1"/>
          </p:cNvPicPr>
          <p:nvPr/>
        </p:nvPicPr>
        <p:blipFill>
          <a:blip r:embed="rId3">
            <a:alphaModFix amt="75000"/>
          </a:blip>
          <a:srcRect l="4373" t="21444" r="34704" b="22827"/>
          <a:stretch>
            <a:fillRect/>
          </a:stretch>
        </p:blipFill>
        <p:spPr>
          <a:xfrm rot="6060000">
            <a:off x="-1503045" y="1499870"/>
            <a:ext cx="4432300" cy="2866390"/>
          </a:xfrm>
          <a:prstGeom prst="rect">
            <a:avLst/>
          </a:prstGeom>
        </p:spPr>
      </p:pic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u="sng">
                <a:latin typeface="Arial Black" panose="020B0A04020102020204" charset="0"/>
                <a:cs typeface="Arial Black" panose="020B0A04020102020204" charset="0"/>
                <a:sym typeface="+mn-ea"/>
              </a:rPr>
              <a:t>TOOLS USED</a:t>
            </a:r>
            <a:br>
              <a:rPr lang="en-US" altLang="en-IN" u="sng">
                <a:latin typeface="Arial Black" panose="020B0A04020102020204" charset="0"/>
                <a:cs typeface="Arial Black" panose="020B0A04020102020204" charset="0"/>
              </a:rPr>
            </a:br>
            <a:endParaRPr lang="en-IN" altLang="en-GB" u="sng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 descr="Untitled design (26)"/>
          <p:cNvPicPr>
            <a:picLocks noChangeAspect="1"/>
          </p:cNvPicPr>
          <p:nvPr/>
        </p:nvPicPr>
        <p:blipFill>
          <a:blip r:embed="rId4">
            <a:alphaModFix amt="75000"/>
          </a:blip>
          <a:srcRect l="35227" t="23074" r="28926" b="28432"/>
          <a:stretch>
            <a:fillRect/>
          </a:stretch>
        </p:blipFill>
        <p:spPr>
          <a:xfrm>
            <a:off x="7668260" y="3435985"/>
            <a:ext cx="2607945" cy="2494280"/>
          </a:xfrm>
          <a:prstGeom prst="rect">
            <a:avLst/>
          </a:prstGeom>
        </p:spPr>
      </p:pic>
      <p:sp>
        <p:nvSpPr>
          <p:cNvPr id="6" name="Text Box 0"/>
          <p:cNvSpPr txBox="1"/>
          <p:nvPr/>
        </p:nvSpPr>
        <p:spPr>
          <a:xfrm>
            <a:off x="683895" y="1651000"/>
            <a:ext cx="76530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sym typeface="+mn-ea"/>
              </a:rPr>
              <a:t>Nmap – An open source Network Mapper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sym typeface="+mn-ea"/>
              </a:rPr>
              <a:t>Iptables- A user-space utility program that allows a  system administrator to configure the 		  IP packet filter rules of the Linux Kernel Firewall.</a:t>
            </a:r>
            <a:endParaRPr lang="en-US" b="0" i="0" u="none" strike="noStrike" dirty="0">
              <a:solidFill>
                <a:srgbClr val="600090"/>
              </a:solidFill>
              <a:effectLst/>
              <a:latin typeface="Roboto" panose="02000000000000000000" pitchFamily="2" charset="0"/>
              <a:hlinkClick r:id="rId5" tooltip="en.wikipedia.org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/>
              <a:t>We Used awk Programming language snippets to filter out the results of scans and output them in a more user-friendly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/>
          </a:p>
          <a:p>
            <a:endParaRPr lang="en-IN" altLang="en-US" dirty="0"/>
          </a:p>
        </p:txBody>
      </p:sp>
      <p:pic>
        <p:nvPicPr>
          <p:cNvPr id="5" name="Picture 4" descr="download (2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600" y="76835"/>
            <a:ext cx="594995" cy="59499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FA7A2E-4FD0-AEAD-9502-91192720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494</Words>
  <Application>Microsoft Office PowerPoint</Application>
  <PresentationFormat>On-screen Show 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Bahnschrift</vt:lpstr>
      <vt:lpstr>Blackadder ITC</vt:lpstr>
      <vt:lpstr>Wingdings</vt:lpstr>
      <vt:lpstr>Fira Sans Extra Condensed Medium</vt:lpstr>
      <vt:lpstr>Fira Sans Extra Condensed SemiBold</vt:lpstr>
      <vt:lpstr>Roboto</vt:lpstr>
      <vt:lpstr>Bookman Old Style</vt:lpstr>
      <vt:lpstr>Malgun Gothic Semilight</vt:lpstr>
      <vt:lpstr>Arial Black</vt:lpstr>
      <vt:lpstr>Arial</vt:lpstr>
      <vt:lpstr>Project Management Infographics by Slidesgo</vt:lpstr>
      <vt:lpstr>PowerPoint Presentation</vt:lpstr>
      <vt:lpstr>PROBLEM STATEMENT</vt:lpstr>
      <vt:lpstr>PROBLEM STATEMENT</vt:lpstr>
      <vt:lpstr>PROBLEM SOLUTION</vt:lpstr>
      <vt:lpstr>PROBLEM SOLUTION</vt:lpstr>
      <vt:lpstr>TECHNOLOGY USED</vt:lpstr>
      <vt:lpstr>SALIENT FEATURES</vt:lpstr>
      <vt:lpstr>Future Scope</vt:lpstr>
      <vt:lpstr>TOOLS USED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 Khurana</dc:creator>
  <cp:lastModifiedBy>kunal jaglan</cp:lastModifiedBy>
  <cp:revision>9</cp:revision>
  <dcterms:created xsi:type="dcterms:W3CDTF">2022-11-04T14:34:00Z</dcterms:created>
  <dcterms:modified xsi:type="dcterms:W3CDTF">2022-11-25T07:00:27Z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D5A370226CC249D2B8DAE9930A67D444</vt:lpwstr>
  </property>
  <property fmtid="{D5CDD505-2E9C-101B-9397-08002B2CF9AE}" pid="3" name="KSOProductBuildVer">
    <vt:lpwstr>1033-11.2.0.11380</vt:lpwstr>
  </property>
</Properties>
</file>