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4" r:id="rId3"/>
    <p:sldId id="306" r:id="rId4"/>
    <p:sldId id="295" r:id="rId5"/>
    <p:sldId id="305" r:id="rId6"/>
    <p:sldId id="300" r:id="rId7"/>
    <p:sldId id="301" r:id="rId8"/>
    <p:sldId id="304" r:id="rId9"/>
    <p:sldId id="297" r:id="rId10"/>
    <p:sldId id="302" r:id="rId11"/>
    <p:sldId id="298" r:id="rId12"/>
    <p:sldId id="299" r:id="rId13"/>
    <p:sldId id="303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9343" autoAdjust="0"/>
  </p:normalViewPr>
  <p:slideViewPr>
    <p:cSldViewPr>
      <p:cViewPr>
        <p:scale>
          <a:sx n="70" d="100"/>
          <a:sy n="70" d="100"/>
        </p:scale>
        <p:origin x="-138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6384-752E-4F32-9137-D4556683FD91}" type="datetimeFigureOut">
              <a:rPr lang="pt-BR" smtClean="0"/>
              <a:pPr/>
              <a:t>19/09/2011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C2212-C64A-43EB-BDFA-4F0E26E3969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1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3149-F6E6-4DB7-9195-84D964D8F34F}" type="datetimeFigureOut">
              <a:rPr lang="pt-BR" smtClean="0"/>
              <a:pPr/>
              <a:t>19/09/2011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6EFFE-B58C-4860-93DF-B33AA5D3FA1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7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68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83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65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38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3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Jose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43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5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7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36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4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4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6EFFE-B58C-4860-93DF-B33AA5D3FA1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83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B178-0734-49DF-B7BE-9FD539DF6403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AA88-3846-4534-A6D3-2F752945873B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96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D5380-E474-4BBF-8B47-C9852BCA07FF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BBC0-0CB5-4826-BFF3-DF5E0AFC17C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98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25EF8-F770-4AEA-A4A0-5A0DE5A27E28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459BB-0DB7-41EE-9450-B20A54B8DAD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07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BE588-5EE0-43FA-8178-6FECD10121ED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15EB-9A46-4F95-BD90-BD7B959472B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0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EB326-4E61-49BA-8F11-B2FD48D13070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755A-C34F-4E1A-BCC6-16F711220C2E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5012-072E-4D27-BC33-E1C91B3A0704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5AC5-7532-4A1B-9280-89D67D028F93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E5172-B4BE-4129-810A-ECBCB0C8BF72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3153-E76D-4126-96EE-11A48CB14F7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5F466-F51C-40B2-98F6-9FB66F823ACA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6BDCC-E5F0-4E8D-AECC-0A2194BC90A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3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D4DF-766D-48A7-B47E-99BE6B76F9F9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A2549-2046-4D16-98E2-1574D80A36C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9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96305-E883-47B5-933A-24B3275E485B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B6AC-C155-4A35-A836-5BFB1BD0594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38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A55EF-D069-4EF0-8A72-CDDCA795657E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0EFD9-49BE-42D4-BE1D-710DF942070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87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3D75A5-9EB3-4D9B-9FFF-3780FD91D16E}" type="datetimeFigureOut">
              <a:rPr lang="fr-FR"/>
              <a:pPr>
                <a:defRPr/>
              </a:pPr>
              <a:t>19/09/2011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109056-B7C8-4E2A-9072-C88289C5AAEE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3"/>
          <p:cNvSpPr>
            <a:spLocks noGrp="1"/>
          </p:cNvSpPr>
          <p:nvPr>
            <p:ph type="ctrTitle"/>
          </p:nvPr>
        </p:nvSpPr>
        <p:spPr>
          <a:xfrm>
            <a:off x="714375" y="4021138"/>
            <a:ext cx="7772400" cy="869950"/>
          </a:xfrm>
        </p:spPr>
        <p:txBody>
          <a:bodyPr/>
          <a:lstStyle/>
          <a:p>
            <a:r>
              <a:rPr lang="pt-BR" sz="4000" dirty="0" smtClean="0">
                <a:solidFill>
                  <a:schemeClr val="bg1"/>
                </a:solidFill>
              </a:rPr>
              <a:t>dotProject EAP – </a:t>
            </a:r>
            <a:r>
              <a:rPr lang="pt-BR" sz="4000" dirty="0" err="1" smtClean="0">
                <a:solidFill>
                  <a:schemeClr val="bg1"/>
                </a:solidFill>
              </a:rPr>
              <a:t>dP</a:t>
            </a:r>
            <a:r>
              <a:rPr lang="pt-BR" sz="4000" dirty="0" smtClean="0">
                <a:solidFill>
                  <a:schemeClr val="bg1"/>
                </a:solidFill>
              </a:rPr>
              <a:t> EAP</a:t>
            </a:r>
            <a:endParaRPr lang="fr-FR" sz="4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332858"/>
              </p:ext>
            </p:extLst>
          </p:nvPr>
        </p:nvGraphicFramePr>
        <p:xfrm>
          <a:off x="1691680" y="4941168"/>
          <a:ext cx="5848985" cy="164592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924175"/>
                <a:gridCol w="2924810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Matrícula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Filipe Barbosa de Almeida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09/0006097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Calixto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09/0037936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Guilherme Fay Vergara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10/45547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Jose Carlos Guimaraes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09/0008405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Rafael de Souza Queiroz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09/0012569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Renan C. Filgueiras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09/0013093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Times New Roman"/>
                          <a:ea typeface="Times New Roman"/>
                        </a:rPr>
                        <a:t>Henrique Perreira Santos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effectLst/>
                          <a:latin typeface="Times New Roman"/>
                          <a:ea typeface="Times New Roman"/>
                        </a:rPr>
                        <a:t>09/0007212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Vinicius Vieira Meneses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09/0014944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Objetivo de melhoria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186487" cy="432048"/>
          </a:xfrm>
        </p:spPr>
        <p:txBody>
          <a:bodyPr/>
          <a:lstStyle/>
          <a:p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Obter um Cronograma Inicial do projeto apartir do WBS</a:t>
            </a:r>
            <a:endParaRPr lang="pt-B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3" descr="C:\Users\Guilherme\Dropbox\GPP\1 Entrega\WBSV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3574385" cy="132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riped Right Arrow 2"/>
          <p:cNvSpPr/>
          <p:nvPr/>
        </p:nvSpPr>
        <p:spPr>
          <a:xfrm rot="2513780">
            <a:off x="5148064" y="3501008"/>
            <a:ext cx="720080" cy="57606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C:\Users\Guilherme\Dropbox\GPP\1 Entrega\Cronograma\Cronogramav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318" y="4243868"/>
            <a:ext cx="3175555" cy="19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9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WBS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pic>
        <p:nvPicPr>
          <p:cNvPr id="2" name="Picture 2" descr="C:\Users\Guilherme\Dropbox\GPP\1 Entrega\WBS\WBSV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29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Cronograma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pic>
        <p:nvPicPr>
          <p:cNvPr id="2050" name="Picture 2" descr="C:\Users\Guilherme\Dropbox\GPP\1 Entrega\Cronograma\Cronogramav2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" y="1196752"/>
            <a:ext cx="9129835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Cronograma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pic>
        <p:nvPicPr>
          <p:cNvPr id="3074" name="Picture 2" descr="C:\Users\Guilherme\Dropbox\GPP\1 Entrega\Cronograma\Cronogramav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538289"/>
            <a:ext cx="9036497" cy="250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2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 smtClean="0"/>
              <a:t>Descrição das Atividades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7784" y="11247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Iniciação - I1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91363"/>
              </p:ext>
            </p:extLst>
          </p:nvPr>
        </p:nvGraphicFramePr>
        <p:xfrm>
          <a:off x="2267744" y="1946135"/>
          <a:ext cx="6633227" cy="2779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114"/>
                <a:gridCol w="3231649"/>
                <a:gridCol w="1968464"/>
              </a:tblGrid>
              <a:tr h="198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Atividade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Descrição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Responsáveis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</a:tr>
              <a:tr h="595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A1.  Estudo Inicial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Revisar a literatura dos conteúdos que abrangem o MPS, PMBOK, Scrum e ferramentas para gerenciamento de projetos.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Todo o grupo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</a:tr>
              <a:tr h="397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A2. Primeira reunião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Discutir sobre a fase inicial.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Todo o grupo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</a:tr>
              <a:tr h="397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A3. Estudo Inicial de requisitos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Levantar as necessidades.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Todo o grupo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</a:tr>
              <a:tr h="397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A4. Definição do problema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Definir o problema que será trabalhado no projeto.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Todo o grupo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</a:tr>
              <a:tr h="198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A5.   Elaborar EAP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Criar</a:t>
                      </a:r>
                      <a:r>
                        <a:rPr lang="en-US" sz="1300">
                          <a:effectLst/>
                        </a:rPr>
                        <a:t> o MBS (Work Breakdown Structure).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Desenhistas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</a:tr>
              <a:tr h="595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A6. Elaborar termo de abertura básico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>
                          <a:effectLst/>
                        </a:rPr>
                        <a:t>Criar o artefato (termo de abertura) da fase inicial.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300" dirty="0">
                          <a:effectLst/>
                        </a:rPr>
                        <a:t>Todo o grupo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205" marR="8120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9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 smtClean="0"/>
              <a:t>Descrição das Atividades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7784" y="1052736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Iniciação – I2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49467"/>
              </p:ext>
            </p:extLst>
          </p:nvPr>
        </p:nvGraphicFramePr>
        <p:xfrm>
          <a:off x="2359731" y="2132856"/>
          <a:ext cx="6477079" cy="2227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923"/>
                <a:gridCol w="2990665"/>
                <a:gridCol w="2114491"/>
              </a:tblGrid>
              <a:tr h="3712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A1. Segunda reunião</a:t>
                      </a:r>
                      <a:endParaRPr lang="pt-BR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Discutir sobre os documentos elaborados e revisar da fase inicial.</a:t>
                      </a:r>
                      <a:endParaRPr lang="pt-BR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Todo o grupo</a:t>
                      </a:r>
                      <a:endParaRPr lang="pt-BR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</a:tr>
              <a:tr h="3712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A2. Definir riscos</a:t>
                      </a:r>
                      <a:endParaRPr lang="pt-BR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Levantar os riscos existentes no projeto.</a:t>
                      </a:r>
                      <a:endParaRPr lang="pt-BR" sz="13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 </a:t>
                      </a:r>
                      <a:endParaRPr lang="pt-BR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Desenhistas e Analistas de requisitos</a:t>
                      </a:r>
                      <a:endParaRPr lang="pt-BR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</a:tr>
              <a:tr h="3712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A3. Definir Requisitos</a:t>
                      </a:r>
                      <a:endParaRPr lang="pt-BR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Definir os requisitos em cima das necessidades levantadas.</a:t>
                      </a:r>
                      <a:endParaRPr lang="pt-BR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Analistas de requisitos</a:t>
                      </a:r>
                      <a:endParaRPr lang="pt-BR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</a:tr>
              <a:tr h="11138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A4. Elaborar Documento de arquitetura</a:t>
                      </a:r>
                      <a:endParaRPr lang="pt-BR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Criar o artefato documento de Arquitetura de software responsável por fornecer uma visão geral de arquitetura abrangente do sistema, usando diversas visões de arquitetura para descrever diferentes aspectos do sistema.</a:t>
                      </a:r>
                      <a:endParaRPr lang="pt-BR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Todo o grupo</a:t>
                      </a:r>
                      <a:endParaRPr lang="pt-BR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5944" marR="7594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1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 smtClean="0"/>
              <a:t>Descrição das Atividades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4794" y="1052736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Elaboração – E1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10966"/>
              </p:ext>
            </p:extLst>
          </p:nvPr>
        </p:nvGraphicFramePr>
        <p:xfrm>
          <a:off x="2359731" y="2420888"/>
          <a:ext cx="6477079" cy="2227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923"/>
                <a:gridCol w="2990665"/>
                <a:gridCol w="2114491"/>
              </a:tblGrid>
              <a:tr h="37128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A1. Terceira Reunião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Revisar e criar os artefatos e discutir do andamento do projeto.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Todo o grupo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1284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A2. Refinar Requisitos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Refinar os requisitos definidos na fase I2.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Analistas de requisitos e desenhistas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256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A3. Elaborar diagrama de casos de uso inicial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Criar o diagrama de caso de uso responsável por descrever o cenário que mostra as funcionalidades do sistema do ponto de vista do usuário.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Desenhistas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256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A4. Elaborar documento de visão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Criar o documento de visão, este artefato é de grande relevância durante as primeiras fases, permitindo a captura de todas as perspectivas que o sistema pode abranger.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Todo o grupo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 smtClean="0"/>
              <a:t>Descrição das Atividades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4794" y="1124744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Elaboração – E2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26832"/>
              </p:ext>
            </p:extLst>
          </p:nvPr>
        </p:nvGraphicFramePr>
        <p:xfrm>
          <a:off x="2604794" y="2564902"/>
          <a:ext cx="6087999" cy="2155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11"/>
                <a:gridCol w="2811015"/>
                <a:gridCol w="1987473"/>
              </a:tblGrid>
              <a:tr h="3592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A1. Quarta Reunião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Revisar e criar artefatos e discutir o andamento do projeto.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Todo o grupo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2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A2. Implementar Componentes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Implementação do modulo de definição da WBS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Implementadores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2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A3. Refinar Requisitos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Revisar os requisitos..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Analistas de requisitos, implementadores, desenhistas.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2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A4. Teste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Aplicar testes para verificar o bom funcionamento da implementação realizada.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Testadores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2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A5. Entrega do build 1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Entrega parcial de um executavel funcional.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Todo o grupo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9283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A6. Gerar relatório de retrospectiva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>
                          <a:effectLst/>
                        </a:rPr>
                        <a:t>Gerar e avaliar o relatório de retrospectiva das atividades realizadas.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100" dirty="0">
                          <a:effectLst/>
                        </a:rPr>
                        <a:t>Todo o grupo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9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 smtClean="0"/>
              <a:t>Descrição das Atividades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9792" y="1124744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Construção – C1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64248"/>
              </p:ext>
            </p:extLst>
          </p:nvPr>
        </p:nvGraphicFramePr>
        <p:xfrm>
          <a:off x="2358748" y="2240672"/>
          <a:ext cx="6815281" cy="257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3558"/>
                <a:gridCol w="3146823"/>
                <a:gridCol w="2224900"/>
              </a:tblGrid>
              <a:tr h="3906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A1. Quinta Reunião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Revisar e criar de artefatos e discurssão do andamento do projeto.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Todo o grupo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</a:tr>
              <a:tr h="58600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A2. Implementar componentes da iteração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Realizar a implementação referente a integrar modulo wbs com o modulo do projeto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Implementadores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</a:tr>
              <a:tr h="3906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A3. Teste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Aplicar testes para verificar o bom funcionamento do produto.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Testadores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</a:tr>
              <a:tr h="3906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A4. Feedback do cliente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Apresentar o progresso do produto ao cliente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Analistas de requisitos, desenhistas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</a:tr>
              <a:tr h="3906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A5. Implementar Requisitos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Implementar os Requisitos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Implementadores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</a:tr>
              <a:tr h="3906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A6. Entrega do build 2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Entrega parcial de um executavel funcional.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 dirty="0">
                          <a:effectLst/>
                        </a:rPr>
                        <a:t>Todo o grupo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910" marR="7991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0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 smtClean="0"/>
              <a:t>Descrição das Atividades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5507" y="1052736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Construção – C2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2858"/>
              </p:ext>
            </p:extLst>
          </p:nvPr>
        </p:nvGraphicFramePr>
        <p:xfrm>
          <a:off x="2178408" y="2636912"/>
          <a:ext cx="6965593" cy="1796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5396"/>
                <a:gridCol w="3216227"/>
                <a:gridCol w="2273970"/>
              </a:tblGrid>
              <a:tr h="39928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 dirty="0">
                          <a:effectLst/>
                        </a:rPr>
                        <a:t>A1. Refinamento de Requisitos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Revisar os requisitos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Todo o grupo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</a:tr>
              <a:tr h="39928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A2. Integrar subsistemas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Realizar a integração das várias partes do produto gerada nas iterações anteriores.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Implementadores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</a:tr>
              <a:tr h="399287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A3. Testar e Avaliar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Aplicar testes para verificar o bom funcionamento do produto.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Implementadores e testadores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</a:tr>
              <a:tr h="59893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A4. Implementação e entrega do build 3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Implementação da funcionalidade que defini e implemeta a interface da WBS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 dirty="0">
                          <a:effectLst/>
                        </a:rPr>
                        <a:t>Todo o grupo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81672" marR="816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 smtClean="0"/>
              <a:t>Equipe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69275"/>
              </p:ext>
            </p:extLst>
          </p:nvPr>
        </p:nvGraphicFramePr>
        <p:xfrm>
          <a:off x="2483768" y="1412778"/>
          <a:ext cx="6624736" cy="4320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0637"/>
                <a:gridCol w="1112088"/>
                <a:gridCol w="1918156"/>
                <a:gridCol w="1393855"/>
              </a:tblGrid>
              <a:tr h="480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Nome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Matrícula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Funções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Gestor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Filipe Barbosa de Almeida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09/0006097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Implementador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E3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Guilherme Calixto 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09/0037936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Analista de Requisitos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E2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Guilherme Fay Vergara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10/45547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Testador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E5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Jose Carlos Guimaraes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09/0008405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Desenhista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E1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Rafael de Souza Queiroz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09/0012569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Implementador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E7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Renan C. Filgueiras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09/0013093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Implementador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E4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Times New Roman"/>
                          <a:ea typeface="Times New Roman"/>
                        </a:rPr>
                        <a:t>Henrique Perreira Santos</a:t>
                      </a:r>
                      <a:endParaRPr lang="pt-BR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effectLst/>
                          <a:latin typeface="Times New Roman"/>
                          <a:ea typeface="Times New Roman"/>
                        </a:rPr>
                        <a:t>09/0007212</a:t>
                      </a:r>
                      <a:endParaRPr lang="pt-BR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Analista de Requisitos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E8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Vinicius Vieira Meneses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09/0014944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Testador, Desenhista</a:t>
                      </a:r>
                      <a:endParaRPr lang="pt-BR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E6</a:t>
                      </a:r>
                      <a:endParaRPr lang="pt-BR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 smtClean="0"/>
              <a:t>Descrição das Atividades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9792" y="1052736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Construção – C3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58742"/>
              </p:ext>
            </p:extLst>
          </p:nvPr>
        </p:nvGraphicFramePr>
        <p:xfrm>
          <a:off x="2327923" y="2825120"/>
          <a:ext cx="6791123" cy="158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441"/>
                <a:gridCol w="3135669"/>
                <a:gridCol w="2217013"/>
              </a:tblGrid>
              <a:tr h="38928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A1. Feedback do cliente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Apresentar o progresso do produto ao cliente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Desenhistas e Analistas de requisitos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</a:tr>
              <a:tr h="38928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A2. Implementar Requisitos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Implementar os Requisitos referentes ao acoplamento das builds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Implementadores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</a:tr>
              <a:tr h="38928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A3. Testar e Avaliar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Aplicar testes para verificar o bom funcionamento do produto.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Implementadores e testadores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</a:tr>
              <a:tr h="38928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A4. Entrega do build 4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Entrega parcial de um executavel funcional.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 dirty="0">
                          <a:effectLst/>
                        </a:rPr>
                        <a:t>Todo o grupo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9627" marR="796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52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 smtClean="0"/>
              <a:t>Descrição das Atividades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7784" y="1052736"/>
            <a:ext cx="17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Transição – T1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68123"/>
              </p:ext>
            </p:extLst>
          </p:nvPr>
        </p:nvGraphicFramePr>
        <p:xfrm>
          <a:off x="2396611" y="2415168"/>
          <a:ext cx="6686441" cy="237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268"/>
                <a:gridCol w="3087334"/>
                <a:gridCol w="2182839"/>
              </a:tblGrid>
              <a:tr h="57492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A1. Desenvolver material de suporte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Criar o manual do usuário para a utilização correta do produto.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Todo o grupo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</a:tr>
              <a:tr h="574928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A2. Gerenciar testes de aceitação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Aplicar teste para verificar o bom funcionamento do produto.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Testadores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</a:tr>
              <a:tr h="383285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A3. Correção de Erros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Corrigir os erros levantados na fase de testes.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Implementadores e testadores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</a:tr>
              <a:tr h="766571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A4. Entrega da release do projeto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>
                          <a:effectLst/>
                        </a:rPr>
                        <a:t>Entrega final do produto gerado pelo projeto, respeitando as definições propostas ao longo do projeto e objetivando a geração de uma WBS</a:t>
                      </a:r>
                      <a:endParaRPr lang="pt-BR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pt-BR" sz="1300" dirty="0">
                          <a:effectLst/>
                        </a:rPr>
                        <a:t>Todo o grupo</a:t>
                      </a:r>
                      <a:endParaRPr lang="pt-BR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8399" marR="7839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98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 smtClean="0"/>
              <a:t>Revisando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186487" cy="5401816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que é Projeto ?</a:t>
            </a:r>
          </a:p>
          <a:p>
            <a:r>
              <a:rPr lang="en-US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Porquê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800" noProof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gerenciar</a:t>
            </a:r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 projeto ?</a:t>
            </a: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MPS – BR</a:t>
            </a:r>
          </a:p>
        </p:txBody>
      </p:sp>
      <p:pic>
        <p:nvPicPr>
          <p:cNvPr id="2050" name="Picture 2" descr="C:\Users\Guilherme\Desktop\imagem\selompsb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35653"/>
            <a:ext cx="1939404" cy="130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uilherme\Desktop\imagem\requirements_to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265185"/>
            <a:ext cx="3672408" cy="42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0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Ferramentas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186487" cy="5401816"/>
          </a:xfrm>
        </p:spPr>
        <p:txBody>
          <a:bodyPr/>
          <a:lstStyle/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MS Project</a:t>
            </a:r>
          </a:p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OpenProj</a:t>
            </a:r>
          </a:p>
          <a:p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DotProject</a:t>
            </a:r>
            <a:endParaRPr lang="pt-B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C:\Users\Guilherme\Desktop\imagem\logo_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12776"/>
            <a:ext cx="3291079" cy="113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uilherme\Desktop\imagem\ms-project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96" y="4869160"/>
            <a:ext cx="2880320" cy="104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Guilherme\Desktop\imagem\project_open_500x181_blur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60819"/>
            <a:ext cx="2982082" cy="108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55776" y="26064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Nossa escolha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336704" cy="5401816"/>
          </a:xfrm>
        </p:spPr>
        <p:txBody>
          <a:bodyPr/>
          <a:lstStyle/>
          <a:p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DotProject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dotProject é uma aplicação web e seu acesso é feito através de um navegador, assim sua utilização independe de sistema operacional e instalação na máquina do usuário, pois é executado em um servidor. </a:t>
            </a:r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 </a:t>
            </a: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termos mais técnicos, o dotProject é um sistema escrito em PHP, que utiliza banco de dados MySQL.</a:t>
            </a:r>
          </a:p>
          <a:p>
            <a:endParaRPr lang="pt-BR" sz="1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Por </a:t>
            </a:r>
            <a:r>
              <a:rPr lang="pt-BR" sz="1800" dirty="0">
                <a:solidFill>
                  <a:schemeClr val="tx2">
                    <a:lumMod val="75000"/>
                  </a:schemeClr>
                </a:solidFill>
              </a:rPr>
              <a:t>quê </a:t>
            </a:r>
            <a:r>
              <a:rPr lang="pt-BR" sz="18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marL="0" indent="0" algn="just">
              <a:buNone/>
            </a:pPr>
            <a:r>
              <a:rPr lang="pt-BR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sua implementação é em PHP, uma linguagem de fácil aprendizado e de conhecimento de alguns membros do grupo. Além disso, é um sistema menos robusto o que proporciona maior variedade de opções para a implementação de novas funcionalidades.</a:t>
            </a:r>
            <a:endParaRPr lang="pt-BR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sz="4000" dirty="0" smtClean="0"/>
              <a:t>Gerenciamento</a:t>
            </a:r>
            <a:r>
              <a:rPr lang="fr-CA" sz="4000" dirty="0" smtClean="0"/>
              <a:t> </a:t>
            </a:r>
            <a:r>
              <a:rPr lang="fr-CA" sz="4000" dirty="0"/>
              <a:t>do </a:t>
            </a:r>
            <a:r>
              <a:rPr lang="pt-BR" sz="4000" dirty="0" smtClean="0"/>
              <a:t>Projeto</a:t>
            </a:r>
            <a:endParaRPr lang="pt-B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699792" y="155679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Metodologia Baseada em Scrum/PMBoK</a:t>
            </a:r>
            <a:endParaRPr lang="pt-B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2060848"/>
            <a:ext cx="3704329" cy="2592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5976" y="4733803"/>
            <a:ext cx="1891928" cy="1863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56376" y="5531225"/>
            <a:ext cx="1176949" cy="12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sz="4000" dirty="0" smtClean="0"/>
              <a:t>Plano de comunicação</a:t>
            </a:r>
            <a:endParaRPr lang="pt-BR" sz="2000" dirty="0" smtClean="0"/>
          </a:p>
        </p:txBody>
      </p:sp>
      <p:pic>
        <p:nvPicPr>
          <p:cNvPr id="2" name="Picture 2" descr="C:\Users\Guilherme\Desktop\imagem\teamview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80" y="4437112"/>
            <a:ext cx="2939840" cy="204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Guilherme\Desktop\imagem\skype-erro-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48448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Guilherme\Desktop\GPP\imagem\google_code_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56" y="2924944"/>
            <a:ext cx="34563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5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sz="3600" dirty="0" smtClean="0"/>
              <a:t>Gerência de Configuração</a:t>
            </a:r>
            <a:endParaRPr lang="pt-BR" sz="1800" dirty="0" smtClean="0"/>
          </a:p>
        </p:txBody>
      </p:sp>
      <p:pic>
        <p:nvPicPr>
          <p:cNvPr id="7" name="Picture 2" descr="C:\Users\Guilherme\Desktop\GPP\imagem\google_code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557681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81" y="1556792"/>
            <a:ext cx="6166783" cy="353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58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00313" y="274638"/>
            <a:ext cx="6186487" cy="1143000"/>
          </a:xfrm>
        </p:spPr>
        <p:txBody>
          <a:bodyPr/>
          <a:lstStyle/>
          <a:p>
            <a:pPr algn="l"/>
            <a:r>
              <a:rPr lang="pt-BR" dirty="0"/>
              <a:t>Objetivo de melhoria</a:t>
            </a:r>
            <a:endParaRPr lang="fr-FR" sz="2400" dirty="0" smtClean="0">
              <a:solidFill>
                <a:schemeClr val="tx2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555776" y="1340768"/>
            <a:ext cx="6186487" cy="5401816"/>
          </a:xfrm>
        </p:spPr>
        <p:txBody>
          <a:bodyPr/>
          <a:lstStyle/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MR-MPS-BR </a:t>
            </a:r>
          </a:p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Nível G</a:t>
            </a:r>
          </a:p>
          <a:p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GPR1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420888"/>
            <a:ext cx="6246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</a:rPr>
              <a:t>GPR1 - O escopo do trabalho para o projeto é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definido</a:t>
            </a:r>
          </a:p>
          <a:p>
            <a:endParaRPr lang="pt-B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escopo pode ser representado por meio de uma Estrutura Analítica do Projeto (EAP) também conhecida como WBS 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 Breakdown Structure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). A EAP fornece um esquema para identificação e organização das unidades lógicas de trabalho a serem gerenciadas, que são chamadas de “pacotes de trabalho” 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 packages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). </a:t>
            </a:r>
            <a:r>
              <a:rPr lang="pt-BR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98</Template>
  <TotalTime>700</TotalTime>
  <Words>1124</Words>
  <Application>Microsoft Office PowerPoint</Application>
  <PresentationFormat>On-screen Show (4:3)</PresentationFormat>
  <Paragraphs>244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98</vt:lpstr>
      <vt:lpstr>dotProject EAP – dP EAP</vt:lpstr>
      <vt:lpstr>Equipe</vt:lpstr>
      <vt:lpstr>Revisando</vt:lpstr>
      <vt:lpstr>Ferramentas</vt:lpstr>
      <vt:lpstr>Nossa escolha</vt:lpstr>
      <vt:lpstr>Gerenciamento do Projeto</vt:lpstr>
      <vt:lpstr>Plano de comunicação</vt:lpstr>
      <vt:lpstr>Gerência de Configuração</vt:lpstr>
      <vt:lpstr>Objetivo de melhoria</vt:lpstr>
      <vt:lpstr>Objetivo de melhoria</vt:lpstr>
      <vt:lpstr>WBS</vt:lpstr>
      <vt:lpstr>Cronograma</vt:lpstr>
      <vt:lpstr>Cronograma</vt:lpstr>
      <vt:lpstr>Descrição das Atividades</vt:lpstr>
      <vt:lpstr>Descrição das Atividades</vt:lpstr>
      <vt:lpstr>Descrição das Atividades</vt:lpstr>
      <vt:lpstr>Descrição das Atividades</vt:lpstr>
      <vt:lpstr>Descrição das Atividades</vt:lpstr>
      <vt:lpstr>Descrição das Atividades</vt:lpstr>
      <vt:lpstr>Descrição das Atividades</vt:lpstr>
      <vt:lpstr>Descrição das Atividades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ManProjectS</dc:title>
  <dc:creator>Guilherme</dc:creator>
  <cp:lastModifiedBy>Guilherme</cp:lastModifiedBy>
  <cp:revision>68</cp:revision>
  <dcterms:created xsi:type="dcterms:W3CDTF">2011-06-02T11:30:01Z</dcterms:created>
  <dcterms:modified xsi:type="dcterms:W3CDTF">2011-09-19T13:26:50Z</dcterms:modified>
</cp:coreProperties>
</file>