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8" r:id="rId3"/>
    <p:sldId id="314" r:id="rId4"/>
    <p:sldId id="313" r:id="rId5"/>
    <p:sldId id="312" r:id="rId6"/>
    <p:sldId id="315" r:id="rId7"/>
    <p:sldId id="316" r:id="rId8"/>
    <p:sldId id="301" r:id="rId9"/>
    <p:sldId id="303" r:id="rId10"/>
    <p:sldId id="318" r:id="rId11"/>
    <p:sldId id="304" r:id="rId12"/>
    <p:sldId id="311" r:id="rId13"/>
    <p:sldId id="317" r:id="rId14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343" autoAdjust="0"/>
  </p:normalViewPr>
  <p:slideViewPr>
    <p:cSldViewPr>
      <p:cViewPr>
        <p:scale>
          <a:sx n="80" d="100"/>
          <a:sy n="80" d="100"/>
        </p:scale>
        <p:origin x="-72" y="-6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B6384-752E-4F32-9137-D4556683FD91}" type="datetimeFigureOut">
              <a:rPr lang="pt-BR" smtClean="0"/>
              <a:pPr/>
              <a:t>27/11/2011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C2212-C64A-43EB-BDFA-4F0E26E396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312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D3149-F6E6-4DB7-9195-84D964D8F34F}" type="datetimeFigureOut">
              <a:rPr lang="pt-BR" smtClean="0"/>
              <a:pPr/>
              <a:t>27/11/2011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6EFFE-B58C-4860-93DF-B33AA5D3FA1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973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Jose	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684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Jose	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684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FB178-0734-49DF-B7BE-9FD539DF6403}" type="datetimeFigureOut">
              <a:rPr lang="fr-FR"/>
              <a:pPr>
                <a:defRPr/>
              </a:pPr>
              <a:t>27/11/2011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4AA88-3846-4534-A6D3-2F752945873B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296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D5380-E474-4BBF-8B47-C9852BCA07FF}" type="datetimeFigureOut">
              <a:rPr lang="fr-FR"/>
              <a:pPr>
                <a:defRPr/>
              </a:pPr>
              <a:t>27/11/2011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8BBC0-0CB5-4826-BFF3-DF5E0AFC17C8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698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25EF8-F770-4AEA-A4A0-5A0DE5A27E28}" type="datetimeFigureOut">
              <a:rPr lang="fr-FR"/>
              <a:pPr>
                <a:defRPr/>
              </a:pPr>
              <a:t>27/11/2011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459BB-0DB7-41EE-9450-B20A54B8DAD2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707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BE588-5EE0-43FA-8178-6FECD10121ED}" type="datetimeFigureOut">
              <a:rPr lang="fr-FR"/>
              <a:pPr>
                <a:defRPr/>
              </a:pPr>
              <a:t>27/11/2011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615EB-9A46-4F95-BD90-BD7B959472B9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909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EB326-4E61-49BA-8F11-B2FD48D13070}" type="datetimeFigureOut">
              <a:rPr lang="fr-FR"/>
              <a:pPr>
                <a:defRPr/>
              </a:pPr>
              <a:t>27/11/2011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F755A-C34F-4E1A-BCC6-16F711220C2E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463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D5012-072E-4D27-BC33-E1C91B3A0704}" type="datetimeFigureOut">
              <a:rPr lang="fr-FR"/>
              <a:pPr>
                <a:defRPr/>
              </a:pPr>
              <a:t>27/11/2011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65AC5-7532-4A1B-9280-89D67D028F93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156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E5172-B4BE-4129-810A-ECBCB0C8BF72}" type="datetimeFigureOut">
              <a:rPr lang="fr-FR"/>
              <a:pPr>
                <a:defRPr/>
              </a:pPr>
              <a:t>27/11/2011</a:t>
            </a:fld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63153-E76D-4126-96EE-11A48CB14F70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714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5F466-F51C-40B2-98F6-9FB66F823ACA}" type="datetimeFigureOut">
              <a:rPr lang="fr-FR"/>
              <a:pPr>
                <a:defRPr/>
              </a:pPr>
              <a:t>27/11/2011</a:t>
            </a:fld>
            <a:endParaRPr lang="fr-FR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6BDCC-E5F0-4E8D-AECC-0A2194BC90AD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339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5D4DF-766D-48A7-B47E-99BE6B76F9F9}" type="datetimeFigureOut">
              <a:rPr lang="fr-FR"/>
              <a:pPr>
                <a:defRPr/>
              </a:pPr>
              <a:t>27/11/2011</a:t>
            </a:fld>
            <a:endParaRPr lang="fr-FR" dirty="0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A2549-2046-4D16-98E2-1574D80A36CA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095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96305-E883-47B5-933A-24B3275E485B}" type="datetimeFigureOut">
              <a:rPr lang="fr-FR"/>
              <a:pPr>
                <a:defRPr/>
              </a:pPr>
              <a:t>27/11/2011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EB6AC-C155-4A35-A836-5BFB1BD0594A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382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fr-FR" noProof="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A55EF-D069-4EF0-8A72-CDDCA795657E}" type="datetimeFigureOut">
              <a:rPr lang="fr-FR"/>
              <a:pPr>
                <a:defRPr/>
              </a:pPr>
              <a:t>27/11/2011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0EFD9-49BE-42D4-BE1D-710DF9420700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287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23D75A5-9EB3-4D9B-9FFF-3780FD91D16E}" type="datetimeFigureOut">
              <a:rPr lang="fr-FR"/>
              <a:pPr>
                <a:defRPr/>
              </a:pPr>
              <a:t>27/11/2011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C109056-B7C8-4E2A-9072-C88289C5AAEE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3"/>
          <p:cNvSpPr>
            <a:spLocks noGrp="1"/>
          </p:cNvSpPr>
          <p:nvPr>
            <p:ph type="ctrTitle"/>
          </p:nvPr>
        </p:nvSpPr>
        <p:spPr>
          <a:xfrm>
            <a:off x="755576" y="3933056"/>
            <a:ext cx="7772400" cy="869950"/>
          </a:xfrm>
        </p:spPr>
        <p:txBody>
          <a:bodyPr/>
          <a:lstStyle/>
          <a:p>
            <a:r>
              <a:rPr lang="pt-BR" sz="4000" dirty="0" smtClean="0">
                <a:solidFill>
                  <a:schemeClr val="bg1"/>
                </a:solidFill>
              </a:rPr>
              <a:t>dotProject EAP – </a:t>
            </a:r>
            <a:r>
              <a:rPr lang="pt-BR" sz="4000" dirty="0" err="1" smtClean="0">
                <a:solidFill>
                  <a:schemeClr val="bg1"/>
                </a:solidFill>
              </a:rPr>
              <a:t>dP</a:t>
            </a:r>
            <a:r>
              <a:rPr lang="pt-BR" sz="4000" dirty="0" smtClean="0">
                <a:solidFill>
                  <a:schemeClr val="bg1"/>
                </a:solidFill>
              </a:rPr>
              <a:t> EAP</a:t>
            </a:r>
            <a:endParaRPr lang="fr-FR" sz="40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4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977671"/>
              </p:ext>
            </p:extLst>
          </p:nvPr>
        </p:nvGraphicFramePr>
        <p:xfrm>
          <a:off x="1691680" y="4941168"/>
          <a:ext cx="5848985" cy="164592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924175"/>
                <a:gridCol w="2924810"/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Nome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Matrícula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Filipe Barbosa de Almeida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09/0006097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Guilherme Calixto 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09/0037936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Guilherme Fay Vergara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10/45547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Jose Carlos Guimaraes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09/0008405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Rafael de Souza Queiroz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09/0012569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Renan C. Filgueiras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09/0013093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Henrique Pereira Santos</a:t>
                      </a:r>
                      <a:endParaRPr lang="pt-BR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09/0007212</a:t>
                      </a:r>
                      <a:endParaRPr lang="pt-BR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Vinicius Vieira Meneses</a:t>
                      </a:r>
                      <a:endParaRPr lang="pt-BR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09/0014944</a:t>
                      </a:r>
                      <a:endParaRPr lang="pt-BR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2514058" y="332656"/>
            <a:ext cx="6378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Arial" pitchFamily="34" charset="0"/>
                <a:cs typeface="Arial" pitchFamily="34" charset="0"/>
              </a:rPr>
              <a:t>Build 3: </a:t>
            </a:r>
            <a:r>
              <a:rPr lang="pt-BR" sz="3600" dirty="0" smtClean="0"/>
              <a:t>Definir </a:t>
            </a:r>
            <a:r>
              <a:rPr lang="pt-BR" sz="3600" dirty="0"/>
              <a:t>e </a:t>
            </a:r>
            <a:r>
              <a:rPr lang="pt-BR" sz="3600" dirty="0" smtClean="0"/>
              <a:t>Implementar a Interface </a:t>
            </a:r>
            <a:r>
              <a:rPr lang="pt-BR" sz="3600" dirty="0"/>
              <a:t>V</a:t>
            </a:r>
            <a:r>
              <a:rPr lang="pt-BR" sz="3600" dirty="0" smtClean="0"/>
              <a:t>isual </a:t>
            </a:r>
            <a:r>
              <a:rPr lang="pt-BR" sz="3600" dirty="0"/>
              <a:t>da EAP</a:t>
            </a:r>
            <a:endParaRPr lang="pt-BR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2444653" y="1412776"/>
            <a:ext cx="6480720" cy="4320480"/>
          </a:xfrm>
        </p:spPr>
        <p:txBody>
          <a:bodyPr/>
          <a:lstStyle/>
          <a:p>
            <a:pPr algn="l"/>
            <a:r>
              <a:rPr lang="pt-BR" sz="2000" dirty="0" smtClean="0">
                <a:latin typeface="Arial" pitchFamily="34" charset="0"/>
                <a:cs typeface="Arial" pitchFamily="34" charset="0"/>
              </a:rPr>
              <a:t>Desenvolvimento inicial da Build 3.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2000" b="1" dirty="0" smtClean="0">
                <a:latin typeface="Arial" pitchFamily="34" charset="0"/>
                <a:cs typeface="Arial" pitchFamily="34" charset="0"/>
              </a:rPr>
            </a:br>
            <a:r>
              <a:rPr lang="pt-BR" sz="2000" b="1" dirty="0">
                <a:latin typeface="Arial" pitchFamily="34" charset="0"/>
                <a:cs typeface="Arial" pitchFamily="34" charset="0"/>
              </a:rPr>
              <a:t/>
            </a:r>
            <a:br>
              <a:rPr lang="pt-BR" sz="2000" b="1" dirty="0">
                <a:latin typeface="Arial" pitchFamily="34" charset="0"/>
                <a:cs typeface="Arial" pitchFamily="34" charset="0"/>
              </a:rPr>
            </a:b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Funcionalidades (Tarefas):</a:t>
            </a:r>
            <a:r>
              <a:rPr lang="pt-BR" sz="2000" b="1" dirty="0">
                <a:latin typeface="Arial" pitchFamily="34" charset="0"/>
                <a:cs typeface="Arial" pitchFamily="34" charset="0"/>
              </a:rPr>
              <a:t/>
            </a:r>
            <a:br>
              <a:rPr lang="pt-BR" sz="2000" b="1" dirty="0">
                <a:latin typeface="Arial" pitchFamily="34" charset="0"/>
                <a:cs typeface="Arial" pitchFamily="34" charset="0"/>
              </a:rPr>
            </a:br>
            <a:r>
              <a:rPr lang="pt-BR" sz="2000" dirty="0" smtClean="0">
                <a:latin typeface="Arial" pitchFamily="34" charset="0"/>
                <a:cs typeface="Arial" pitchFamily="34" charset="0"/>
              </a:rPr>
              <a:t>	- Inserir</a:t>
            </a:r>
            <a:br>
              <a:rPr lang="pt-BR" sz="2000" dirty="0" smtClean="0">
                <a:latin typeface="Arial" pitchFamily="34" charset="0"/>
                <a:cs typeface="Arial" pitchFamily="34" charset="0"/>
              </a:rPr>
            </a:br>
            <a:r>
              <a:rPr lang="pt-BR" sz="2000" dirty="0" smtClean="0">
                <a:latin typeface="Arial" pitchFamily="34" charset="0"/>
                <a:cs typeface="Arial" pitchFamily="34" charset="0"/>
              </a:rPr>
              <a:t>	- Remover;</a:t>
            </a:r>
            <a:br>
              <a:rPr lang="pt-BR" sz="2000" dirty="0" smtClean="0">
                <a:latin typeface="Arial" pitchFamily="34" charset="0"/>
                <a:cs typeface="Arial" pitchFamily="34" charset="0"/>
              </a:rPr>
            </a:br>
            <a:r>
              <a:rPr lang="pt-BR" sz="2000" dirty="0" smtClean="0">
                <a:latin typeface="Arial" pitchFamily="34" charset="0"/>
                <a:cs typeface="Arial" pitchFamily="34" charset="0"/>
              </a:rPr>
              <a:t>	- Editar;</a:t>
            </a:r>
            <a:br>
              <a:rPr lang="pt-BR" sz="2000" dirty="0" smtClean="0">
                <a:latin typeface="Arial" pitchFamily="34" charset="0"/>
                <a:cs typeface="Arial" pitchFamily="34" charset="0"/>
              </a:rPr>
            </a:br>
            <a:r>
              <a:rPr lang="pt-BR" sz="2000" dirty="0" smtClean="0">
                <a:latin typeface="Arial" pitchFamily="34" charset="0"/>
                <a:cs typeface="Arial" pitchFamily="34" charset="0"/>
              </a:rPr>
              <a:t>	- Visualizar;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/>
            </a:r>
            <a:br>
              <a:rPr lang="pt-BR" sz="2000" dirty="0">
                <a:latin typeface="Arial" pitchFamily="34" charset="0"/>
                <a:cs typeface="Arial" pitchFamily="34" charset="0"/>
              </a:rPr>
            </a:br>
            <a:r>
              <a:rPr lang="pt-BR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2000" dirty="0" smtClean="0">
                <a:latin typeface="Arial" pitchFamily="34" charset="0"/>
                <a:cs typeface="Arial" pitchFamily="34" charset="0"/>
              </a:rPr>
            </a:br>
            <a:r>
              <a:rPr lang="pt-BR" sz="2000" dirty="0" smtClean="0">
                <a:latin typeface="Arial" pitchFamily="34" charset="0"/>
                <a:cs typeface="Arial" pitchFamily="34" charset="0"/>
              </a:rPr>
              <a:t>Realiza as funcionalidades por meio da atualização da página (F5).</a:t>
            </a:r>
            <a:br>
              <a:rPr lang="pt-BR" sz="2000" dirty="0" smtClean="0">
                <a:latin typeface="Arial" pitchFamily="34" charset="0"/>
                <a:cs typeface="Arial" pitchFamily="34" charset="0"/>
              </a:rPr>
            </a:br>
            <a:r>
              <a:rPr lang="pt-BR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2000" dirty="0" smtClean="0">
                <a:latin typeface="Arial" pitchFamily="34" charset="0"/>
                <a:cs typeface="Arial" pitchFamily="34" charset="0"/>
              </a:rPr>
            </a:br>
            <a:r>
              <a:rPr lang="pt-BR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2000" dirty="0" smtClean="0">
                <a:latin typeface="Arial" pitchFamily="34" charset="0"/>
                <a:cs typeface="Arial" pitchFamily="34" charset="0"/>
              </a:rPr>
            </a:b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845" y="4797152"/>
            <a:ext cx="6275510" cy="1452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776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2514058" y="332656"/>
            <a:ext cx="637842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500" b="1" dirty="0" smtClean="0">
                <a:latin typeface="Arial" pitchFamily="34" charset="0"/>
                <a:cs typeface="Arial" pitchFamily="34" charset="0"/>
              </a:rPr>
              <a:t>Relatório de Testes</a:t>
            </a:r>
            <a:endParaRPr lang="pt-BR" sz="4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2444653" y="1412776"/>
            <a:ext cx="6480720" cy="4896544"/>
          </a:xfrm>
        </p:spPr>
        <p:txBody>
          <a:bodyPr/>
          <a:lstStyle/>
          <a:p>
            <a:pPr algn="l"/>
            <a:r>
              <a:rPr lang="pt-BR" sz="2000" dirty="0" smtClean="0">
                <a:latin typeface="Arial" pitchFamily="34" charset="0"/>
                <a:cs typeface="Arial" pitchFamily="34" charset="0"/>
              </a:rPr>
              <a:t>Esse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relatório de teste abrange as funcionalidades implementadas somente no build 1.2, vide dentro do repositório do projeto a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tag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referente a essa build.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2000" dirty="0" smtClean="0">
                <a:latin typeface="Arial" pitchFamily="34" charset="0"/>
                <a:cs typeface="Arial" pitchFamily="34" charset="0"/>
              </a:rPr>
            </a:br>
            <a:r>
              <a:rPr lang="pt-BR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2000" dirty="0" smtClean="0">
                <a:latin typeface="Arial" pitchFamily="34" charset="0"/>
                <a:cs typeface="Arial" pitchFamily="34" charset="0"/>
              </a:rPr>
            </a:br>
            <a:r>
              <a:rPr lang="pt-BR" sz="2000" dirty="0" smtClean="0">
                <a:latin typeface="Arial" pitchFamily="34" charset="0"/>
                <a:cs typeface="Arial" pitchFamily="34" charset="0"/>
              </a:rPr>
              <a:t>Estes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serão realizados no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branch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do projeto versão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1.2.1.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Os testes administrados estão descritos no plano de teste 1.2 arquivo de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referência DPEAP_PLT_20111106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2000" dirty="0" smtClean="0">
                <a:latin typeface="Arial" pitchFamily="34" charset="0"/>
                <a:cs typeface="Arial" pitchFamily="34" charset="0"/>
              </a:rPr>
            </a:br>
            <a:r>
              <a:rPr lang="pt-BR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2000" dirty="0" smtClean="0">
                <a:latin typeface="Arial" pitchFamily="34" charset="0"/>
                <a:cs typeface="Arial" pitchFamily="34" charset="0"/>
              </a:rPr>
            </a:b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Os </a:t>
            </a:r>
            <a:r>
              <a:rPr lang="pt-BR" sz="2000" b="1" dirty="0">
                <a:latin typeface="Arial" pitchFamily="34" charset="0"/>
                <a:cs typeface="Arial" pitchFamily="34" charset="0"/>
              </a:rPr>
              <a:t>objetivos do teste são: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/>
            </a:r>
            <a:br>
              <a:rPr lang="pt-BR" sz="2000" dirty="0">
                <a:latin typeface="Arial" pitchFamily="34" charset="0"/>
                <a:cs typeface="Arial" pitchFamily="34" charset="0"/>
              </a:rPr>
            </a:br>
            <a:r>
              <a:rPr lang="pt-BR" sz="2000" dirty="0">
                <a:latin typeface="Arial" pitchFamily="34" charset="0"/>
                <a:cs typeface="Arial" pitchFamily="34" charset="0"/>
              </a:rPr>
              <a:t/>
            </a:r>
            <a:br>
              <a:rPr lang="pt-BR" sz="2000" dirty="0">
                <a:latin typeface="Arial" pitchFamily="34" charset="0"/>
                <a:cs typeface="Arial" pitchFamily="34" charset="0"/>
              </a:rPr>
            </a:br>
            <a:r>
              <a:rPr lang="pt-BR" sz="2000" dirty="0" smtClean="0">
                <a:latin typeface="Arial" pitchFamily="34" charset="0"/>
                <a:cs typeface="Arial" pitchFamily="34" charset="0"/>
              </a:rPr>
              <a:t>- Verificar se a comunicação entre a interface e o banco de dados funciona corretamente, utilizando o, Teste de Integridade de Dados e de Banco de Dados.</a:t>
            </a:r>
            <a:br>
              <a:rPr lang="pt-BR" sz="2000" dirty="0" smtClean="0">
                <a:latin typeface="Arial" pitchFamily="34" charset="0"/>
                <a:cs typeface="Arial" pitchFamily="34" charset="0"/>
              </a:rPr>
            </a:br>
            <a:r>
              <a:rPr lang="pt-BR" sz="2000" dirty="0" smtClean="0">
                <a:latin typeface="Arial" pitchFamily="34" charset="0"/>
                <a:cs typeface="Arial" pitchFamily="34" charset="0"/>
              </a:rPr>
              <a:t>- Verificar se as funcionalidades CRUD que foram implementadas pela interface estão sendo armazenadas no banco de dados.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40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2514058" y="332656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latin typeface="Arial" pitchFamily="34" charset="0"/>
                <a:cs typeface="Arial" pitchFamily="34" charset="0"/>
              </a:rPr>
              <a:t>Considerações Finais</a:t>
            </a:r>
            <a:endParaRPr lang="pt-BR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2514058" y="917431"/>
            <a:ext cx="6519835" cy="5328592"/>
          </a:xfrm>
        </p:spPr>
        <p:txBody>
          <a:bodyPr/>
          <a:lstStyle/>
          <a:p>
            <a:pPr algn="l"/>
            <a:r>
              <a:rPr lang="pt-BR" sz="28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2800" b="1" dirty="0" smtClean="0">
                <a:latin typeface="Arial" pitchFamily="34" charset="0"/>
                <a:cs typeface="Arial" pitchFamily="34" charset="0"/>
              </a:rPr>
            </a:br>
            <a:r>
              <a:rPr lang="pt-BR" sz="2800" b="1" dirty="0" smtClean="0">
                <a:latin typeface="Arial" pitchFamily="34" charset="0"/>
                <a:cs typeface="Arial" pitchFamily="34" charset="0"/>
              </a:rPr>
              <a:t>Dificuldades:</a:t>
            </a:r>
            <a:br>
              <a:rPr lang="pt-BR" sz="2800" b="1" dirty="0" smtClean="0">
                <a:latin typeface="Arial" pitchFamily="34" charset="0"/>
                <a:cs typeface="Arial" pitchFamily="34" charset="0"/>
              </a:rPr>
            </a:br>
            <a:r>
              <a:rPr lang="pt-BR" sz="2800" dirty="0" smtClean="0">
                <a:latin typeface="Arial" pitchFamily="34" charset="0"/>
                <a:cs typeface="Arial" pitchFamily="34" charset="0"/>
              </a:rPr>
              <a:t>- Reunir todos os integrantes da equipe nas reuniões.</a:t>
            </a:r>
            <a:br>
              <a:rPr lang="pt-BR" sz="2800" dirty="0" smtClean="0">
                <a:latin typeface="Arial" pitchFamily="34" charset="0"/>
                <a:cs typeface="Arial" pitchFamily="34" charset="0"/>
              </a:rPr>
            </a:br>
            <a:r>
              <a:rPr lang="pt-BR" sz="2800" dirty="0" smtClean="0">
                <a:latin typeface="Arial" pitchFamily="34" charset="0"/>
                <a:cs typeface="Arial" pitchFamily="34" charset="0"/>
              </a:rPr>
              <a:t>- Instalar e compartilhar o Redmine.</a:t>
            </a:r>
            <a:br>
              <a:rPr lang="pt-BR" sz="2800" dirty="0" smtClean="0">
                <a:latin typeface="Arial" pitchFamily="34" charset="0"/>
                <a:cs typeface="Arial" pitchFamily="34" charset="0"/>
              </a:rPr>
            </a:br>
            <a:r>
              <a:rPr lang="pt-BR" sz="2800" dirty="0" smtClean="0">
                <a:latin typeface="Arial" pitchFamily="34" charset="0"/>
                <a:cs typeface="Arial" pitchFamily="34" charset="0"/>
              </a:rPr>
              <a:t>- Realizar os testes no servidor.</a:t>
            </a:r>
            <a:br>
              <a:rPr lang="pt-BR" sz="2800" dirty="0" smtClean="0">
                <a:latin typeface="Arial" pitchFamily="34" charset="0"/>
                <a:cs typeface="Arial" pitchFamily="34" charset="0"/>
              </a:rPr>
            </a:br>
            <a:r>
              <a:rPr lang="pt-BR" sz="2800" dirty="0">
                <a:latin typeface="Arial" pitchFamily="34" charset="0"/>
                <a:cs typeface="Arial" pitchFamily="34" charset="0"/>
              </a:rPr>
              <a:t/>
            </a:r>
            <a:br>
              <a:rPr lang="pt-BR" sz="2800" dirty="0">
                <a:latin typeface="Arial" pitchFamily="34" charset="0"/>
                <a:cs typeface="Arial" pitchFamily="34" charset="0"/>
              </a:rPr>
            </a:br>
            <a:r>
              <a:rPr lang="pt-BR" sz="2800" b="1" dirty="0">
                <a:latin typeface="Arial" pitchFamily="34" charset="0"/>
                <a:cs typeface="Arial" pitchFamily="34" charset="0"/>
              </a:rPr>
              <a:t>Conclusão: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2800" dirty="0" smtClean="0">
                <a:latin typeface="Arial" pitchFamily="34" charset="0"/>
                <a:cs typeface="Arial" pitchFamily="34" charset="0"/>
              </a:rPr>
            </a:br>
            <a:r>
              <a:rPr lang="pt-BR" sz="2800" dirty="0" smtClean="0">
                <a:latin typeface="Arial" pitchFamily="34" charset="0"/>
                <a:cs typeface="Arial" pitchFamily="34" charset="0"/>
              </a:rPr>
              <a:t>- A experiência adquirida nesta semana me serviu como motivação para estudar ainda mais o conteúdo da disciplina e aumentar minha expectativa de me tornar um gerente de projeto.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55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3"/>
          <p:cNvSpPr>
            <a:spLocks noGrp="1"/>
          </p:cNvSpPr>
          <p:nvPr>
            <p:ph type="ctrTitle"/>
          </p:nvPr>
        </p:nvSpPr>
        <p:spPr>
          <a:xfrm>
            <a:off x="755576" y="3933056"/>
            <a:ext cx="7772400" cy="869950"/>
          </a:xfrm>
        </p:spPr>
        <p:txBody>
          <a:bodyPr/>
          <a:lstStyle/>
          <a:p>
            <a:r>
              <a:rPr lang="pt-BR" sz="4000" dirty="0" smtClean="0">
                <a:solidFill>
                  <a:schemeClr val="bg1"/>
                </a:solidFill>
              </a:rPr>
              <a:t>dotProject EAP – </a:t>
            </a:r>
            <a:r>
              <a:rPr lang="pt-BR" sz="4000" dirty="0" err="1" smtClean="0">
                <a:solidFill>
                  <a:schemeClr val="bg1"/>
                </a:solidFill>
              </a:rPr>
              <a:t>dP</a:t>
            </a:r>
            <a:r>
              <a:rPr lang="pt-BR" sz="4000" dirty="0" smtClean="0">
                <a:solidFill>
                  <a:schemeClr val="bg1"/>
                </a:solidFill>
              </a:rPr>
              <a:t> EAP</a:t>
            </a:r>
            <a:endParaRPr lang="fr-FR" sz="40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4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520315"/>
              </p:ext>
            </p:extLst>
          </p:nvPr>
        </p:nvGraphicFramePr>
        <p:xfrm>
          <a:off x="1691680" y="4941168"/>
          <a:ext cx="5848985" cy="164592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924175"/>
                <a:gridCol w="2924810"/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Nome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Matrícula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Filipe Barbosa de Almeida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09/0006097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Guilherme Calixto 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09/0037936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Guilherme Fay Vergara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10/45547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Jose Carlos Guimaraes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09/0008405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Rafael de Souza Queiroz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09/0012569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Renan C. Filgueiras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09/0013093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Henrique Pereira Santos</a:t>
                      </a:r>
                      <a:endParaRPr lang="pt-BR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09/0007212</a:t>
                      </a:r>
                      <a:endParaRPr lang="pt-BR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Vinicius Vieira Meneses</a:t>
                      </a:r>
                      <a:endParaRPr lang="pt-BR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09/0014944</a:t>
                      </a:r>
                      <a:endParaRPr lang="pt-BR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05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2411760" y="1340768"/>
            <a:ext cx="6480720" cy="4320480"/>
          </a:xfrm>
        </p:spPr>
        <p:txBody>
          <a:bodyPr/>
          <a:lstStyle/>
          <a:p>
            <a:pPr algn="l"/>
            <a:r>
              <a:rPr lang="pt-BR" sz="2800" dirty="0" smtClean="0">
                <a:latin typeface="Arial" pitchFamily="34" charset="0"/>
                <a:cs typeface="Arial" pitchFamily="34" charset="0"/>
              </a:rPr>
              <a:t> - Reuniões</a:t>
            </a:r>
            <a:br>
              <a:rPr lang="pt-BR" sz="2800" dirty="0" smtClean="0">
                <a:latin typeface="Arial" pitchFamily="34" charset="0"/>
                <a:cs typeface="Arial" pitchFamily="34" charset="0"/>
              </a:rPr>
            </a:br>
            <a:r>
              <a:rPr lang="pt-BR" sz="2800" dirty="0" smtClean="0">
                <a:latin typeface="Arial" pitchFamily="34" charset="0"/>
                <a:cs typeface="Arial" pitchFamily="34" charset="0"/>
              </a:rPr>
              <a:t> - Divisão de Tarefas da Fase</a:t>
            </a:r>
            <a:br>
              <a:rPr lang="pt-BR" sz="2800" dirty="0" smtClean="0">
                <a:latin typeface="Arial" pitchFamily="34" charset="0"/>
                <a:cs typeface="Arial" pitchFamily="34" charset="0"/>
              </a:rPr>
            </a:br>
            <a:r>
              <a:rPr lang="pt-BR" sz="2800" dirty="0" smtClean="0">
                <a:latin typeface="Arial" pitchFamily="34" charset="0"/>
                <a:cs typeface="Arial" pitchFamily="34" charset="0"/>
              </a:rPr>
              <a:t> - Avaliação do Desempenho da Equipe</a:t>
            </a:r>
            <a:br>
              <a:rPr lang="pt-BR" sz="2800" dirty="0" smtClean="0">
                <a:latin typeface="Arial" pitchFamily="34" charset="0"/>
                <a:cs typeface="Arial" pitchFamily="34" charset="0"/>
              </a:rPr>
            </a:br>
            <a:r>
              <a:rPr lang="pt-BR" sz="2800" dirty="0" smtClean="0">
                <a:latin typeface="Arial" pitchFamily="34" charset="0"/>
                <a:cs typeface="Arial" pitchFamily="34" charset="0"/>
              </a:rPr>
              <a:t> - Cronograma</a:t>
            </a:r>
            <a:br>
              <a:rPr lang="pt-BR" sz="2800" dirty="0" smtClean="0">
                <a:latin typeface="Arial" pitchFamily="34" charset="0"/>
                <a:cs typeface="Arial" pitchFamily="34" charset="0"/>
              </a:rPr>
            </a:br>
            <a:r>
              <a:rPr lang="pt-B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- Build 3</a:t>
            </a:r>
            <a:br>
              <a:rPr lang="pt-BR" sz="2800" dirty="0" smtClean="0">
                <a:latin typeface="Arial" pitchFamily="34" charset="0"/>
                <a:cs typeface="Arial" pitchFamily="34" charset="0"/>
              </a:rPr>
            </a:br>
            <a:r>
              <a:rPr lang="pt-B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- Relatórios de Teste</a:t>
            </a:r>
            <a:br>
              <a:rPr lang="pt-BR" sz="2800" dirty="0" smtClean="0">
                <a:latin typeface="Arial" pitchFamily="34" charset="0"/>
                <a:cs typeface="Arial" pitchFamily="34" charset="0"/>
              </a:rPr>
            </a:br>
            <a:r>
              <a:rPr lang="pt-BR" sz="2800" dirty="0">
                <a:latin typeface="Arial" pitchFamily="34" charset="0"/>
                <a:cs typeface="Arial" pitchFamily="34" charset="0"/>
              </a:rPr>
              <a:t> -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Considerações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endParaRPr lang="fr-FR" sz="2800" dirty="0" smtClean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4058" y="332656"/>
            <a:ext cx="45365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500" b="1" dirty="0" smtClean="0">
                <a:latin typeface="Arial" pitchFamily="34" charset="0"/>
                <a:cs typeface="Arial" pitchFamily="34" charset="0"/>
              </a:rPr>
              <a:t>Sumário</a:t>
            </a:r>
            <a:endParaRPr lang="pt-BR" sz="45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34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2514058" y="332656"/>
            <a:ext cx="6341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Arial" pitchFamily="34" charset="0"/>
                <a:cs typeface="Arial" pitchFamily="34" charset="0"/>
              </a:rPr>
              <a:t>Reuniões</a:t>
            </a:r>
            <a:endParaRPr lang="pt-BR" sz="36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817396"/>
              </p:ext>
            </p:extLst>
          </p:nvPr>
        </p:nvGraphicFramePr>
        <p:xfrm>
          <a:off x="2416475" y="1988840"/>
          <a:ext cx="6537075" cy="20291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9062"/>
                <a:gridCol w="2027695"/>
                <a:gridCol w="1946475"/>
                <a:gridCol w="1493843"/>
              </a:tblGrid>
              <a:tr h="33123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pt-BR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Sprint Planning Meeting</a:t>
                      </a:r>
                      <a:endParaRPr lang="pt-BR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Arial" pitchFamily="34" charset="0"/>
                          <a:cs typeface="Arial" pitchFamily="34" charset="0"/>
                        </a:rPr>
                        <a:t>Daily Meeting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Arial" pitchFamily="34" charset="0"/>
                          <a:cs typeface="Arial" pitchFamily="34" charset="0"/>
                        </a:rPr>
                        <a:t>Sprint Review Meeting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23762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Arial" pitchFamily="34" charset="0"/>
                          <a:cs typeface="Arial" pitchFamily="34" charset="0"/>
                        </a:rPr>
                        <a:t>Primeira Reunião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Arial" pitchFamily="34" charset="0"/>
                          <a:cs typeface="Arial" pitchFamily="34" charset="0"/>
                        </a:rPr>
                        <a:t>Segunda Reunião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Arial" pitchFamily="34" charset="0"/>
                          <a:cs typeface="Arial" pitchFamily="34" charset="0"/>
                        </a:rPr>
                        <a:t>Terceira Reunião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9505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Arial" pitchFamily="34" charset="0"/>
                          <a:cs typeface="Arial" pitchFamily="34" charset="0"/>
                        </a:rPr>
                        <a:t>Participantes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Arial" pitchFamily="34" charset="0"/>
                          <a:cs typeface="Arial" pitchFamily="34" charset="0"/>
                        </a:rPr>
                        <a:t>Vinicius Vieira, Rafael Queiroz, Renan Costa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Arial" pitchFamily="34" charset="0"/>
                          <a:cs typeface="Arial" pitchFamily="34" charset="0"/>
                        </a:rPr>
                        <a:t>Vinicius Vieira, José, Guilherme Fay, Renan Costa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Arial" pitchFamily="34" charset="0"/>
                          <a:cs typeface="Arial" pitchFamily="34" charset="0"/>
                        </a:rPr>
                        <a:t>Vinicius Vieira, Guilherme Fay, Rafael Queiroz, Guilherme Calixto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2376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lang="pt-BR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Arial" pitchFamily="34" charset="0"/>
                          <a:cs typeface="Arial" pitchFamily="34" charset="0"/>
                        </a:rPr>
                        <a:t>10/11/2011 - 21:00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Arial" pitchFamily="34" charset="0"/>
                          <a:cs typeface="Arial" pitchFamily="34" charset="0"/>
                        </a:rPr>
                        <a:t>13/11/2011 - 19:00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Arial" pitchFamily="34" charset="0"/>
                          <a:cs typeface="Arial" pitchFamily="34" charset="0"/>
                        </a:rPr>
                        <a:t>13/11/2011 - 19:00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2376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Arial" pitchFamily="34" charset="0"/>
                          <a:cs typeface="Arial" pitchFamily="34" charset="0"/>
                        </a:rPr>
                        <a:t>Fase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Construção 2</a:t>
                      </a:r>
                      <a:endParaRPr lang="pt-BR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99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2517617" y="188640"/>
            <a:ext cx="6341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latin typeface="Arial" pitchFamily="34" charset="0"/>
                <a:cs typeface="Arial" pitchFamily="34" charset="0"/>
              </a:rPr>
              <a:t>Tarefas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da Fase</a:t>
            </a:r>
            <a:endParaRPr lang="pt-BR" sz="36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599704"/>
              </p:ext>
            </p:extLst>
          </p:nvPr>
        </p:nvGraphicFramePr>
        <p:xfrm>
          <a:off x="2646488" y="764704"/>
          <a:ext cx="6084168" cy="60683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3656"/>
                <a:gridCol w="4560512"/>
              </a:tblGrid>
              <a:tr h="0">
                <a:tc gridSpan="2"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9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328" marR="43328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775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Jose Carlos</a:t>
                      </a:r>
                      <a:endParaRPr lang="pt-BR" sz="1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3328" marR="4332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Gerenciamento de configuração;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Relatório de testes; </a:t>
                      </a:r>
                    </a:p>
                    <a:p>
                      <a:pPr marL="449580" algn="just">
                        <a:spcAft>
                          <a:spcPts val="600"/>
                        </a:spcAft>
                      </a:pPr>
                      <a:r>
                        <a:rPr lang="pt-BR" sz="10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Suite</a:t>
                      </a:r>
                      <a:r>
                        <a:rPr lang="pt-BR" sz="1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de teste automatizado - PHP </a:t>
                      </a:r>
                      <a:r>
                        <a:rPr lang="pt-BR" sz="10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unit</a:t>
                      </a:r>
                      <a:r>
                        <a:rPr lang="pt-BR" sz="1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</a:p>
                    <a:p>
                      <a:pPr marL="449580" algn="just">
                        <a:spcAft>
                          <a:spcPts val="600"/>
                        </a:spcAft>
                      </a:pPr>
                      <a:r>
                        <a:rPr lang="pt-BR" sz="1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Documentação;</a:t>
                      </a:r>
                      <a:endParaRPr lang="pt-BR" sz="1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3328" marR="43328" marT="0" marB="0"/>
                </a:tc>
              </a:tr>
              <a:tr h="10354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Filipe Barbosa</a:t>
                      </a:r>
                      <a:endParaRPr lang="pt-BR" sz="1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3328" marR="4332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000">
                          <a:effectLst/>
                          <a:latin typeface="Arial" pitchFamily="34" charset="0"/>
                          <a:cs typeface="Arial" pitchFamily="34" charset="0"/>
                        </a:rPr>
                        <a:t>Instalar Redmine e compartilhar com o grupo;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000">
                          <a:effectLst/>
                          <a:latin typeface="Arial" pitchFamily="34" charset="0"/>
                          <a:cs typeface="Arial" pitchFamily="34" charset="0"/>
                        </a:rPr>
                        <a:t>Melhorar o gráfico de valor agregado: </a:t>
                      </a:r>
                    </a:p>
                    <a:p>
                      <a:pPr marL="449580" algn="just">
                        <a:spcAft>
                          <a:spcPts val="600"/>
                        </a:spcAft>
                      </a:pPr>
                      <a:r>
                        <a:rPr lang="pt-BR" sz="1000">
                          <a:effectLst/>
                          <a:latin typeface="Arial" pitchFamily="34" charset="0"/>
                          <a:cs typeface="Arial" pitchFamily="34" charset="0"/>
                        </a:rPr>
                        <a:t>Comparar a primeira com a última baseline;</a:t>
                      </a:r>
                    </a:p>
                    <a:p>
                      <a:pPr marL="449580" algn="just">
                        <a:spcAft>
                          <a:spcPts val="600"/>
                        </a:spcAft>
                      </a:pPr>
                      <a:r>
                        <a:rPr lang="pt-BR" sz="1000">
                          <a:effectLst/>
                          <a:latin typeface="Arial" pitchFamily="34" charset="0"/>
                          <a:cs typeface="Arial" pitchFamily="34" charset="0"/>
                        </a:rPr>
                        <a:t>Visão do custo em alto nível;</a:t>
                      </a:r>
                    </a:p>
                    <a:p>
                      <a:pPr marL="44958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>
                          <a:effectLst/>
                          <a:latin typeface="Arial" pitchFamily="34" charset="0"/>
                          <a:cs typeface="Arial" pitchFamily="34" charset="0"/>
                        </a:rPr>
                        <a:t>Trocar o nome Q1 e Q2 para o tempo;</a:t>
                      </a:r>
                      <a:endParaRPr lang="pt-BR" sz="9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000">
                          <a:effectLst/>
                          <a:latin typeface="Arial" pitchFamily="34" charset="0"/>
                          <a:cs typeface="Arial" pitchFamily="34" charset="0"/>
                        </a:rPr>
                        <a:t>Implementar Build 3:</a:t>
                      </a:r>
                    </a:p>
                    <a:p>
                      <a:pPr marL="449580" algn="just">
                        <a:spcAft>
                          <a:spcPts val="600"/>
                        </a:spcAft>
                      </a:pPr>
                      <a:r>
                        <a:rPr lang="pt-BR" sz="1000">
                          <a:effectLst/>
                          <a:latin typeface="Arial" pitchFamily="34" charset="0"/>
                          <a:cs typeface="Arial" pitchFamily="34" charset="0"/>
                        </a:rPr>
                        <a:t>Atualizar banco de dados;</a:t>
                      </a:r>
                      <a:endParaRPr lang="pt-BR" sz="10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3328" marR="43328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Arial" pitchFamily="34" charset="0"/>
                          <a:cs typeface="Arial" pitchFamily="34" charset="0"/>
                        </a:rPr>
                        <a:t>Renan Costa</a:t>
                      </a:r>
                      <a:endParaRPr lang="pt-BR" sz="10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3328" marR="4332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000">
                          <a:effectLst/>
                          <a:latin typeface="Arial" pitchFamily="34" charset="0"/>
                          <a:cs typeface="Arial" pitchFamily="34" charset="0"/>
                        </a:rPr>
                        <a:t>Melhorar o gráfico de valor agregado: </a:t>
                      </a:r>
                    </a:p>
                    <a:p>
                      <a:pPr marL="449580" algn="just">
                        <a:spcAft>
                          <a:spcPts val="600"/>
                        </a:spcAft>
                      </a:pPr>
                      <a:r>
                        <a:rPr lang="pt-BR" sz="1000">
                          <a:effectLst/>
                          <a:latin typeface="Arial" pitchFamily="34" charset="0"/>
                          <a:cs typeface="Arial" pitchFamily="34" charset="0"/>
                        </a:rPr>
                        <a:t>Comparar a primeira com a última baseline;</a:t>
                      </a:r>
                    </a:p>
                    <a:p>
                      <a:pPr marL="449580" algn="just">
                        <a:spcAft>
                          <a:spcPts val="600"/>
                        </a:spcAft>
                      </a:pPr>
                      <a:r>
                        <a:rPr lang="pt-BR" sz="1000">
                          <a:effectLst/>
                          <a:latin typeface="Arial" pitchFamily="34" charset="0"/>
                          <a:cs typeface="Arial" pitchFamily="34" charset="0"/>
                        </a:rPr>
                        <a:t>Visão do custo em alto nível;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000">
                          <a:effectLst/>
                          <a:latin typeface="Arial" pitchFamily="34" charset="0"/>
                          <a:cs typeface="Arial" pitchFamily="34" charset="0"/>
                        </a:rPr>
                        <a:t>Implementar Build 3: </a:t>
                      </a:r>
                    </a:p>
                    <a:p>
                      <a:pPr marL="449580" algn="just">
                        <a:spcAft>
                          <a:spcPts val="600"/>
                        </a:spcAft>
                      </a:pPr>
                      <a:r>
                        <a:rPr lang="pt-BR" sz="1000">
                          <a:effectLst/>
                          <a:latin typeface="Arial" pitchFamily="34" charset="0"/>
                          <a:cs typeface="Arial" pitchFamily="34" charset="0"/>
                        </a:rPr>
                        <a:t>Definir o modo de implementação da API JavaScript;</a:t>
                      </a:r>
                    </a:p>
                    <a:p>
                      <a:pPr marL="449580" algn="just">
                        <a:spcAft>
                          <a:spcPts val="600"/>
                        </a:spcAft>
                      </a:pPr>
                      <a:r>
                        <a:rPr lang="pt-BR" sz="1000">
                          <a:effectLst/>
                          <a:latin typeface="Arial" pitchFamily="34" charset="0"/>
                          <a:cs typeface="Arial" pitchFamily="34" charset="0"/>
                        </a:rPr>
                        <a:t>Criar banco de dados; </a:t>
                      </a:r>
                      <a:endParaRPr lang="pt-BR" sz="10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3328" marR="43328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Arial" pitchFamily="34" charset="0"/>
                          <a:cs typeface="Arial" pitchFamily="34" charset="0"/>
                        </a:rPr>
                        <a:t>Vinícius Vieira </a:t>
                      </a:r>
                      <a:endParaRPr lang="pt-BR" sz="10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3328" marR="4332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000">
                          <a:effectLst/>
                          <a:latin typeface="Arial" pitchFamily="34" charset="0"/>
                          <a:cs typeface="Arial" pitchFamily="34" charset="0"/>
                        </a:rPr>
                        <a:t>Relatório de testes</a:t>
                      </a:r>
                    </a:p>
                    <a:p>
                      <a:pPr marL="449580" algn="just">
                        <a:spcAft>
                          <a:spcPts val="600"/>
                        </a:spcAft>
                      </a:pPr>
                      <a:r>
                        <a:rPr lang="pt-BR" sz="1000">
                          <a:effectLst/>
                          <a:latin typeface="Arial" pitchFamily="34" charset="0"/>
                          <a:cs typeface="Arial" pitchFamily="34" charset="0"/>
                        </a:rPr>
                        <a:t>Suite de teste automatizado - PHP unit;</a:t>
                      </a:r>
                    </a:p>
                    <a:p>
                      <a:pPr marL="449580" algn="just">
                        <a:spcAft>
                          <a:spcPts val="600"/>
                        </a:spcAft>
                      </a:pPr>
                      <a:r>
                        <a:rPr lang="pt-BR" sz="1000">
                          <a:effectLst/>
                          <a:latin typeface="Arial" pitchFamily="34" charset="0"/>
                          <a:cs typeface="Arial" pitchFamily="34" charset="0"/>
                        </a:rPr>
                        <a:t>Documentação;</a:t>
                      </a:r>
                      <a:endParaRPr lang="pt-BR" sz="10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3328" marR="43328" marT="0" marB="0"/>
                </a:tc>
              </a:tr>
              <a:tr h="3696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Arial" pitchFamily="34" charset="0"/>
                          <a:cs typeface="Arial" pitchFamily="34" charset="0"/>
                        </a:rPr>
                        <a:t>Rafael Queiroz</a:t>
                      </a:r>
                      <a:endParaRPr lang="pt-BR" sz="10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3328" marR="4332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000">
                          <a:effectLst/>
                          <a:latin typeface="Arial" pitchFamily="34" charset="0"/>
                          <a:cs typeface="Arial" pitchFamily="34" charset="0"/>
                        </a:rPr>
                        <a:t>Implementar Build 3: </a:t>
                      </a:r>
                    </a:p>
                    <a:p>
                      <a:pPr marL="449580" algn="just">
                        <a:spcAft>
                          <a:spcPts val="600"/>
                        </a:spcAft>
                      </a:pPr>
                      <a:r>
                        <a:rPr lang="pt-BR" sz="1000">
                          <a:effectLst/>
                          <a:latin typeface="Arial" pitchFamily="34" charset="0"/>
                          <a:cs typeface="Arial" pitchFamily="34" charset="0"/>
                        </a:rPr>
                        <a:t>Definir o modo de implementação da API JavaScript;</a:t>
                      </a:r>
                      <a:endParaRPr lang="pt-BR" sz="10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3328" marR="43328" marT="0" marB="0"/>
                </a:tc>
              </a:tr>
              <a:tr h="321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Arial" pitchFamily="34" charset="0"/>
                          <a:cs typeface="Arial" pitchFamily="34" charset="0"/>
                        </a:rPr>
                        <a:t>Henrique Santos</a:t>
                      </a:r>
                      <a:endParaRPr lang="pt-BR" sz="10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3328" marR="4332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pt-BR" sz="9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328" marR="43328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Arial" pitchFamily="34" charset="0"/>
                          <a:cs typeface="Arial" pitchFamily="34" charset="0"/>
                        </a:rPr>
                        <a:t>Guilherme Calixto</a:t>
                      </a:r>
                      <a:endParaRPr lang="pt-BR" sz="10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3328" marR="4332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</a:t>
                      </a:r>
                      <a:endParaRPr lang="pt-BR" sz="9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328" marR="43328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Arial" pitchFamily="34" charset="0"/>
                          <a:cs typeface="Arial" pitchFamily="34" charset="0"/>
                        </a:rPr>
                        <a:t>Guilherme Fay</a:t>
                      </a:r>
                      <a:endParaRPr lang="pt-BR" sz="10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3328" marR="4332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Gerenciamento de configuração;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Relatório de testes; </a:t>
                      </a:r>
                    </a:p>
                    <a:p>
                      <a:pPr marL="449580" algn="just">
                        <a:spcAft>
                          <a:spcPts val="600"/>
                        </a:spcAft>
                      </a:pPr>
                      <a:r>
                        <a:rPr lang="pt-BR" sz="10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Suite</a:t>
                      </a:r>
                      <a:r>
                        <a:rPr lang="pt-BR" sz="1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de teste automatizado - PHP </a:t>
                      </a:r>
                      <a:r>
                        <a:rPr lang="pt-BR" sz="10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unit</a:t>
                      </a:r>
                      <a:r>
                        <a:rPr lang="pt-BR" sz="1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</a:p>
                    <a:p>
                      <a:pPr marL="449580" algn="just">
                        <a:spcAft>
                          <a:spcPts val="600"/>
                        </a:spcAft>
                      </a:pPr>
                      <a:r>
                        <a:rPr lang="pt-BR" sz="1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Documentação;</a:t>
                      </a:r>
                      <a:endParaRPr lang="pt-BR" sz="1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3328" marR="4332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71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2514058" y="332656"/>
            <a:ext cx="6341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Arial" pitchFamily="34" charset="0"/>
                <a:cs typeface="Arial" pitchFamily="34" charset="0"/>
              </a:rPr>
              <a:t>Avaliação de Desempenho da Equipe</a:t>
            </a:r>
            <a:endParaRPr lang="pt-BR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2444653" y="1412776"/>
            <a:ext cx="6480720" cy="4320480"/>
          </a:xfrm>
        </p:spPr>
        <p:txBody>
          <a:bodyPr/>
          <a:lstStyle/>
          <a:p>
            <a:pPr algn="l"/>
            <a:r>
              <a:rPr lang="pt-BR" sz="2400" dirty="0" smtClean="0">
                <a:latin typeface="Arial" pitchFamily="34" charset="0"/>
                <a:cs typeface="Arial" pitchFamily="34" charset="0"/>
              </a:rPr>
              <a:t>- Apresentar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dois exercícios em programação PHP (um fácil e um médio);</a:t>
            </a:r>
            <a:br>
              <a:rPr lang="pt-BR" sz="2400" dirty="0">
                <a:latin typeface="Arial" pitchFamily="34" charset="0"/>
                <a:cs typeface="Arial" pitchFamily="34" charset="0"/>
              </a:rPr>
            </a:br>
            <a:r>
              <a:rPr lang="pt-BR" sz="2400" dirty="0" smtClean="0">
                <a:latin typeface="Arial" pitchFamily="34" charset="0"/>
                <a:cs typeface="Arial" pitchFamily="34" charset="0"/>
              </a:rPr>
              <a:t>- Cada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integrante vai atribuir um valor de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Fibbonaci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a cada exercício;</a:t>
            </a:r>
            <a:br>
              <a:rPr lang="pt-BR" sz="2400" dirty="0">
                <a:latin typeface="Arial" pitchFamily="34" charset="0"/>
                <a:cs typeface="Arial" pitchFamily="34" charset="0"/>
              </a:rPr>
            </a:br>
            <a:r>
              <a:rPr lang="pt-BR" sz="2400" dirty="0" smtClean="0">
                <a:latin typeface="Arial" pitchFamily="34" charset="0"/>
                <a:cs typeface="Arial" pitchFamily="34" charset="0"/>
              </a:rPr>
              <a:t>- Cada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integrante vai cronometrar o tempo para realizar os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exercícios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(Um tempo para cada exercício).</a:t>
            </a:r>
            <a:br>
              <a:rPr lang="pt-BR" sz="2400" dirty="0">
                <a:latin typeface="Arial" pitchFamily="34" charset="0"/>
                <a:cs typeface="Arial" pitchFamily="34" charset="0"/>
              </a:rPr>
            </a:br>
            <a:r>
              <a:rPr lang="pt-BR" sz="2400" dirty="0" smtClean="0">
                <a:latin typeface="Arial" pitchFamily="34" charset="0"/>
                <a:cs typeface="Arial" pitchFamily="34" charset="0"/>
              </a:rPr>
              <a:t>- Os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integrantes devem enviar esses dados por e-mail para o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scrum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máster seguindo o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template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abaixo.</a:t>
            </a:r>
            <a:br>
              <a:rPr lang="pt-BR" sz="2400" dirty="0">
                <a:latin typeface="Arial" pitchFamily="34" charset="0"/>
                <a:cs typeface="Arial" pitchFamily="34" charset="0"/>
              </a:rPr>
            </a:br>
            <a:endParaRPr lang="fr-FR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49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2514058" y="332656"/>
            <a:ext cx="6341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Arial" pitchFamily="34" charset="0"/>
                <a:cs typeface="Arial" pitchFamily="34" charset="0"/>
              </a:rPr>
              <a:t>Avaliação de Desempenho da Equipe</a:t>
            </a:r>
            <a:endParaRPr lang="pt-BR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444653" y="1412776"/>
            <a:ext cx="6480720" cy="4320480"/>
          </a:xfrm>
        </p:spPr>
        <p:txBody>
          <a:bodyPr/>
          <a:lstStyle/>
          <a:p>
            <a:pPr algn="l"/>
            <a:r>
              <a:rPr lang="pt-BR" sz="2000" b="1" dirty="0">
                <a:latin typeface="Arial" pitchFamily="34" charset="0"/>
                <a:cs typeface="Arial" pitchFamily="34" charset="0"/>
              </a:rPr>
              <a:t>Exercício 1: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Ler 2 valores, no caso a variável A e B. Efetuar a soma das variáveis A e B implicando seu resultado na varável X. Apresentar o valor da variável X após a soma dos dois valores indicados.</a:t>
            </a:r>
            <a:br>
              <a:rPr lang="pt-BR" sz="2000" dirty="0">
                <a:latin typeface="Arial" pitchFamily="34" charset="0"/>
                <a:cs typeface="Arial" pitchFamily="34" charset="0"/>
              </a:rPr>
            </a:br>
            <a:r>
              <a:rPr lang="pt-BR" sz="2000" b="1" dirty="0">
                <a:latin typeface="Arial" pitchFamily="34" charset="0"/>
                <a:cs typeface="Arial" pitchFamily="34" charset="0"/>
              </a:rPr>
              <a:t/>
            </a:r>
            <a:br>
              <a:rPr lang="pt-BR" sz="2000" b="1" dirty="0">
                <a:latin typeface="Arial" pitchFamily="34" charset="0"/>
                <a:cs typeface="Arial" pitchFamily="34" charset="0"/>
              </a:rPr>
            </a:br>
            <a:r>
              <a:rPr lang="pt-BR" sz="2000" b="1" dirty="0">
                <a:latin typeface="Arial" pitchFamily="34" charset="0"/>
                <a:cs typeface="Arial" pitchFamily="34" charset="0"/>
              </a:rPr>
              <a:t>Exercício 2: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Faça um algoritmo que leia 4 variáveis A, B, C e D. A seguir, se B for maior do que C e se D for maior do que A e a soma de C com D for maior que a soma de A e B e se C e D, ambos, forem positivos e se a variável A for par escrever a mensagem "valores aceitos", senão escrever "valores não aceitos".</a:t>
            </a:r>
          </a:p>
        </p:txBody>
      </p:sp>
    </p:spTree>
    <p:extLst>
      <p:ext uri="{BB962C8B-B14F-4D97-AF65-F5344CB8AC3E}">
        <p14:creationId xmlns:p14="http://schemas.microsoft.com/office/powerpoint/2010/main" val="402234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2514058" y="332656"/>
            <a:ext cx="6341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Arial" pitchFamily="34" charset="0"/>
                <a:cs typeface="Arial" pitchFamily="34" charset="0"/>
              </a:rPr>
              <a:t>Avaliação de Desempenho da Equipe</a:t>
            </a:r>
            <a:endParaRPr lang="pt-BR" sz="36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6140"/>
              </p:ext>
            </p:extLst>
          </p:nvPr>
        </p:nvGraphicFramePr>
        <p:xfrm>
          <a:off x="2514058" y="2204866"/>
          <a:ext cx="6450430" cy="3680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4424"/>
                <a:gridCol w="1142622"/>
                <a:gridCol w="1242300"/>
                <a:gridCol w="1285542"/>
                <a:gridCol w="1285542"/>
              </a:tblGrid>
              <a:tr h="219939">
                <a:tc rowSpan="2"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Nome</a:t>
                      </a:r>
                      <a:endParaRPr lang="pt-BR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Exercício 1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Exercício 2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5356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Pontuação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Tempo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Pontuação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Tempo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2199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Jose Carlos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05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30 min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80 min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2199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Filipe Barbosa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01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20 min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05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30 min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2199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Renan Costa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01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10 min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09575" algn="l"/>
                          <a:tab pos="471170" algn="ctr"/>
                        </a:tabLs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	05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30 min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2199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Vinícius Vieira 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         03</a:t>
                      </a:r>
                      <a:endParaRPr lang="pt-BR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        270 </a:t>
                      </a:r>
                      <a:r>
                        <a:rPr lang="pt-BR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min</a:t>
                      </a:r>
                      <a:endParaRPr lang="pt-BR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         13</a:t>
                      </a:r>
                      <a:endParaRPr lang="pt-BR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       60 </a:t>
                      </a:r>
                      <a:r>
                        <a:rPr lang="pt-BR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min</a:t>
                      </a:r>
                      <a:endParaRPr lang="pt-BR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2199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Rafael Queiroz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01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15 min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05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50 min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2199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Henrique Santos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2199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Guilherme Calixto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08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75 min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180 min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2199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Guilherme Fay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01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20 min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03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60 min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45356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Média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2,85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62,85 min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cs typeface="Arial" pitchFamily="34" charset="0"/>
                        </a:rPr>
                        <a:t>12,28</a:t>
                      </a:r>
                      <a:endParaRPr lang="pt-BR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70 min</a:t>
                      </a:r>
                      <a:endParaRPr lang="pt-BR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3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2514058" y="332656"/>
            <a:ext cx="45365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500" b="1" dirty="0" smtClean="0">
                <a:latin typeface="Arial" pitchFamily="34" charset="0"/>
                <a:cs typeface="Arial" pitchFamily="34" charset="0"/>
              </a:rPr>
              <a:t>Cronograma</a:t>
            </a:r>
            <a:endParaRPr lang="pt-BR" sz="45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97" y="2132856"/>
            <a:ext cx="9011103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720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2514058" y="332656"/>
            <a:ext cx="45365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500" b="1" dirty="0" smtClean="0">
                <a:latin typeface="Arial" pitchFamily="34" charset="0"/>
                <a:cs typeface="Arial" pitchFamily="34" charset="0"/>
              </a:rPr>
              <a:t>Valor Agregado</a:t>
            </a:r>
            <a:endParaRPr lang="pt-BR" sz="45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207" y="1556792"/>
            <a:ext cx="680629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660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1263</TotalTime>
  <Words>536</Words>
  <Application>Microsoft Office PowerPoint</Application>
  <PresentationFormat>Apresentação na tela (4:3)</PresentationFormat>
  <Paragraphs>175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98</vt:lpstr>
      <vt:lpstr>dotProject EAP – dP EAP</vt:lpstr>
      <vt:lpstr> - Reuniões  - Divisão de Tarefas da Fase  - Avaliação do Desempenho da Equipe  - Cronograma  - Build 3  - Relatórios de Teste  - Considerações  </vt:lpstr>
      <vt:lpstr>Apresentação do PowerPoint</vt:lpstr>
      <vt:lpstr>Apresentação do PowerPoint</vt:lpstr>
      <vt:lpstr>- Apresentar dois exercícios em programação PHP (um fácil e um médio); - Cada integrante vai atribuir um valor de Fibbonaci a cada exercício; - Cada integrante vai cronometrar o tempo para realizar os exercícios (Um tempo para cada exercício). - Os integrantes devem enviar esses dados por e-mail para o scrum máster seguindo o template abaixo. </vt:lpstr>
      <vt:lpstr>Exercício 1: Ler 2 valores, no caso a variável A e B. Efetuar a soma das variáveis A e B implicando seu resultado na varável X. Apresentar o valor da variável X após a soma dos dois valores indicados.  Exercício 2: Faça um algoritmo que leia 4 variáveis A, B, C e D. A seguir, se B for maior do que C e se D for maior do que A e a soma de C com D for maior que a soma de A e B e se C e D, ambos, forem positivos e se a variável A for par escrever a mensagem "valores aceitos", senão escrever "valores não aceitos".</vt:lpstr>
      <vt:lpstr>Apresentação do PowerPoint</vt:lpstr>
      <vt:lpstr>Apresentação do PowerPoint</vt:lpstr>
      <vt:lpstr>Apresentação do PowerPoint</vt:lpstr>
      <vt:lpstr>Desenvolvimento inicial da Build 3.  Funcionalidades (Tarefas):  - Inserir  - Remover;  - Editar;  - Visualizar;  Realiza as funcionalidades por meio da atualização da página (F5).   </vt:lpstr>
      <vt:lpstr>Esse relatório de teste abrange as funcionalidades implementadas somente no build 1.2, vide dentro do repositório do projeto a tag referente a essa build.   Estes serão realizados no branch do projeto versão 1.2.1. Os testes administrados estão descritos no plano de teste 1.2 arquivo de referência DPEAP_PLT_20111106.   Os objetivos do teste são:  - Verificar se a comunicação entre a interface e o banco de dados funciona corretamente, utilizando o, Teste de Integridade de Dados e de Banco de Dados. - Verificar se as funcionalidades CRUD que foram implementadas pela interface estão sendo armazenadas no banco de dados.</vt:lpstr>
      <vt:lpstr> Dificuldades: - Reunir todos os integrantes da equipe nas reuniões. - Instalar e compartilhar o Redmine. - Realizar os testes no servidor.  Conclusão: - A experiência adquirida nesta semana me serviu como motivação para estudar ainda mais o conteúdo da disciplina e aumentar minha expectativa de me tornar um gerente de projeto.</vt:lpstr>
      <vt:lpstr>dotProject EAP – dP EAP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ManProjectS</dc:title>
  <dc:creator>Guilherme</dc:creator>
  <cp:lastModifiedBy>Filipe</cp:lastModifiedBy>
  <cp:revision>97</cp:revision>
  <dcterms:created xsi:type="dcterms:W3CDTF">2011-06-02T11:30:01Z</dcterms:created>
  <dcterms:modified xsi:type="dcterms:W3CDTF">2011-11-28T00:53:49Z</dcterms:modified>
</cp:coreProperties>
</file>