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58" r:id="rId5"/>
    <p:sldId id="285" r:id="rId6"/>
    <p:sldId id="263" r:id="rId7"/>
    <p:sldId id="277" r:id="rId8"/>
    <p:sldId id="286" r:id="rId9"/>
    <p:sldId id="278" r:id="rId10"/>
    <p:sldId id="279" r:id="rId11"/>
    <p:sldId id="280" r:id="rId12"/>
    <p:sldId id="281" r:id="rId13"/>
    <p:sldId id="283" r:id="rId14"/>
    <p:sldId id="282" r:id="rId15"/>
    <p:sldId id="28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72" d="100"/>
          <a:sy n="72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3E411-E7AF-4C59-96A5-6E7B3C18B967}" type="datetimeFigureOut">
              <a:rPr lang="pt-BR" smtClean="0"/>
              <a:pPr/>
              <a:t>16/12/2011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D3B0-9083-417D-AF83-AFE4AC9B11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955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F499-6CC9-407B-ABF2-D839DE8F23CB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9A87-8CE4-43F4-92A0-E817F913E9DF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0DDC-9025-4211-92D0-D0ED61A6D90C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8E2-C847-4CD6-B294-B14552F5BEAE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C1EB-A529-4AF6-830B-2ED29063CA71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7954-518A-41CF-A022-4626A05C7E22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EC6D-12B0-415D-A6DD-007448257191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3A2-DBC4-4986-90B1-B3B17643290D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CC5-FADC-4B8F-9FF4-7BD8A971A13D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F5DA-5EEF-4DE1-B08B-52ADD3264746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0FF8-611F-4800-B78B-520D8890F4CB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A18E-1CB3-441D-9BFE-3DEDAE1C21F7}" type="datetime1">
              <a:rPr lang="pt-BR" smtClean="0"/>
              <a:pPr/>
              <a:t>16/12/2011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8CE9-7D6B-48A1-9568-F9C6965C27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149080"/>
            <a:ext cx="6976864" cy="2184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Equipe:</a:t>
            </a:r>
          </a:p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Filipe Almeida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Guilherme Calixto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Guilherme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Fay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José Carlos Guimarães</a:t>
            </a:r>
          </a:p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Rafael Queiroz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Renan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Filgueiras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Vinícius Vieira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4" name="Imagem 3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0"/>
            <a:ext cx="7572667" cy="90872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980728"/>
            <a:ext cx="5616624" cy="258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3110536" y="3501008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dotProject</a:t>
            </a:r>
            <a:r>
              <a:rPr lang="pt-B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EAP</a:t>
            </a:r>
            <a:endParaRPr lang="pt-BR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1043608" y="6448251"/>
            <a:ext cx="7416824" cy="365125"/>
          </a:xfrm>
        </p:spPr>
        <p:txBody>
          <a:bodyPr/>
          <a:lstStyle/>
          <a:p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Gestão de Portfólios e Projetos de Software – Professor 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Hilmer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Neri – 2012/2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Decisões Erradas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Êxitos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Estimativas e dificuldades relacionadas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Benefícios se fossem realizados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0811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Objetivos</a:t>
            </a:r>
            <a:endParaRPr lang="pt-BR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9391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+mj-lt"/>
                <a:cs typeface="Arial" pitchFamily="34" charset="0"/>
              </a:rPr>
              <a:t>Aprender a gerenciar projetos de software em todos seus âmbitos;</a:t>
            </a:r>
          </a:p>
          <a:p>
            <a:r>
              <a:rPr lang="pt-BR" sz="2800" dirty="0" smtClean="0">
                <a:latin typeface="+mj-lt"/>
                <a:cs typeface="Arial" pitchFamily="34" charset="0"/>
              </a:rPr>
              <a:t>Obter conhecimento diversificado sobre gerenciamento de projetos tradicionais e ágeis além de gestão estratégica;</a:t>
            </a:r>
          </a:p>
          <a:p>
            <a:r>
              <a:rPr lang="pt-BR" sz="2800" dirty="0" smtClean="0">
                <a:latin typeface="+mj-lt"/>
                <a:cs typeface="Arial" pitchFamily="34" charset="0"/>
              </a:rPr>
              <a:t>Aplicar conhecimentos em projeto prático de extensão de ferramenta de gerenciamento de projetos;</a:t>
            </a:r>
            <a:endParaRPr lang="pt-BR" sz="2800" dirty="0">
              <a:latin typeface="+mj-lt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0811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Objetivos Específicos</a:t>
            </a:r>
            <a:endParaRPr lang="pt-BR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9391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+mj-lt"/>
                <a:cs typeface="Arial" pitchFamily="34" charset="0"/>
              </a:rPr>
              <a:t>Estender ferramenta livre de gerenciamento de projetos para atender a um dos objetivos esperados do nível G do Modelo de Referência de Melhoria do Processo de Software Brasileiro (MR –MPS.BR);</a:t>
            </a:r>
          </a:p>
          <a:p>
            <a:r>
              <a:rPr lang="pt-BR" sz="2800" dirty="0" smtClean="0">
                <a:latin typeface="+mj-lt"/>
                <a:cs typeface="Arial" pitchFamily="34" charset="0"/>
              </a:rPr>
              <a:t>Ferramenta escolhida: </a:t>
            </a:r>
            <a:r>
              <a:rPr lang="pt-BR" sz="2800" dirty="0" err="1" smtClean="0">
                <a:latin typeface="+mj-lt"/>
                <a:cs typeface="Arial" pitchFamily="34" charset="0"/>
              </a:rPr>
              <a:t>dotProject</a:t>
            </a:r>
            <a:r>
              <a:rPr lang="pt-BR" sz="2800" dirty="0" smtClean="0">
                <a:latin typeface="+mj-lt"/>
                <a:cs typeface="Arial" pitchFamily="34" charset="0"/>
              </a:rPr>
              <a:t> 2.1.5</a:t>
            </a:r>
          </a:p>
          <a:p>
            <a:r>
              <a:rPr lang="pt-BR" sz="2800" dirty="0" smtClean="0">
                <a:latin typeface="+mj-lt"/>
                <a:cs typeface="Arial" pitchFamily="34" charset="0"/>
              </a:rPr>
              <a:t>Resultado MR-MPS.BR: </a:t>
            </a:r>
            <a:r>
              <a:rPr lang="pt-BR" sz="2800" i="1" dirty="0">
                <a:latin typeface="+mj-lt"/>
                <a:cs typeface="Arial" pitchFamily="34" charset="0"/>
              </a:rPr>
              <a:t>GPR1 - O escopo do trabalho para o projeto é definido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Projeto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PMBoK</a:t>
            </a:r>
            <a:r>
              <a:rPr lang="pt-BR" dirty="0" smtClean="0"/>
              <a:t> – Início do projeto seguindo a maneira mais tradicional de gerencia de projetos;</a:t>
            </a:r>
          </a:p>
          <a:p>
            <a:pPr lvl="1"/>
            <a:r>
              <a:rPr lang="pt-BR" sz="2600" dirty="0" smtClean="0"/>
              <a:t>Dificuldade: Inadequação a realidade do software;</a:t>
            </a:r>
          </a:p>
          <a:p>
            <a:pPr lvl="1"/>
            <a:r>
              <a:rPr lang="pt-BR" sz="2600" dirty="0" smtClean="0"/>
              <a:t>Estimativas detalhadas sem dados para isso;</a:t>
            </a:r>
            <a:endParaRPr lang="pt-BR" sz="2600" dirty="0" smtClean="0"/>
          </a:p>
          <a:p>
            <a:r>
              <a:rPr lang="en-US" dirty="0" smtClean="0"/>
              <a:t>Scrum</a:t>
            </a:r>
            <a:r>
              <a:rPr lang="pt-BR" dirty="0" smtClean="0"/>
              <a:t> </a:t>
            </a:r>
            <a:r>
              <a:rPr lang="pt-BR" dirty="0" smtClean="0"/>
              <a:t>– Melhor integração da equipe, estimativas mais precisas;</a:t>
            </a:r>
          </a:p>
          <a:p>
            <a:pPr lvl="1"/>
            <a:r>
              <a:rPr lang="pt-BR" sz="2600" dirty="0" smtClean="0"/>
              <a:t>Dificuldade: Adaptação à nova metodologia;</a:t>
            </a:r>
          </a:p>
          <a:p>
            <a:pPr lvl="1"/>
            <a:r>
              <a:rPr lang="pt-BR" sz="2600" dirty="0" smtClean="0"/>
              <a:t>Regras desconhecidas e </a:t>
            </a:r>
            <a:r>
              <a:rPr lang="pt-BR" sz="2600" dirty="0" err="1" smtClean="0"/>
              <a:t>mal-aplicadas</a:t>
            </a:r>
            <a:r>
              <a:rPr lang="pt-BR" sz="2600" dirty="0" smtClean="0"/>
              <a:t>;</a:t>
            </a:r>
          </a:p>
          <a:p>
            <a:pPr lvl="1"/>
            <a:r>
              <a:rPr lang="pt-BR" sz="2600" dirty="0" smtClean="0"/>
              <a:t>Medidas sobre outros parâmetros (ausência de medida em tempo).</a:t>
            </a:r>
            <a:endParaRPr lang="pt-BR" sz="2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Produto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RUP – Utilizado para o gerenciamento de boa parte do projeto. Aplicação facilitada pela experiência da equipe.</a:t>
            </a:r>
          </a:p>
          <a:p>
            <a:pPr lvl="1"/>
            <a:r>
              <a:rPr lang="pt-BR" sz="2400" dirty="0" smtClean="0"/>
              <a:t>Dificuldades: Muita burocracia e tratamento do produto como artefato. Equipe ficou desmotivada e boa parte dos documentos não eram lidos ou conhecidos pela equipe.</a:t>
            </a:r>
            <a:endParaRPr lang="pt-BR" sz="2400" dirty="0" smtClean="0"/>
          </a:p>
          <a:p>
            <a:r>
              <a:rPr lang="en-US" dirty="0" smtClean="0"/>
              <a:t>XP –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programação</a:t>
            </a:r>
            <a:r>
              <a:rPr lang="en-US" dirty="0" smtClean="0"/>
              <a:t> de boa parte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de </a:t>
            </a:r>
            <a:r>
              <a:rPr lang="en-US" dirty="0" err="1" smtClean="0"/>
              <a:t>maneira</a:t>
            </a:r>
            <a:r>
              <a:rPr lang="en-US" dirty="0" smtClean="0"/>
              <a:t> “</a:t>
            </a:r>
            <a:r>
              <a:rPr lang="en-US" dirty="0" err="1" smtClean="0"/>
              <a:t>solta</a:t>
            </a:r>
            <a:r>
              <a:rPr lang="en-US" dirty="0" smtClean="0"/>
              <a:t>”, </a:t>
            </a:r>
            <a:r>
              <a:rPr lang="en-US" dirty="0" err="1" smtClean="0"/>
              <a:t>sendo</a:t>
            </a:r>
            <a:r>
              <a:rPr lang="en-US" dirty="0" smtClean="0"/>
              <a:t> boa parte via </a:t>
            </a:r>
            <a:r>
              <a:rPr lang="en-US" dirty="0" err="1" smtClean="0"/>
              <a:t>reuniões</a:t>
            </a:r>
            <a:r>
              <a:rPr lang="en-US" dirty="0" smtClean="0"/>
              <a:t> </a:t>
            </a:r>
            <a:r>
              <a:rPr lang="en-US" dirty="0" err="1" smtClean="0"/>
              <a:t>telepresenciais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Resultados Esperados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/>
          <a:lstStyle/>
          <a:p>
            <a:r>
              <a:rPr lang="pt-BR" dirty="0" smtClean="0"/>
              <a:t>Criar indicadores do projeto baseando-os na </a:t>
            </a:r>
            <a:r>
              <a:rPr lang="pt-BR" dirty="0" smtClean="0"/>
              <a:t>gerência </a:t>
            </a:r>
            <a:r>
              <a:rPr lang="pt-BR" dirty="0" smtClean="0"/>
              <a:t>de </a:t>
            </a:r>
            <a:r>
              <a:rPr lang="pt-BR" dirty="0" smtClean="0"/>
              <a:t>projetos;</a:t>
            </a:r>
            <a:endParaRPr lang="pt-BR" dirty="0" smtClean="0"/>
          </a:p>
          <a:p>
            <a:r>
              <a:rPr lang="pt-BR" dirty="0" smtClean="0"/>
              <a:t>Criar uma EAP dentro do </a:t>
            </a:r>
            <a:r>
              <a:rPr lang="pt-BR" dirty="0" err="1" smtClean="0"/>
              <a:t>d</a:t>
            </a:r>
            <a:r>
              <a:rPr lang="pt-BR" dirty="0" err="1" smtClean="0"/>
              <a:t>otProject</a:t>
            </a:r>
            <a:r>
              <a:rPr lang="pt-BR" dirty="0" smtClean="0"/>
              <a:t>, obedecendo os critérios de aceitação do </a:t>
            </a:r>
            <a:r>
              <a:rPr lang="en-US" dirty="0" smtClean="0"/>
              <a:t>product </a:t>
            </a:r>
            <a:r>
              <a:rPr lang="en-US" dirty="0" smtClean="0"/>
              <a:t>owner;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Resultados Atingidos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pt-BR" dirty="0" smtClean="0"/>
              <a:t>Repositório solido, com aplicações de gerência de configuração</a:t>
            </a:r>
          </a:p>
          <a:p>
            <a:r>
              <a:rPr lang="en-US" dirty="0" smtClean="0"/>
              <a:t>Site com o </a:t>
            </a:r>
            <a:r>
              <a:rPr lang="pt-BR" dirty="0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hospedado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EAP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DotProject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Resultado do Produto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20436654">
            <a:off x="341352" y="2046418"/>
            <a:ext cx="2990355" cy="277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520554">
            <a:off x="2443278" y="3088306"/>
            <a:ext cx="6546465" cy="22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r>
              <a:rPr lang="pt-BR" dirty="0" smtClean="0"/>
              <a:t>Trabalho em grupo</a:t>
            </a:r>
          </a:p>
          <a:p>
            <a:r>
              <a:rPr lang="pt-BR" dirty="0" smtClean="0"/>
              <a:t>Entender as necessidades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524</Words>
  <Application>Microsoft Office PowerPoint</Application>
  <PresentationFormat>Apresentação na tela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Objetivos</vt:lpstr>
      <vt:lpstr>Objetivos Específicos</vt:lpstr>
      <vt:lpstr>Metodologia Projeto</vt:lpstr>
      <vt:lpstr>Metodologia Produto</vt:lpstr>
      <vt:lpstr>Resultados Esperados</vt:lpstr>
      <vt:lpstr>Resultados Atingidos</vt:lpstr>
      <vt:lpstr>Resultado do Produto</vt:lpstr>
      <vt:lpstr>Dificuldades</vt:lpstr>
      <vt:lpstr>Decisões Erradas</vt:lpstr>
      <vt:lpstr>Êxitos</vt:lpstr>
      <vt:lpstr>Lições Aprendidas</vt:lpstr>
      <vt:lpstr>Lições Aprendidas</vt:lpstr>
      <vt:lpstr>Estimativas e dificuldades relacionadas</vt:lpstr>
      <vt:lpstr>Benefícios se fossem realizados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Rafael</cp:lastModifiedBy>
  <cp:revision>23</cp:revision>
  <dcterms:created xsi:type="dcterms:W3CDTF">2011-12-15T20:11:54Z</dcterms:created>
  <dcterms:modified xsi:type="dcterms:W3CDTF">2011-12-16T03:40:57Z</dcterms:modified>
</cp:coreProperties>
</file>