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730EA-CF69-8F49-BFEB-1AFB7559C533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75F4A-5592-0A4C-A4EB-8F1A9EF38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75F4A-5592-0A4C-A4EB-8F1A9EF38C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2DB8-36C6-DD4B-A287-F0788046101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3CB7-1FC6-F04B-BB32-AED69274430A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Factors of Success for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Funded </a:t>
            </a:r>
            <a:r>
              <a:rPr lang="en-US" dirty="0" err="1" smtClean="0">
                <a:latin typeface="PT Sans"/>
                <a:cs typeface="PT Sans"/>
              </a:rPr>
              <a:t>EdTech</a:t>
            </a:r>
            <a:r>
              <a:rPr lang="en-US" dirty="0" smtClean="0">
                <a:latin typeface="PT Sans"/>
                <a:cs typeface="PT Sans"/>
              </a:rPr>
              <a:t> Startups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22861"/>
            <a:ext cx="7770812" cy="1752600"/>
          </a:xfrm>
        </p:spPr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By Logan Bernard</a:t>
            </a:r>
          </a:p>
          <a:p>
            <a:r>
              <a:rPr lang="en-US" dirty="0" smtClean="0">
                <a:latin typeface="PT Sans"/>
                <a:cs typeface="PT Sans"/>
              </a:rPr>
              <a:t>Spring 2015</a:t>
            </a:r>
          </a:p>
          <a:p>
            <a:r>
              <a:rPr lang="en-US" dirty="0">
                <a:latin typeface="PT Sans"/>
                <a:cs typeface="PT Sans"/>
              </a:rPr>
              <a:t>CS591</a:t>
            </a:r>
          </a:p>
          <a:p>
            <a:endParaRPr lang="en-US" dirty="0" smtClean="0">
              <a:latin typeface="PT Sans"/>
              <a:cs typeface="PT Sans"/>
            </a:endParaRPr>
          </a:p>
          <a:p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25662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4-28 at 12.13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7" r="-4077"/>
          <a:stretch>
            <a:fillRect/>
          </a:stretch>
        </p:blipFill>
        <p:spPr>
          <a:xfrm>
            <a:off x="-281896" y="1000336"/>
            <a:ext cx="9694736" cy="4563160"/>
          </a:xfrm>
        </p:spPr>
      </p:pic>
    </p:spTree>
    <p:extLst>
      <p:ext uri="{BB962C8B-B14F-4D97-AF65-F5344CB8AC3E}">
        <p14:creationId xmlns:p14="http://schemas.microsoft.com/office/powerpoint/2010/main" val="17568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Data Summary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071" y="2142441"/>
            <a:ext cx="7770813" cy="471555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PT Sans"/>
                <a:cs typeface="PT Sans"/>
              </a:rPr>
              <a:t>Averages</a:t>
            </a:r>
            <a:r>
              <a:rPr lang="en-US" dirty="0" smtClean="0">
                <a:latin typeface="PT Sans"/>
                <a:cs typeface="PT Sans"/>
              </a:rPr>
              <a:t>:</a:t>
            </a:r>
          </a:p>
          <a:p>
            <a:pPr lvl="1"/>
            <a:r>
              <a:rPr lang="en-US" sz="2400" dirty="0" smtClean="0">
                <a:latin typeface="PT Sans"/>
                <a:cs typeface="PT Sans"/>
              </a:rPr>
              <a:t>Employees: </a:t>
            </a:r>
            <a:r>
              <a:rPr lang="en-US" sz="2400" b="1" dirty="0" smtClean="0">
                <a:latin typeface="PT Sans"/>
                <a:cs typeface="PT Sans"/>
              </a:rPr>
              <a:t>92</a:t>
            </a:r>
          </a:p>
          <a:p>
            <a:pPr lvl="1"/>
            <a:r>
              <a:rPr lang="en-US" sz="2400" dirty="0" smtClean="0">
                <a:latin typeface="PT Sans"/>
                <a:cs typeface="PT Sans"/>
              </a:rPr>
              <a:t>Funding per Employee: </a:t>
            </a:r>
            <a:r>
              <a:rPr lang="en-US" sz="2400" b="1" dirty="0" smtClean="0">
                <a:latin typeface="PT Sans"/>
                <a:cs typeface="PT Sans"/>
              </a:rPr>
              <a:t>$920,000</a:t>
            </a:r>
          </a:p>
          <a:p>
            <a:pPr lvl="1"/>
            <a:r>
              <a:rPr lang="en-US" sz="2400" dirty="0" smtClean="0">
                <a:latin typeface="PT Sans"/>
                <a:cs typeface="PT Sans"/>
              </a:rPr>
              <a:t>Total Funding: </a:t>
            </a:r>
            <a:r>
              <a:rPr lang="en-US" sz="2400" b="1" dirty="0" smtClean="0">
                <a:latin typeface="PT Sans"/>
                <a:cs typeface="PT Sans"/>
              </a:rPr>
              <a:t>$84,640,000</a:t>
            </a:r>
            <a:endParaRPr lang="en-US" sz="2400" dirty="0" smtClean="0">
              <a:latin typeface="PT Sans"/>
              <a:cs typeface="PT Sans"/>
            </a:endParaRPr>
          </a:p>
          <a:p>
            <a:pPr lvl="1"/>
            <a:r>
              <a:rPr lang="en-US" sz="2400" dirty="0" smtClean="0">
                <a:latin typeface="PT Sans"/>
                <a:cs typeface="PT Sans"/>
              </a:rPr>
              <a:t>Funding Rounds: </a:t>
            </a:r>
            <a:r>
              <a:rPr lang="en-US" sz="2400" b="1" dirty="0" smtClean="0">
                <a:latin typeface="PT Sans"/>
                <a:cs typeface="PT Sans"/>
              </a:rPr>
              <a:t>2.6</a:t>
            </a:r>
          </a:p>
          <a:p>
            <a:pPr lvl="1"/>
            <a:r>
              <a:rPr lang="en-US" sz="2400" dirty="0" smtClean="0">
                <a:latin typeface="PT Sans"/>
                <a:cs typeface="PT Sans"/>
              </a:rPr>
              <a:t>Years Operating: </a:t>
            </a:r>
            <a:r>
              <a:rPr lang="en-US" sz="2400" b="1" dirty="0" smtClean="0">
                <a:latin typeface="PT Sans"/>
                <a:cs typeface="PT Sans"/>
              </a:rPr>
              <a:t>8.1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1248" y="2142441"/>
            <a:ext cx="7770813" cy="4715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PT Sans"/>
                <a:cs typeface="PT Sans"/>
              </a:rPr>
              <a:t>Locations</a:t>
            </a:r>
            <a:r>
              <a:rPr lang="en-US" dirty="0" smtClean="0">
                <a:latin typeface="PT Sans"/>
                <a:cs typeface="PT Sans"/>
              </a:rPr>
              <a:t>:</a:t>
            </a:r>
          </a:p>
          <a:p>
            <a:pPr lvl="1"/>
            <a:r>
              <a:rPr lang="en-US" sz="2400" dirty="0" smtClean="0">
                <a:latin typeface="PT Sans"/>
                <a:cs typeface="PT Sans"/>
              </a:rPr>
              <a:t>CA: </a:t>
            </a:r>
            <a:r>
              <a:rPr lang="en-US" sz="2400" b="1" dirty="0" smtClean="0">
                <a:latin typeface="PT Sans"/>
                <a:cs typeface="PT Sans"/>
              </a:rPr>
              <a:t>12</a:t>
            </a:r>
          </a:p>
          <a:p>
            <a:pPr lvl="1"/>
            <a:r>
              <a:rPr lang="en-US" sz="2400" dirty="0" smtClean="0">
                <a:latin typeface="PT Sans"/>
                <a:cs typeface="PT Sans"/>
              </a:rPr>
              <a:t>NY: </a:t>
            </a:r>
            <a:r>
              <a:rPr lang="en-US" sz="2400" b="1" dirty="0" smtClean="0">
                <a:latin typeface="PT Sans"/>
                <a:cs typeface="PT Sans"/>
              </a:rPr>
              <a:t>9</a:t>
            </a:r>
          </a:p>
          <a:p>
            <a:pPr lvl="1"/>
            <a:r>
              <a:rPr lang="en-US" sz="2400" dirty="0" smtClean="0">
                <a:latin typeface="PT Sans"/>
                <a:cs typeface="PT Sans"/>
              </a:rPr>
              <a:t>England: </a:t>
            </a:r>
            <a:r>
              <a:rPr lang="en-US" sz="2400" b="1" dirty="0" smtClean="0">
                <a:latin typeface="PT Sans"/>
                <a:cs typeface="PT Sans"/>
              </a:rPr>
              <a:t>4</a:t>
            </a:r>
          </a:p>
          <a:p>
            <a:pPr lvl="1"/>
            <a:r>
              <a:rPr lang="en-US" sz="2400" dirty="0" smtClean="0">
                <a:latin typeface="PT Sans"/>
                <a:cs typeface="PT Sans"/>
              </a:rPr>
              <a:t>India: </a:t>
            </a:r>
            <a:r>
              <a:rPr lang="en-US" sz="2400" b="1" dirty="0" smtClean="0">
                <a:latin typeface="PT Sans"/>
                <a:cs typeface="PT San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485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Conclusion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PT Sans"/>
                <a:cs typeface="PT Sans"/>
              </a:rPr>
              <a:t>Longevity </a:t>
            </a:r>
            <a:r>
              <a:rPr lang="en-US" sz="2800" dirty="0" smtClean="0">
                <a:latin typeface="PT Sans"/>
                <a:cs typeface="PT Sans"/>
              </a:rPr>
              <a:t>not strongly correlated with </a:t>
            </a:r>
            <a:r>
              <a:rPr lang="en-US" sz="2800" b="1" dirty="0" smtClean="0">
                <a:latin typeface="PT Sans"/>
                <a:cs typeface="PT Sans"/>
              </a:rPr>
              <a:t>Funding per Employee</a:t>
            </a:r>
          </a:p>
          <a:p>
            <a:pPr lvl="1"/>
            <a:r>
              <a:rPr lang="en-US" sz="2800" dirty="0" smtClean="0">
                <a:latin typeface="PT Sans"/>
                <a:cs typeface="PT Sans"/>
              </a:rPr>
              <a:t>Strong revenue streams a potential factor</a:t>
            </a:r>
          </a:p>
          <a:p>
            <a:pPr marL="457200" lvl="1" indent="0">
              <a:buNone/>
            </a:pPr>
            <a:endParaRPr lang="en-US" sz="2800" dirty="0" smtClean="0">
              <a:latin typeface="PT Sans"/>
              <a:cs typeface="PT Sans"/>
            </a:endParaRPr>
          </a:p>
          <a:p>
            <a:r>
              <a:rPr lang="en-US" sz="2800" b="1" dirty="0" smtClean="0">
                <a:latin typeface="PT Sans"/>
                <a:cs typeface="PT Sans"/>
              </a:rPr>
              <a:t>California </a:t>
            </a:r>
            <a:r>
              <a:rPr lang="en-US" sz="2800" dirty="0" smtClean="0">
                <a:latin typeface="PT Sans"/>
                <a:cs typeface="PT Sans"/>
              </a:rPr>
              <a:t>and </a:t>
            </a:r>
            <a:r>
              <a:rPr lang="en-US" sz="2800" b="1" dirty="0" smtClean="0">
                <a:latin typeface="PT Sans"/>
                <a:cs typeface="PT Sans"/>
              </a:rPr>
              <a:t>New York </a:t>
            </a:r>
            <a:r>
              <a:rPr lang="en-US" sz="2800" dirty="0" smtClean="0">
                <a:latin typeface="PT Sans"/>
                <a:cs typeface="PT Sans"/>
              </a:rPr>
              <a:t>– </a:t>
            </a:r>
            <a:r>
              <a:rPr lang="en-US" sz="2800" dirty="0" err="1" smtClean="0">
                <a:latin typeface="PT Sans"/>
                <a:cs typeface="PT Sans"/>
              </a:rPr>
              <a:t>EdTech</a:t>
            </a:r>
            <a:r>
              <a:rPr lang="en-US" sz="2800" dirty="0" smtClean="0">
                <a:latin typeface="PT Sans"/>
                <a:cs typeface="PT Sans"/>
              </a:rPr>
              <a:t> startup leaders</a:t>
            </a:r>
          </a:p>
          <a:p>
            <a:pPr lvl="1"/>
            <a:r>
              <a:rPr lang="en-US" sz="2800" dirty="0" smtClean="0">
                <a:latin typeface="PT Sans"/>
                <a:cs typeface="PT Sans"/>
              </a:rPr>
              <a:t>India surprisingly high on the list</a:t>
            </a:r>
          </a:p>
          <a:p>
            <a:pPr lvl="1"/>
            <a:endParaRPr lang="en-US" sz="2800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35255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Data </a:t>
            </a:r>
            <a:r>
              <a:rPr lang="en-US" dirty="0" smtClean="0">
                <a:latin typeface="PT Sans"/>
                <a:cs typeface="PT Sans"/>
              </a:rPr>
              <a:t>Characteristics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00" y="2487181"/>
            <a:ext cx="8859782" cy="5162824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PT Sans"/>
                <a:cs typeface="PT Sans"/>
              </a:rPr>
              <a:t>CrunchBase</a:t>
            </a:r>
            <a:r>
              <a:rPr lang="en-US" sz="2800" dirty="0" smtClean="0">
                <a:latin typeface="PT Sans"/>
                <a:cs typeface="PT Sans"/>
              </a:rPr>
              <a:t> API #</a:t>
            </a:r>
            <a:r>
              <a:rPr lang="en-US" sz="2800" dirty="0" err="1" smtClean="0">
                <a:latin typeface="PT Sans"/>
                <a:cs typeface="PT Sans"/>
              </a:rPr>
              <a:t>EdTech</a:t>
            </a:r>
            <a:r>
              <a:rPr lang="en-US" sz="2800" dirty="0" smtClean="0">
                <a:latin typeface="PT Sans"/>
                <a:cs typeface="PT Sans"/>
              </a:rPr>
              <a:t> – funded startups</a:t>
            </a:r>
            <a:endParaRPr lang="en-US" sz="2800" dirty="0" smtClean="0">
              <a:latin typeface="PT Sans"/>
              <a:cs typeface="PT Sans"/>
            </a:endParaRPr>
          </a:p>
          <a:p>
            <a:r>
              <a:rPr lang="en-US" sz="2800" dirty="0" smtClean="0">
                <a:latin typeface="PT Sans"/>
                <a:cs typeface="PT Sans"/>
              </a:rPr>
              <a:t>Imperfect dataset:</a:t>
            </a:r>
          </a:p>
          <a:p>
            <a:pPr lvl="1"/>
            <a:r>
              <a:rPr lang="en-US" sz="2800" dirty="0" smtClean="0">
                <a:latin typeface="PT Sans"/>
                <a:cs typeface="PT Sans"/>
              </a:rPr>
              <a:t>Funding</a:t>
            </a:r>
          </a:p>
          <a:p>
            <a:pPr lvl="1"/>
            <a:r>
              <a:rPr lang="en-US" sz="2800" dirty="0" smtClean="0">
                <a:latin typeface="PT Sans"/>
                <a:cs typeface="PT Sans"/>
              </a:rPr>
              <a:t>Number of Employees</a:t>
            </a:r>
          </a:p>
          <a:p>
            <a:r>
              <a:rPr lang="en-US" sz="2800" dirty="0" smtClean="0">
                <a:latin typeface="PT Sans"/>
                <a:cs typeface="PT Sans"/>
              </a:rPr>
              <a:t>Primarily small, US based companies</a:t>
            </a:r>
          </a:p>
          <a:p>
            <a:r>
              <a:rPr lang="en-US" sz="2800" b="1" dirty="0" smtClean="0">
                <a:latin typeface="PT Sans"/>
                <a:cs typeface="PT Sans"/>
              </a:rPr>
              <a:t>What </a:t>
            </a:r>
            <a:r>
              <a:rPr lang="en-US" sz="2800" b="1" dirty="0" smtClean="0">
                <a:latin typeface="PT Sans"/>
                <a:cs typeface="PT Sans"/>
              </a:rPr>
              <a:t>statistics epitomize </a:t>
            </a:r>
            <a:r>
              <a:rPr lang="en-US" sz="2800" b="1" dirty="0" smtClean="0">
                <a:latin typeface="PT Sans"/>
                <a:cs typeface="PT Sans"/>
              </a:rPr>
              <a:t>successful </a:t>
            </a:r>
            <a:r>
              <a:rPr lang="en-US" sz="2800" b="1" dirty="0" err="1" smtClean="0">
                <a:latin typeface="PT Sans"/>
                <a:cs typeface="PT Sans"/>
              </a:rPr>
              <a:t>EdTech</a:t>
            </a:r>
            <a:r>
              <a:rPr lang="en-US" sz="2800" b="1" dirty="0" smtClean="0">
                <a:latin typeface="PT Sans"/>
                <a:cs typeface="PT Sans"/>
              </a:rPr>
              <a:t> startups?</a:t>
            </a:r>
          </a:p>
          <a:p>
            <a:endParaRPr lang="en-US" sz="2800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42637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4875" r="-64875"/>
          <a:stretch>
            <a:fillRect/>
          </a:stretch>
        </p:blipFill>
        <p:spPr>
          <a:xfrm>
            <a:off x="-2598814" y="58396"/>
            <a:ext cx="14329892" cy="6744856"/>
          </a:xfrm>
        </p:spPr>
      </p:pic>
    </p:spTree>
    <p:extLst>
      <p:ext uri="{BB962C8B-B14F-4D97-AF65-F5344CB8AC3E}">
        <p14:creationId xmlns:p14="http://schemas.microsoft.com/office/powerpoint/2010/main" val="260622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8496" r="-28496"/>
          <a:stretch>
            <a:fillRect/>
          </a:stretch>
        </p:blipFill>
        <p:spPr>
          <a:xfrm>
            <a:off x="-2447664" y="185103"/>
            <a:ext cx="14112772" cy="6642661"/>
          </a:xfrm>
        </p:spPr>
      </p:pic>
    </p:spTree>
    <p:extLst>
      <p:ext uri="{BB962C8B-B14F-4D97-AF65-F5344CB8AC3E}">
        <p14:creationId xmlns:p14="http://schemas.microsoft.com/office/powerpoint/2010/main" val="187005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4684" r="-64684"/>
          <a:stretch>
            <a:fillRect/>
          </a:stretch>
        </p:blipFill>
        <p:spPr>
          <a:xfrm>
            <a:off x="-2569617" y="107506"/>
            <a:ext cx="14341869" cy="6750493"/>
          </a:xfrm>
        </p:spPr>
      </p:pic>
    </p:spTree>
    <p:extLst>
      <p:ext uri="{BB962C8B-B14F-4D97-AF65-F5344CB8AC3E}">
        <p14:creationId xmlns:p14="http://schemas.microsoft.com/office/powerpoint/2010/main" val="261953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T Sans"/>
                <a:cs typeface="PT Sans"/>
              </a:rPr>
              <a:t>Hypotheses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1993"/>
            <a:ext cx="7770813" cy="406788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PT Sans"/>
                <a:cs typeface="PT Sans"/>
              </a:rPr>
              <a:t>Longevity </a:t>
            </a:r>
            <a:r>
              <a:rPr lang="en-US" sz="2800" dirty="0" smtClean="0">
                <a:latin typeface="PT Sans"/>
                <a:cs typeface="PT Sans"/>
              </a:rPr>
              <a:t>for a compan</a:t>
            </a:r>
            <a:r>
              <a:rPr lang="en-US" sz="2800" dirty="0" smtClean="0">
                <a:latin typeface="PT Sans"/>
                <a:cs typeface="PT Sans"/>
              </a:rPr>
              <a:t>y will be strongly correlated with the amount of </a:t>
            </a:r>
            <a:r>
              <a:rPr lang="en-US" sz="2800" b="1" dirty="0" smtClean="0">
                <a:latin typeface="PT Sans"/>
                <a:cs typeface="PT Sans"/>
              </a:rPr>
              <a:t>Funding per Employee</a:t>
            </a:r>
            <a:endParaRPr lang="en-US" sz="2800" dirty="0" smtClean="0">
              <a:latin typeface="PT Sans"/>
              <a:cs typeface="PT Sans"/>
            </a:endParaRPr>
          </a:p>
          <a:p>
            <a:pPr marL="0" indent="0">
              <a:buNone/>
            </a:pPr>
            <a:endParaRPr lang="en-US" sz="2800" dirty="0" smtClean="0">
              <a:latin typeface="PT Sans"/>
              <a:cs typeface="PT Sans"/>
            </a:endParaRPr>
          </a:p>
          <a:p>
            <a:r>
              <a:rPr lang="en-US" sz="2800" dirty="0" smtClean="0">
                <a:latin typeface="PT Sans"/>
                <a:cs typeface="PT Sans"/>
              </a:rPr>
              <a:t>Using these two indicators of success, </a:t>
            </a:r>
            <a:r>
              <a:rPr lang="en-US" sz="2800" b="1" dirty="0" smtClean="0">
                <a:latin typeface="PT Sans"/>
                <a:cs typeface="PT Sans"/>
              </a:rPr>
              <a:t>California </a:t>
            </a:r>
            <a:r>
              <a:rPr lang="en-US" sz="2800" dirty="0" smtClean="0">
                <a:latin typeface="PT Sans"/>
                <a:cs typeface="PT Sans"/>
              </a:rPr>
              <a:t>will be found to produce the majority of these “successful” funded </a:t>
            </a:r>
            <a:r>
              <a:rPr lang="en-US" sz="2800" dirty="0" err="1" smtClean="0">
                <a:latin typeface="PT Sans"/>
                <a:cs typeface="PT Sans"/>
              </a:rPr>
              <a:t>EdTech</a:t>
            </a:r>
            <a:r>
              <a:rPr lang="en-US" sz="2800" dirty="0" smtClean="0">
                <a:latin typeface="PT Sans"/>
                <a:cs typeface="PT Sans"/>
              </a:rPr>
              <a:t> startups</a:t>
            </a:r>
            <a:endParaRPr lang="en-US" sz="2800" b="1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07194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630" r="9959" b="-2249"/>
          <a:stretch/>
        </p:blipFill>
        <p:spPr>
          <a:xfrm>
            <a:off x="-598855" y="583970"/>
            <a:ext cx="9635188" cy="5971096"/>
          </a:xfrm>
        </p:spPr>
      </p:pic>
    </p:spTree>
    <p:extLst>
      <p:ext uri="{BB962C8B-B14F-4D97-AF65-F5344CB8AC3E}">
        <p14:creationId xmlns:p14="http://schemas.microsoft.com/office/powerpoint/2010/main" val="173783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571" r="8141"/>
          <a:stretch/>
        </p:blipFill>
        <p:spPr>
          <a:xfrm>
            <a:off x="-1022199" y="837468"/>
            <a:ext cx="10166199" cy="5659199"/>
          </a:xfrm>
        </p:spPr>
      </p:pic>
    </p:spTree>
    <p:extLst>
      <p:ext uri="{BB962C8B-B14F-4D97-AF65-F5344CB8AC3E}">
        <p14:creationId xmlns:p14="http://schemas.microsoft.com/office/powerpoint/2010/main" val="297524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9944" r="-59944"/>
          <a:stretch>
            <a:fillRect/>
          </a:stretch>
        </p:blipFill>
        <p:spPr>
          <a:xfrm>
            <a:off x="-2398736" y="108368"/>
            <a:ext cx="14340039" cy="6749632"/>
          </a:xfrm>
        </p:spPr>
      </p:pic>
    </p:spTree>
    <p:extLst>
      <p:ext uri="{BB962C8B-B14F-4D97-AF65-F5344CB8AC3E}">
        <p14:creationId xmlns:p14="http://schemas.microsoft.com/office/powerpoint/2010/main" val="102209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827</TotalTime>
  <Words>148</Words>
  <Application>Microsoft Macintosh PowerPoint</Application>
  <PresentationFormat>On-screen Show (4:3)</PresentationFormat>
  <Paragraphs>34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Folio</vt:lpstr>
      <vt:lpstr>Factors of Success for Funded EdTech Startups</vt:lpstr>
      <vt:lpstr>Data Characteristics</vt:lpstr>
      <vt:lpstr>PowerPoint Presentation</vt:lpstr>
      <vt:lpstr>PowerPoint Presentation</vt:lpstr>
      <vt:lpstr>PowerPoint Presentation</vt:lpstr>
      <vt:lpstr>Hypotheses</vt:lpstr>
      <vt:lpstr>PowerPoint Presentation</vt:lpstr>
      <vt:lpstr>PowerPoint Presentation</vt:lpstr>
      <vt:lpstr>PowerPoint Presentation</vt:lpstr>
      <vt:lpstr>PowerPoint Presentation</vt:lpstr>
      <vt:lpstr>Data Summary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of Success for Funded EdTech Startups</dc:title>
  <dc:creator>Logan Bernard</dc:creator>
  <cp:lastModifiedBy>Logan Bernard</cp:lastModifiedBy>
  <cp:revision>21</cp:revision>
  <dcterms:created xsi:type="dcterms:W3CDTF">2015-04-28T02:21:00Z</dcterms:created>
  <dcterms:modified xsi:type="dcterms:W3CDTF">2015-04-28T16:28:34Z</dcterms:modified>
</cp:coreProperties>
</file>