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 snapToObjects="1">
      <p:cViewPr>
        <p:scale>
          <a:sx n="92" d="100"/>
          <a:sy n="92" d="100"/>
        </p:scale>
        <p:origin x="14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340490-8B63-604C-8CE1-8790D4BC1098}" type="doc">
      <dgm:prSet loTypeId="urn:microsoft.com/office/officeart/2005/8/layout/orgChart1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4EAC938-0F9E-BA41-AEFD-2D97E876B56A}">
      <dgm:prSet phldrT="[Text]"/>
      <dgm:spPr/>
      <dgm:t>
        <a:bodyPr/>
        <a:lstStyle/>
        <a:p>
          <a:r>
            <a:rPr lang="en-US" dirty="0" err="1" smtClean="0"/>
            <a:t>MazeSolver</a:t>
          </a:r>
          <a:r>
            <a:rPr lang="en-US" dirty="0" smtClean="0"/>
            <a:t> (abstract)</a:t>
          </a:r>
          <a:endParaRPr lang="en-US" dirty="0"/>
        </a:p>
      </dgm:t>
    </dgm:pt>
    <dgm:pt modelId="{6A5FDE3E-E70B-6F42-9C8E-C75EE1393164}" type="parTrans" cxnId="{6F6BB1EB-844E-FC40-99D0-E9BF821FDE05}">
      <dgm:prSet/>
      <dgm:spPr/>
      <dgm:t>
        <a:bodyPr/>
        <a:lstStyle/>
        <a:p>
          <a:endParaRPr lang="en-US"/>
        </a:p>
      </dgm:t>
    </dgm:pt>
    <dgm:pt modelId="{27D9548F-9111-3248-8B03-31B584889EF8}" type="sibTrans" cxnId="{6F6BB1EB-844E-FC40-99D0-E9BF821FDE05}">
      <dgm:prSet/>
      <dgm:spPr/>
      <dgm:t>
        <a:bodyPr/>
        <a:lstStyle/>
        <a:p>
          <a:endParaRPr lang="en-US"/>
        </a:p>
      </dgm:t>
    </dgm:pt>
    <dgm:pt modelId="{6535D14B-7D9A-6A44-886D-79BE64B20E82}">
      <dgm:prSet phldrT="[Text]"/>
      <dgm:spPr/>
      <dgm:t>
        <a:bodyPr/>
        <a:lstStyle/>
        <a:p>
          <a:r>
            <a:rPr lang="en-US" dirty="0" err="1" smtClean="0"/>
            <a:t>MazeSolverStack</a:t>
          </a:r>
          <a:endParaRPr lang="en-US" dirty="0"/>
        </a:p>
      </dgm:t>
    </dgm:pt>
    <dgm:pt modelId="{1ADB71F7-A501-4C4C-BBFB-5969D93541F1}" type="parTrans" cxnId="{D00AEC6D-1D4C-2F4E-B39D-B8B87907C3CE}">
      <dgm:prSet/>
      <dgm:spPr/>
      <dgm:t>
        <a:bodyPr/>
        <a:lstStyle/>
        <a:p>
          <a:endParaRPr lang="en-US"/>
        </a:p>
      </dgm:t>
    </dgm:pt>
    <dgm:pt modelId="{C974709B-C76F-2549-937E-BD5DC5D1FC4E}" type="sibTrans" cxnId="{D00AEC6D-1D4C-2F4E-B39D-B8B87907C3CE}">
      <dgm:prSet/>
      <dgm:spPr/>
      <dgm:t>
        <a:bodyPr/>
        <a:lstStyle/>
        <a:p>
          <a:endParaRPr lang="en-US"/>
        </a:p>
      </dgm:t>
    </dgm:pt>
    <dgm:pt modelId="{AFFE87AE-3B0A-5A47-8517-8B54AFE7F26C}">
      <dgm:prSet phldrT="[Text]"/>
      <dgm:spPr/>
      <dgm:t>
        <a:bodyPr/>
        <a:lstStyle/>
        <a:p>
          <a:r>
            <a:rPr lang="en-US" dirty="0" err="1" smtClean="0"/>
            <a:t>MazeSolverQueue</a:t>
          </a:r>
          <a:endParaRPr lang="en-US" dirty="0"/>
        </a:p>
      </dgm:t>
    </dgm:pt>
    <dgm:pt modelId="{43FB5413-EEE4-7C4F-8906-0C30573E3D48}" type="parTrans" cxnId="{2DCDDE2D-4A87-594C-AB6F-2AA705456265}">
      <dgm:prSet/>
      <dgm:spPr/>
      <dgm:t>
        <a:bodyPr/>
        <a:lstStyle/>
        <a:p>
          <a:endParaRPr lang="en-US"/>
        </a:p>
      </dgm:t>
    </dgm:pt>
    <dgm:pt modelId="{5CA53A70-2FD9-D346-B25D-03137C7F238D}" type="sibTrans" cxnId="{2DCDDE2D-4A87-594C-AB6F-2AA705456265}">
      <dgm:prSet/>
      <dgm:spPr/>
      <dgm:t>
        <a:bodyPr/>
        <a:lstStyle/>
        <a:p>
          <a:endParaRPr lang="en-US"/>
        </a:p>
      </dgm:t>
    </dgm:pt>
    <dgm:pt modelId="{A3928AB0-1B3E-DC43-A924-4944DF32E5E3}" type="pres">
      <dgm:prSet presAssocID="{14340490-8B63-604C-8CE1-8790D4BC109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37E925E-7CCB-4345-A8D1-C5A60341E310}" type="pres">
      <dgm:prSet presAssocID="{14EAC938-0F9E-BA41-AEFD-2D97E876B56A}" presName="hierRoot1" presStyleCnt="0">
        <dgm:presLayoutVars>
          <dgm:hierBranch val="init"/>
        </dgm:presLayoutVars>
      </dgm:prSet>
      <dgm:spPr/>
    </dgm:pt>
    <dgm:pt modelId="{ED99A105-039F-5F41-B395-9F0F4CCA92C3}" type="pres">
      <dgm:prSet presAssocID="{14EAC938-0F9E-BA41-AEFD-2D97E876B56A}" presName="rootComposite1" presStyleCnt="0"/>
      <dgm:spPr/>
    </dgm:pt>
    <dgm:pt modelId="{EB2E5DB7-B8A4-AE4C-A88D-5276913FD462}" type="pres">
      <dgm:prSet presAssocID="{14EAC938-0F9E-BA41-AEFD-2D97E876B56A}" presName="rootText1" presStyleLbl="node0" presStyleIdx="0" presStyleCnt="1">
        <dgm:presLayoutVars>
          <dgm:chPref val="3"/>
        </dgm:presLayoutVars>
      </dgm:prSet>
      <dgm:spPr/>
    </dgm:pt>
    <dgm:pt modelId="{B031E070-159C-974D-B6EE-AADC58159208}" type="pres">
      <dgm:prSet presAssocID="{14EAC938-0F9E-BA41-AEFD-2D97E876B56A}" presName="rootConnector1" presStyleLbl="node1" presStyleIdx="0" presStyleCnt="0"/>
      <dgm:spPr/>
    </dgm:pt>
    <dgm:pt modelId="{3DAF8EC5-BF10-9C43-9F62-F846630EE6E8}" type="pres">
      <dgm:prSet presAssocID="{14EAC938-0F9E-BA41-AEFD-2D97E876B56A}" presName="hierChild2" presStyleCnt="0"/>
      <dgm:spPr/>
    </dgm:pt>
    <dgm:pt modelId="{1C502DF6-AB28-134A-9574-0F349A21A866}" type="pres">
      <dgm:prSet presAssocID="{1ADB71F7-A501-4C4C-BBFB-5969D93541F1}" presName="Name37" presStyleLbl="parChTrans1D2" presStyleIdx="0" presStyleCnt="2"/>
      <dgm:spPr/>
    </dgm:pt>
    <dgm:pt modelId="{8EECA327-0B1A-7E46-8862-5A658A184B6A}" type="pres">
      <dgm:prSet presAssocID="{6535D14B-7D9A-6A44-886D-79BE64B20E82}" presName="hierRoot2" presStyleCnt="0">
        <dgm:presLayoutVars>
          <dgm:hierBranch val="init"/>
        </dgm:presLayoutVars>
      </dgm:prSet>
      <dgm:spPr/>
    </dgm:pt>
    <dgm:pt modelId="{F5C2CA53-CDB2-C748-A05D-311D2972DAD0}" type="pres">
      <dgm:prSet presAssocID="{6535D14B-7D9A-6A44-886D-79BE64B20E82}" presName="rootComposite" presStyleCnt="0"/>
      <dgm:spPr/>
    </dgm:pt>
    <dgm:pt modelId="{A31B7193-A5DD-A447-A095-5574731A5DC7}" type="pres">
      <dgm:prSet presAssocID="{6535D14B-7D9A-6A44-886D-79BE64B20E82}" presName="rootText" presStyleLbl="node2" presStyleIdx="0" presStyleCnt="2">
        <dgm:presLayoutVars>
          <dgm:chPref val="3"/>
        </dgm:presLayoutVars>
      </dgm:prSet>
      <dgm:spPr/>
    </dgm:pt>
    <dgm:pt modelId="{0C5AB50C-934F-4A4C-A45C-8894DB71258E}" type="pres">
      <dgm:prSet presAssocID="{6535D14B-7D9A-6A44-886D-79BE64B20E82}" presName="rootConnector" presStyleLbl="node2" presStyleIdx="0" presStyleCnt="2"/>
      <dgm:spPr/>
    </dgm:pt>
    <dgm:pt modelId="{D4A028BC-8F47-3E4B-82EB-CE71434F6A56}" type="pres">
      <dgm:prSet presAssocID="{6535D14B-7D9A-6A44-886D-79BE64B20E82}" presName="hierChild4" presStyleCnt="0"/>
      <dgm:spPr/>
    </dgm:pt>
    <dgm:pt modelId="{CA7998E9-9CD4-424C-94D8-33F54E815384}" type="pres">
      <dgm:prSet presAssocID="{6535D14B-7D9A-6A44-886D-79BE64B20E82}" presName="hierChild5" presStyleCnt="0"/>
      <dgm:spPr/>
    </dgm:pt>
    <dgm:pt modelId="{4391914B-A7A8-6A40-829A-8F73F3EC6B6F}" type="pres">
      <dgm:prSet presAssocID="{43FB5413-EEE4-7C4F-8906-0C30573E3D48}" presName="Name37" presStyleLbl="parChTrans1D2" presStyleIdx="1" presStyleCnt="2"/>
      <dgm:spPr/>
    </dgm:pt>
    <dgm:pt modelId="{6B6A6372-93A4-7549-9BE6-04E723969336}" type="pres">
      <dgm:prSet presAssocID="{AFFE87AE-3B0A-5A47-8517-8B54AFE7F26C}" presName="hierRoot2" presStyleCnt="0">
        <dgm:presLayoutVars>
          <dgm:hierBranch val="init"/>
        </dgm:presLayoutVars>
      </dgm:prSet>
      <dgm:spPr/>
    </dgm:pt>
    <dgm:pt modelId="{09CEE259-00A4-6241-B518-67A0D2480B35}" type="pres">
      <dgm:prSet presAssocID="{AFFE87AE-3B0A-5A47-8517-8B54AFE7F26C}" presName="rootComposite" presStyleCnt="0"/>
      <dgm:spPr/>
    </dgm:pt>
    <dgm:pt modelId="{CFBD3DEB-2454-E949-BC0E-8BF077CE0908}" type="pres">
      <dgm:prSet presAssocID="{AFFE87AE-3B0A-5A47-8517-8B54AFE7F26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48E652-72D4-B341-98A5-68D6F07D24C9}" type="pres">
      <dgm:prSet presAssocID="{AFFE87AE-3B0A-5A47-8517-8B54AFE7F26C}" presName="rootConnector" presStyleLbl="node2" presStyleIdx="1" presStyleCnt="2"/>
      <dgm:spPr/>
    </dgm:pt>
    <dgm:pt modelId="{C4D75125-4C3E-E24A-8024-41A9E4632DF1}" type="pres">
      <dgm:prSet presAssocID="{AFFE87AE-3B0A-5A47-8517-8B54AFE7F26C}" presName="hierChild4" presStyleCnt="0"/>
      <dgm:spPr/>
    </dgm:pt>
    <dgm:pt modelId="{05D42CDC-DEA7-2C40-84B5-7D969AFBEEFA}" type="pres">
      <dgm:prSet presAssocID="{AFFE87AE-3B0A-5A47-8517-8B54AFE7F26C}" presName="hierChild5" presStyleCnt="0"/>
      <dgm:spPr/>
    </dgm:pt>
    <dgm:pt modelId="{355B33BE-F225-A544-863E-D8605D421F56}" type="pres">
      <dgm:prSet presAssocID="{14EAC938-0F9E-BA41-AEFD-2D97E876B56A}" presName="hierChild3" presStyleCnt="0"/>
      <dgm:spPr/>
    </dgm:pt>
  </dgm:ptLst>
  <dgm:cxnLst>
    <dgm:cxn modelId="{6F6BB1EB-844E-FC40-99D0-E9BF821FDE05}" srcId="{14340490-8B63-604C-8CE1-8790D4BC1098}" destId="{14EAC938-0F9E-BA41-AEFD-2D97E876B56A}" srcOrd="0" destOrd="0" parTransId="{6A5FDE3E-E70B-6F42-9C8E-C75EE1393164}" sibTransId="{27D9548F-9111-3248-8B03-31B584889EF8}"/>
    <dgm:cxn modelId="{2B7ABE31-D0B3-9348-8424-373F5E461588}" type="presOf" srcId="{14EAC938-0F9E-BA41-AEFD-2D97E876B56A}" destId="{B031E070-159C-974D-B6EE-AADC58159208}" srcOrd="1" destOrd="0" presId="urn:microsoft.com/office/officeart/2005/8/layout/orgChart1"/>
    <dgm:cxn modelId="{2DCDDE2D-4A87-594C-AB6F-2AA705456265}" srcId="{14EAC938-0F9E-BA41-AEFD-2D97E876B56A}" destId="{AFFE87AE-3B0A-5A47-8517-8B54AFE7F26C}" srcOrd="1" destOrd="0" parTransId="{43FB5413-EEE4-7C4F-8906-0C30573E3D48}" sibTransId="{5CA53A70-2FD9-D346-B25D-03137C7F238D}"/>
    <dgm:cxn modelId="{CA215666-8EB3-E44E-B9B0-C0BC9F6C2A16}" type="presOf" srcId="{14EAC938-0F9E-BA41-AEFD-2D97E876B56A}" destId="{EB2E5DB7-B8A4-AE4C-A88D-5276913FD462}" srcOrd="0" destOrd="0" presId="urn:microsoft.com/office/officeart/2005/8/layout/orgChart1"/>
    <dgm:cxn modelId="{D00AEC6D-1D4C-2F4E-B39D-B8B87907C3CE}" srcId="{14EAC938-0F9E-BA41-AEFD-2D97E876B56A}" destId="{6535D14B-7D9A-6A44-886D-79BE64B20E82}" srcOrd="0" destOrd="0" parTransId="{1ADB71F7-A501-4C4C-BBFB-5969D93541F1}" sibTransId="{C974709B-C76F-2549-937E-BD5DC5D1FC4E}"/>
    <dgm:cxn modelId="{E4C7B0D4-394B-CF48-91AC-6D2AED9FD25E}" type="presOf" srcId="{14340490-8B63-604C-8CE1-8790D4BC1098}" destId="{A3928AB0-1B3E-DC43-A924-4944DF32E5E3}" srcOrd="0" destOrd="0" presId="urn:microsoft.com/office/officeart/2005/8/layout/orgChart1"/>
    <dgm:cxn modelId="{A67281EF-7D12-D245-B717-21568E4D6D1D}" type="presOf" srcId="{43FB5413-EEE4-7C4F-8906-0C30573E3D48}" destId="{4391914B-A7A8-6A40-829A-8F73F3EC6B6F}" srcOrd="0" destOrd="0" presId="urn:microsoft.com/office/officeart/2005/8/layout/orgChart1"/>
    <dgm:cxn modelId="{9EDB2846-4E3D-7446-B21A-58FED5A9D616}" type="presOf" srcId="{1ADB71F7-A501-4C4C-BBFB-5969D93541F1}" destId="{1C502DF6-AB28-134A-9574-0F349A21A866}" srcOrd="0" destOrd="0" presId="urn:microsoft.com/office/officeart/2005/8/layout/orgChart1"/>
    <dgm:cxn modelId="{2A6E7A59-7A90-0045-9DA1-694567A78A40}" type="presOf" srcId="{AFFE87AE-3B0A-5A47-8517-8B54AFE7F26C}" destId="{AC48E652-72D4-B341-98A5-68D6F07D24C9}" srcOrd="1" destOrd="0" presId="urn:microsoft.com/office/officeart/2005/8/layout/orgChart1"/>
    <dgm:cxn modelId="{F30F0EA7-67F4-6443-A0E1-33FC30F5C1AB}" type="presOf" srcId="{6535D14B-7D9A-6A44-886D-79BE64B20E82}" destId="{A31B7193-A5DD-A447-A095-5574731A5DC7}" srcOrd="0" destOrd="0" presId="urn:microsoft.com/office/officeart/2005/8/layout/orgChart1"/>
    <dgm:cxn modelId="{E1455629-E244-BC4E-AF5E-367399783BCC}" type="presOf" srcId="{AFFE87AE-3B0A-5A47-8517-8B54AFE7F26C}" destId="{CFBD3DEB-2454-E949-BC0E-8BF077CE0908}" srcOrd="0" destOrd="0" presId="urn:microsoft.com/office/officeart/2005/8/layout/orgChart1"/>
    <dgm:cxn modelId="{7AD081B3-F4F2-C447-9CE9-80A8518F0D2E}" type="presOf" srcId="{6535D14B-7D9A-6A44-886D-79BE64B20E82}" destId="{0C5AB50C-934F-4A4C-A45C-8894DB71258E}" srcOrd="1" destOrd="0" presId="urn:microsoft.com/office/officeart/2005/8/layout/orgChart1"/>
    <dgm:cxn modelId="{D6E9AF12-DDBE-7F4D-8088-8EDBB41FA76F}" type="presParOf" srcId="{A3928AB0-1B3E-DC43-A924-4944DF32E5E3}" destId="{637E925E-7CCB-4345-A8D1-C5A60341E310}" srcOrd="0" destOrd="0" presId="urn:microsoft.com/office/officeart/2005/8/layout/orgChart1"/>
    <dgm:cxn modelId="{53730DB8-EF85-7941-8513-B827FC371B36}" type="presParOf" srcId="{637E925E-7CCB-4345-A8D1-C5A60341E310}" destId="{ED99A105-039F-5F41-B395-9F0F4CCA92C3}" srcOrd="0" destOrd="0" presId="urn:microsoft.com/office/officeart/2005/8/layout/orgChart1"/>
    <dgm:cxn modelId="{BD968246-650C-6A43-97A7-8A32538792A6}" type="presParOf" srcId="{ED99A105-039F-5F41-B395-9F0F4CCA92C3}" destId="{EB2E5DB7-B8A4-AE4C-A88D-5276913FD462}" srcOrd="0" destOrd="0" presId="urn:microsoft.com/office/officeart/2005/8/layout/orgChart1"/>
    <dgm:cxn modelId="{B50DF493-D679-614C-B9DA-09ED4E6BA4B1}" type="presParOf" srcId="{ED99A105-039F-5F41-B395-9F0F4CCA92C3}" destId="{B031E070-159C-974D-B6EE-AADC58159208}" srcOrd="1" destOrd="0" presId="urn:microsoft.com/office/officeart/2005/8/layout/orgChart1"/>
    <dgm:cxn modelId="{3776ADE9-4E65-F547-BE83-47C92CE2C71A}" type="presParOf" srcId="{637E925E-7CCB-4345-A8D1-C5A60341E310}" destId="{3DAF8EC5-BF10-9C43-9F62-F846630EE6E8}" srcOrd="1" destOrd="0" presId="urn:microsoft.com/office/officeart/2005/8/layout/orgChart1"/>
    <dgm:cxn modelId="{010B5B2C-2DC4-2E41-93AC-5F00AE34DE79}" type="presParOf" srcId="{3DAF8EC5-BF10-9C43-9F62-F846630EE6E8}" destId="{1C502DF6-AB28-134A-9574-0F349A21A866}" srcOrd="0" destOrd="0" presId="urn:microsoft.com/office/officeart/2005/8/layout/orgChart1"/>
    <dgm:cxn modelId="{D1003A2C-5A7B-2C48-B016-E3DE94A44D4E}" type="presParOf" srcId="{3DAF8EC5-BF10-9C43-9F62-F846630EE6E8}" destId="{8EECA327-0B1A-7E46-8862-5A658A184B6A}" srcOrd="1" destOrd="0" presId="urn:microsoft.com/office/officeart/2005/8/layout/orgChart1"/>
    <dgm:cxn modelId="{A02BE9C3-08BF-3444-9EE6-F871961CC2A0}" type="presParOf" srcId="{8EECA327-0B1A-7E46-8862-5A658A184B6A}" destId="{F5C2CA53-CDB2-C748-A05D-311D2972DAD0}" srcOrd="0" destOrd="0" presId="urn:microsoft.com/office/officeart/2005/8/layout/orgChart1"/>
    <dgm:cxn modelId="{64090B0A-C2BF-A94D-8E0B-14B113DD20FB}" type="presParOf" srcId="{F5C2CA53-CDB2-C748-A05D-311D2972DAD0}" destId="{A31B7193-A5DD-A447-A095-5574731A5DC7}" srcOrd="0" destOrd="0" presId="urn:microsoft.com/office/officeart/2005/8/layout/orgChart1"/>
    <dgm:cxn modelId="{B4A48713-BA56-9F4A-B5A0-B043BAF828DC}" type="presParOf" srcId="{F5C2CA53-CDB2-C748-A05D-311D2972DAD0}" destId="{0C5AB50C-934F-4A4C-A45C-8894DB71258E}" srcOrd="1" destOrd="0" presId="urn:microsoft.com/office/officeart/2005/8/layout/orgChart1"/>
    <dgm:cxn modelId="{356C4381-60AF-CC4F-B42D-F8666BCD2532}" type="presParOf" srcId="{8EECA327-0B1A-7E46-8862-5A658A184B6A}" destId="{D4A028BC-8F47-3E4B-82EB-CE71434F6A56}" srcOrd="1" destOrd="0" presId="urn:microsoft.com/office/officeart/2005/8/layout/orgChart1"/>
    <dgm:cxn modelId="{181BBAF1-BAA4-174F-A47F-FAAA512B7FDD}" type="presParOf" srcId="{8EECA327-0B1A-7E46-8862-5A658A184B6A}" destId="{CA7998E9-9CD4-424C-94D8-33F54E815384}" srcOrd="2" destOrd="0" presId="urn:microsoft.com/office/officeart/2005/8/layout/orgChart1"/>
    <dgm:cxn modelId="{E3800397-B9A8-2140-9160-E2CF80BB3F0D}" type="presParOf" srcId="{3DAF8EC5-BF10-9C43-9F62-F846630EE6E8}" destId="{4391914B-A7A8-6A40-829A-8F73F3EC6B6F}" srcOrd="2" destOrd="0" presId="urn:microsoft.com/office/officeart/2005/8/layout/orgChart1"/>
    <dgm:cxn modelId="{4760AD17-104C-784A-9920-64BE122FA7DF}" type="presParOf" srcId="{3DAF8EC5-BF10-9C43-9F62-F846630EE6E8}" destId="{6B6A6372-93A4-7549-9BE6-04E723969336}" srcOrd="3" destOrd="0" presId="urn:microsoft.com/office/officeart/2005/8/layout/orgChart1"/>
    <dgm:cxn modelId="{A4BDF38D-8B16-5349-A4A7-5C4AB31AB27F}" type="presParOf" srcId="{6B6A6372-93A4-7549-9BE6-04E723969336}" destId="{09CEE259-00A4-6241-B518-67A0D2480B35}" srcOrd="0" destOrd="0" presId="urn:microsoft.com/office/officeart/2005/8/layout/orgChart1"/>
    <dgm:cxn modelId="{03E55A4C-600D-364C-83D7-22E53AEA8C27}" type="presParOf" srcId="{09CEE259-00A4-6241-B518-67A0D2480B35}" destId="{CFBD3DEB-2454-E949-BC0E-8BF077CE0908}" srcOrd="0" destOrd="0" presId="urn:microsoft.com/office/officeart/2005/8/layout/orgChart1"/>
    <dgm:cxn modelId="{5D1BD9A0-6FA8-0A41-8848-4CB88CAD285B}" type="presParOf" srcId="{09CEE259-00A4-6241-B518-67A0D2480B35}" destId="{AC48E652-72D4-B341-98A5-68D6F07D24C9}" srcOrd="1" destOrd="0" presId="urn:microsoft.com/office/officeart/2005/8/layout/orgChart1"/>
    <dgm:cxn modelId="{FA4B315A-CAD8-A247-AB6B-D11C94E36A86}" type="presParOf" srcId="{6B6A6372-93A4-7549-9BE6-04E723969336}" destId="{C4D75125-4C3E-E24A-8024-41A9E4632DF1}" srcOrd="1" destOrd="0" presId="urn:microsoft.com/office/officeart/2005/8/layout/orgChart1"/>
    <dgm:cxn modelId="{A3598DB6-70FD-A144-87FF-74E28B22A050}" type="presParOf" srcId="{6B6A6372-93A4-7549-9BE6-04E723969336}" destId="{05D42CDC-DEA7-2C40-84B5-7D969AFBEEFA}" srcOrd="2" destOrd="0" presId="urn:microsoft.com/office/officeart/2005/8/layout/orgChart1"/>
    <dgm:cxn modelId="{17ABC133-C08B-8B4F-B736-8F2C078932A4}" type="presParOf" srcId="{637E925E-7CCB-4345-A8D1-C5A60341E310}" destId="{355B33BE-F225-A544-863E-D8605D421F5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1914B-A7A8-6A40-829A-8F73F3EC6B6F}">
      <dsp:nvSpPr>
        <dsp:cNvPr id="0" name=""/>
        <dsp:cNvSpPr/>
      </dsp:nvSpPr>
      <dsp:spPr>
        <a:xfrm>
          <a:off x="2833255" y="1251485"/>
          <a:ext cx="1512827" cy="525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556"/>
              </a:lnTo>
              <a:lnTo>
                <a:pt x="1512827" y="262556"/>
              </a:lnTo>
              <a:lnTo>
                <a:pt x="1512827" y="525113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02DF6-AB28-134A-9574-0F349A21A866}">
      <dsp:nvSpPr>
        <dsp:cNvPr id="0" name=""/>
        <dsp:cNvSpPr/>
      </dsp:nvSpPr>
      <dsp:spPr>
        <a:xfrm>
          <a:off x="1320427" y="1251485"/>
          <a:ext cx="1512827" cy="525113"/>
        </a:xfrm>
        <a:custGeom>
          <a:avLst/>
          <a:gdLst/>
          <a:ahLst/>
          <a:cxnLst/>
          <a:rect l="0" t="0" r="0" b="0"/>
          <a:pathLst>
            <a:path>
              <a:moveTo>
                <a:pt x="1512827" y="0"/>
              </a:moveTo>
              <a:lnTo>
                <a:pt x="1512827" y="262556"/>
              </a:lnTo>
              <a:lnTo>
                <a:pt x="0" y="262556"/>
              </a:lnTo>
              <a:lnTo>
                <a:pt x="0" y="525113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2E5DB7-B8A4-AE4C-A88D-5276913FD462}">
      <dsp:nvSpPr>
        <dsp:cNvPr id="0" name=""/>
        <dsp:cNvSpPr/>
      </dsp:nvSpPr>
      <dsp:spPr>
        <a:xfrm>
          <a:off x="1582984" y="1214"/>
          <a:ext cx="2500541" cy="12502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MazeSolver</a:t>
          </a:r>
          <a:r>
            <a:rPr lang="en-US" sz="2600" kern="1200" dirty="0" smtClean="0"/>
            <a:t> (abstract)</a:t>
          </a:r>
          <a:endParaRPr lang="en-US" sz="2600" kern="1200" dirty="0"/>
        </a:p>
      </dsp:txBody>
      <dsp:txXfrm>
        <a:off x="1582984" y="1214"/>
        <a:ext cx="2500541" cy="1250270"/>
      </dsp:txXfrm>
    </dsp:sp>
    <dsp:sp modelId="{A31B7193-A5DD-A447-A095-5574731A5DC7}">
      <dsp:nvSpPr>
        <dsp:cNvPr id="0" name=""/>
        <dsp:cNvSpPr/>
      </dsp:nvSpPr>
      <dsp:spPr>
        <a:xfrm>
          <a:off x="70156" y="1776598"/>
          <a:ext cx="2500541" cy="12502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MazeSolverStack</a:t>
          </a:r>
          <a:endParaRPr lang="en-US" sz="2600" kern="1200" dirty="0"/>
        </a:p>
      </dsp:txBody>
      <dsp:txXfrm>
        <a:off x="70156" y="1776598"/>
        <a:ext cx="2500541" cy="1250270"/>
      </dsp:txXfrm>
    </dsp:sp>
    <dsp:sp modelId="{CFBD3DEB-2454-E949-BC0E-8BF077CE0908}">
      <dsp:nvSpPr>
        <dsp:cNvPr id="0" name=""/>
        <dsp:cNvSpPr/>
      </dsp:nvSpPr>
      <dsp:spPr>
        <a:xfrm>
          <a:off x="3095811" y="1776598"/>
          <a:ext cx="2500541" cy="12502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MazeSolverQueue</a:t>
          </a:r>
          <a:endParaRPr lang="en-US" sz="2600" kern="1200" dirty="0"/>
        </a:p>
      </dsp:txBody>
      <dsp:txXfrm>
        <a:off x="3095811" y="1776598"/>
        <a:ext cx="2500541" cy="1250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4/25/17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4/25/17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4/25/17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Discussion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Presenter:</a:t>
            </a:r>
          </a:p>
          <a:p>
            <a:r>
              <a:rPr lang="en-US" dirty="0" smtClean="0"/>
              <a:t>Devyani Kulkarni</a:t>
            </a:r>
          </a:p>
          <a:p>
            <a:r>
              <a:rPr lang="en-US" dirty="0" smtClean="0"/>
              <a:t>(Slides adapted from slides by </a:t>
            </a:r>
            <a:r>
              <a:rPr lang="en-US" dirty="0"/>
              <a:t>Pooja </a:t>
            </a:r>
            <a:r>
              <a:rPr lang="en-US" dirty="0" smtClean="0"/>
              <a:t>Bhat)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299" y="2527208"/>
            <a:ext cx="5319592" cy="3541083"/>
          </a:xfrm>
        </p:spPr>
        <p:txBody>
          <a:bodyPr>
            <a:normAutofit/>
          </a:bodyPr>
          <a:lstStyle/>
          <a:p>
            <a:r>
              <a:rPr lang="en-US" dirty="0"/>
              <a:t>Each cell in the Maze is a Square </a:t>
            </a:r>
            <a:endParaRPr lang="en-US" dirty="0"/>
          </a:p>
          <a:p>
            <a:r>
              <a:rPr lang="en-US" dirty="0"/>
              <a:t>What do you think are the variables of a </a:t>
            </a:r>
            <a:r>
              <a:rPr lang="en-US" dirty="0" smtClean="0"/>
              <a:t>Square?</a:t>
            </a:r>
          </a:p>
          <a:p>
            <a:pPr lvl="1"/>
            <a:r>
              <a:rPr lang="en-US" dirty="0"/>
              <a:t>Row, column </a:t>
            </a:r>
            <a:endParaRPr lang="en-US" dirty="0"/>
          </a:p>
          <a:p>
            <a:pPr lvl="1"/>
            <a:r>
              <a:rPr lang="en-US" dirty="0"/>
              <a:t>Type of cell - Start? Exit? Wall? </a:t>
            </a:r>
            <a:r>
              <a:rPr lang="en-US" dirty="0" smtClean="0"/>
              <a:t>Space?</a:t>
            </a:r>
          </a:p>
          <a:p>
            <a:pPr lvl="1"/>
            <a:r>
              <a:rPr lang="en-US" dirty="0" smtClean="0"/>
              <a:t>Anything else?</a:t>
            </a:r>
          </a:p>
          <a:p>
            <a:r>
              <a:rPr lang="en-US" dirty="0"/>
              <a:t>You </a:t>
            </a:r>
            <a:r>
              <a:rPr lang="en-US" dirty="0" smtClean="0"/>
              <a:t>should have </a:t>
            </a:r>
            <a:r>
              <a:rPr lang="en-US" dirty="0"/>
              <a:t>getters and setters to access/modify variables </a:t>
            </a:r>
            <a:endParaRPr lang="en-US" dirty="0"/>
          </a:p>
          <a:p>
            <a:r>
              <a:rPr lang="en-US" dirty="0" smtClean="0"/>
              <a:t>Easy </a:t>
            </a:r>
            <a:r>
              <a:rPr lang="en-US" dirty="0"/>
              <a:t>to implement. You can think of it as similar to the Node class in your DLL. Node was the unit of DLL and here Square is the unit of our Maze. 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37" y="2832007"/>
            <a:ext cx="4778663" cy="293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9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282" y="2554916"/>
            <a:ext cx="6538791" cy="34163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instance variables would a Maze </a:t>
            </a:r>
            <a:r>
              <a:rPr lang="en-US" dirty="0" smtClean="0"/>
              <a:t>primarily have</a:t>
            </a:r>
            <a:r>
              <a:rPr lang="en-US" dirty="0"/>
              <a:t>? </a:t>
            </a:r>
            <a:endParaRPr lang="en-US" dirty="0" smtClean="0"/>
          </a:p>
          <a:p>
            <a:pPr lvl="1"/>
            <a:r>
              <a:rPr lang="en-US" dirty="0"/>
              <a:t>A 2D array of Squares </a:t>
            </a:r>
            <a:endParaRPr lang="en-US" dirty="0"/>
          </a:p>
          <a:p>
            <a:r>
              <a:rPr lang="en-US" dirty="0"/>
              <a:t>Mazes are given as txt files to you. </a:t>
            </a:r>
            <a:endParaRPr lang="en-US" dirty="0"/>
          </a:p>
          <a:p>
            <a:r>
              <a:rPr lang="en-US" dirty="0"/>
              <a:t>How to load this Maze to your 2D array? </a:t>
            </a:r>
            <a:endParaRPr lang="en-US" dirty="0"/>
          </a:p>
          <a:p>
            <a:pPr lvl="1"/>
            <a:r>
              <a:rPr lang="en-US" dirty="0"/>
              <a:t>Don’t worry as that code is already provided to you :) </a:t>
            </a:r>
            <a:endParaRPr lang="en-US" dirty="0"/>
          </a:p>
          <a:p>
            <a:r>
              <a:rPr lang="en-US" dirty="0"/>
              <a:t>Implement other methods of the Maze such as </a:t>
            </a:r>
            <a:endParaRPr lang="en-US" dirty="0"/>
          </a:p>
          <a:p>
            <a:pPr lvl="1"/>
            <a:r>
              <a:rPr lang="en-US" dirty="0" err="1"/>
              <a:t>getNeighbors</a:t>
            </a:r>
            <a:r>
              <a:rPr lang="en-US" dirty="0"/>
              <a:t>(Square </a:t>
            </a:r>
            <a:r>
              <a:rPr lang="en-US" dirty="0" err="1"/>
              <a:t>sq</a:t>
            </a:r>
            <a:r>
              <a:rPr lang="en-US" dirty="0"/>
              <a:t>) : returns all valid neighbors. For example, neighbors of (0,7) are? </a:t>
            </a:r>
            <a:endParaRPr lang="en-US" dirty="0"/>
          </a:p>
          <a:p>
            <a:pPr lvl="1"/>
            <a:r>
              <a:rPr lang="en-US" dirty="0"/>
              <a:t>Getters and Setters </a:t>
            </a:r>
            <a:endParaRPr lang="en-US" dirty="0"/>
          </a:p>
          <a:p>
            <a:pPr lvl="1"/>
            <a:r>
              <a:rPr lang="en-US" dirty="0" err="1"/>
              <a:t>toString</a:t>
            </a:r>
            <a:r>
              <a:rPr lang="en-US" dirty="0"/>
              <a:t>() is already provided 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491" y="3095243"/>
            <a:ext cx="4305300" cy="266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5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valid neighbors of square (2,1)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3033591" cy="3101983"/>
          </a:xfrm>
        </p:spPr>
        <p:txBody>
          <a:bodyPr/>
          <a:lstStyle/>
          <a:p>
            <a:r>
              <a:rPr lang="is-IS" dirty="0"/>
              <a:t>(1, 1), (2, 2), (3, 1), (2,0) </a:t>
            </a:r>
          </a:p>
          <a:p>
            <a:r>
              <a:rPr lang="is-IS" dirty="0"/>
              <a:t>(1, 1), (2, 2), (3, 1) </a:t>
            </a:r>
          </a:p>
          <a:p>
            <a:r>
              <a:rPr lang="is-IS" dirty="0"/>
              <a:t>(1, 1), (2, 0) </a:t>
            </a:r>
          </a:p>
          <a:p>
            <a:r>
              <a:rPr lang="is-IS" dirty="0"/>
              <a:t>(2, 0), (3, 1)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144" y="2370282"/>
            <a:ext cx="4611255" cy="356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solver algorithm-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Initialize </a:t>
            </a:r>
            <a:r>
              <a:rPr lang="en-US" dirty="0"/>
              <a:t>worklist = Start </a:t>
            </a:r>
            <a:endParaRPr lang="en-US" dirty="0"/>
          </a:p>
          <a:p>
            <a:r>
              <a:rPr lang="en-US" dirty="0" smtClean="0"/>
              <a:t>While </a:t>
            </a:r>
            <a:r>
              <a:rPr lang="en-US" dirty="0"/>
              <a:t>worklist is not empty, do </a:t>
            </a:r>
            <a:endParaRPr lang="en-US" dirty="0"/>
          </a:p>
          <a:p>
            <a:pPr lvl="1"/>
            <a:r>
              <a:rPr lang="en-US" dirty="0" smtClean="0"/>
              <a:t>Get </a:t>
            </a:r>
            <a:r>
              <a:rPr lang="en-US" dirty="0"/>
              <a:t>next location from worklist. </a:t>
            </a:r>
            <a:endParaRPr lang="en-US" dirty="0"/>
          </a:p>
          <a:p>
            <a:pPr lvl="1"/>
            <a:r>
              <a:rPr lang="en-US" dirty="0" smtClean="0"/>
              <a:t>Is </a:t>
            </a:r>
            <a:r>
              <a:rPr lang="en-US" dirty="0"/>
              <a:t>it an Exit? </a:t>
            </a:r>
            <a:endParaRPr lang="en-US" dirty="0"/>
          </a:p>
          <a:p>
            <a:pPr lvl="2"/>
            <a:r>
              <a:rPr lang="en-US" dirty="0" smtClean="0"/>
              <a:t>If </a:t>
            </a:r>
            <a:r>
              <a:rPr lang="en-US" dirty="0"/>
              <a:t>yes, </a:t>
            </a:r>
            <a:r>
              <a:rPr lang="en-US" dirty="0" err="1"/>
              <a:t>Yayy</a:t>
            </a:r>
            <a:r>
              <a:rPr lang="en-US" dirty="0"/>
              <a:t> we found the escape!! 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not, then explore it as follows: </a:t>
            </a:r>
            <a:endParaRPr lang="en-US" dirty="0"/>
          </a:p>
          <a:p>
            <a:pPr lvl="2"/>
            <a:r>
              <a:rPr lang="en-US" dirty="0"/>
              <a:t>Find its valid neighbors in the order Up, Right, Down, Left </a:t>
            </a:r>
          </a:p>
          <a:p>
            <a:pPr lvl="2"/>
            <a:r>
              <a:rPr lang="en-US" dirty="0"/>
              <a:t>Add them to the worklist to be explored later (if they have not been already added) </a:t>
            </a:r>
          </a:p>
          <a:p>
            <a:pPr lvl="1"/>
            <a:r>
              <a:rPr lang="en-US" dirty="0" smtClean="0"/>
              <a:t>Mark </a:t>
            </a:r>
            <a:r>
              <a:rPr lang="en-US" dirty="0"/>
              <a:t>it as visited so that it is not explored again 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worklist is empty and no escape has been found, then there is no escape from the maze :(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solver algorithm- stack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418450"/>
            <a:ext cx="4015440" cy="31019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464" y="2272145"/>
            <a:ext cx="3073400" cy="426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0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solver algorithm- stack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064" y="2319388"/>
            <a:ext cx="2844800" cy="4039847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567368"/>
            <a:ext cx="4015440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4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solver algorithm- stack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486025"/>
            <a:ext cx="3443641" cy="31019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764" y="2333521"/>
            <a:ext cx="2832100" cy="405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7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solver algorithm- stack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344305"/>
            <a:ext cx="3892573" cy="34920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064" y="2344305"/>
            <a:ext cx="2844800" cy="396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7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solver algorithm- stack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509010"/>
            <a:ext cx="3875798" cy="3478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964" y="2509010"/>
            <a:ext cx="3263900" cy="391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1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solver algorithm- stack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512290"/>
            <a:ext cx="3779981" cy="33513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064" y="2512290"/>
            <a:ext cx="2971800" cy="410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9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through HW4 (and some of the concepts it involves).</a:t>
            </a:r>
          </a:p>
          <a:p>
            <a:r>
              <a:rPr lang="en-US" dirty="0" smtClean="0"/>
              <a:t>Interview/Midterm Prep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solver algorithm- stack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363354"/>
            <a:ext cx="3972954" cy="35525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564" y="2363354"/>
            <a:ext cx="3289300" cy="398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9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solver algorithm- stack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294082"/>
            <a:ext cx="3927706" cy="35109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755" y="2294082"/>
            <a:ext cx="31623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4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solver algorithm- stack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491509"/>
            <a:ext cx="3477491" cy="31061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064" y="2491509"/>
            <a:ext cx="2844800" cy="392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solver algorithm- stack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74874" y="2840182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Tracing Path: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Start from E and keep track of who added it to the worklist 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This is where it is useful to have each Square keep track of a previous Square that added it to the worklist 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447637"/>
            <a:ext cx="3733766" cy="335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6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An abstract class can have both abstract as well as non abstract methods 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True</a:t>
            </a:r>
          </a:p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4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solver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016941"/>
              </p:ext>
            </p:extLst>
          </p:nvPr>
        </p:nvGraphicFramePr>
        <p:xfrm>
          <a:off x="845127" y="2596861"/>
          <a:ext cx="5666510" cy="3028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22473" y="2382982"/>
            <a:ext cx="4447309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Create an abstract class </a:t>
            </a:r>
            <a:r>
              <a:rPr lang="en-US" dirty="0" err="1"/>
              <a:t>MazeSolver</a:t>
            </a:r>
            <a:r>
              <a:rPr lang="en-US" dirty="0"/>
              <a:t> that will implement the above algorithm, with a general worklist.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Its abstract methods will be implemented differently depending on whether the worklist is a stack or a queue.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You will also have non-abstract methods that implement the algorithm for solving the maze in the </a:t>
            </a:r>
            <a:r>
              <a:rPr lang="en-US" dirty="0" err="1"/>
              <a:t>MazeSolver</a:t>
            </a:r>
            <a:r>
              <a:rPr lang="en-US" dirty="0"/>
              <a:t> class.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5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Interview/mid-term prep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expression string, write a program to examine whether the pairs and the orders of “{“,”}”,”(“,”)”,”[“,”]” are correct in expression.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For example, the program should print true for </a:t>
            </a:r>
            <a:r>
              <a:rPr lang="en-US" dirty="0" err="1"/>
              <a:t>exp</a:t>
            </a:r>
            <a:r>
              <a:rPr lang="en-US" dirty="0"/>
              <a:t> = “[()]{}{[()()]()}” and false for </a:t>
            </a:r>
            <a:r>
              <a:rPr lang="en-US" dirty="0" err="1"/>
              <a:t>exp</a:t>
            </a:r>
            <a:r>
              <a:rPr lang="en-US" dirty="0"/>
              <a:t> = “[(])”.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What data structure do you think will be most useful?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6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043" y="2317471"/>
            <a:ext cx="8991600" cy="164592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9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4158234" cy="31019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One of the most common data structures (well technically a Data Type as it is made up of basic data structures) in computer algorithms.</a:t>
            </a:r>
          </a:p>
          <a:p>
            <a:r>
              <a:rPr lang="en-US" dirty="0" smtClean="0"/>
              <a:t>Ordered list of elements in which all operations such as insert and delete are made at one end </a:t>
            </a:r>
            <a:r>
              <a:rPr lang="mr-IN" dirty="0" smtClean="0"/>
              <a:t>–</a:t>
            </a:r>
            <a:r>
              <a:rPr lang="en-US" dirty="0" smtClean="0"/>
              <a:t> called the top.</a:t>
            </a:r>
          </a:p>
          <a:p>
            <a:r>
              <a:rPr lang="en-US" dirty="0" smtClean="0"/>
              <a:t>Insert </a:t>
            </a:r>
            <a:r>
              <a:rPr lang="mr-IN" dirty="0" smtClean="0"/>
              <a:t>–</a:t>
            </a:r>
            <a:r>
              <a:rPr lang="en-US" dirty="0" smtClean="0"/>
              <a:t> push( )</a:t>
            </a:r>
          </a:p>
          <a:p>
            <a:r>
              <a:rPr lang="en-US" dirty="0" smtClean="0"/>
              <a:t>Delete/Remove - pop( )</a:t>
            </a:r>
          </a:p>
          <a:p>
            <a:r>
              <a:rPr lang="en-US" dirty="0" smtClean="0"/>
              <a:t>LIFO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261" y="2385635"/>
            <a:ext cx="3768725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6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I push elements a, b, c, d, e(in the same order) into a stack, in what order will they be popped?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2398014" cy="3101983"/>
          </a:xfrm>
        </p:spPr>
        <p:txBody>
          <a:bodyPr/>
          <a:lstStyle/>
          <a:p>
            <a:r>
              <a:rPr lang="en-US" dirty="0" smtClean="0"/>
              <a:t>A, B, C, D, E</a:t>
            </a:r>
          </a:p>
          <a:p>
            <a:r>
              <a:rPr lang="en-US" dirty="0" smtClean="0"/>
              <a:t>E, D, C, B,  A</a:t>
            </a:r>
          </a:p>
          <a:p>
            <a:r>
              <a:rPr lang="en-US" dirty="0" smtClean="0"/>
              <a:t>A, C, B, D, E</a:t>
            </a:r>
          </a:p>
          <a:p>
            <a:r>
              <a:rPr lang="en-US" dirty="0" smtClean="0"/>
              <a:t>E, D, B, C, 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6" y="2303085"/>
            <a:ext cx="5376862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0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an ordered list of elements in which all insertions take place at one end, called the “rear”, and all deletes take place at the other end, called the “front”.</a:t>
            </a:r>
          </a:p>
          <a:p>
            <a:r>
              <a:rPr lang="en-US" dirty="0" smtClean="0"/>
              <a:t>Insert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nqueue</a:t>
            </a:r>
            <a:r>
              <a:rPr lang="en-US" dirty="0" smtClean="0"/>
              <a:t>( )</a:t>
            </a:r>
          </a:p>
          <a:p>
            <a:r>
              <a:rPr lang="en-US" dirty="0" smtClean="0"/>
              <a:t>Delete/Remove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dequeue</a:t>
            </a:r>
            <a:r>
              <a:rPr lang="en-US" dirty="0" smtClean="0"/>
              <a:t>( )</a:t>
            </a:r>
          </a:p>
          <a:p>
            <a:r>
              <a:rPr lang="en-US" dirty="0" smtClean="0"/>
              <a:t>FIFO? LIFO?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1" y="3297238"/>
            <a:ext cx="6335712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3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I </a:t>
            </a:r>
            <a:r>
              <a:rPr lang="en-US" dirty="0" smtClean="0"/>
              <a:t>insert elements </a:t>
            </a:r>
            <a:r>
              <a:rPr lang="en-US" dirty="0"/>
              <a:t>a, b, c, d, e(in the same order) into a </a:t>
            </a:r>
            <a:r>
              <a:rPr lang="en-US" dirty="0" smtClean="0"/>
              <a:t>queue, </a:t>
            </a:r>
            <a:r>
              <a:rPr lang="en-US" dirty="0"/>
              <a:t>in what order will they be </a:t>
            </a:r>
            <a:r>
              <a:rPr lang="en-US" dirty="0" smtClean="0"/>
              <a:t>removed?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2386584" cy="3101983"/>
          </a:xfrm>
        </p:spPr>
        <p:txBody>
          <a:bodyPr/>
          <a:lstStyle/>
          <a:p>
            <a:r>
              <a:rPr lang="en-US" dirty="0"/>
              <a:t>A, B, C, D, E</a:t>
            </a:r>
          </a:p>
          <a:p>
            <a:r>
              <a:rPr lang="en-US" dirty="0"/>
              <a:t>E, D, C, B,  A</a:t>
            </a:r>
          </a:p>
          <a:p>
            <a:r>
              <a:rPr lang="en-US" dirty="0"/>
              <a:t>A, C, B, D, E</a:t>
            </a:r>
          </a:p>
          <a:p>
            <a:r>
              <a:rPr lang="en-US" dirty="0"/>
              <a:t>E, D, B, C, 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2439987"/>
            <a:ext cx="6418262" cy="330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9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295144"/>
            <a:ext cx="7955852" cy="3101983"/>
          </a:xfrm>
        </p:spPr>
        <p:txBody>
          <a:bodyPr/>
          <a:lstStyle/>
          <a:p>
            <a:r>
              <a:rPr lang="en-US" dirty="0" smtClean="0"/>
              <a:t>Stands for “Double-ended Queue”</a:t>
            </a:r>
          </a:p>
          <a:p>
            <a:r>
              <a:rPr lang="en-US" dirty="0" smtClean="0"/>
              <a:t>It is a generalized queue in which insertions and deletions can be performed from either ends</a:t>
            </a:r>
          </a:p>
          <a:p>
            <a:r>
              <a:rPr lang="en-US" dirty="0" smtClean="0"/>
              <a:t>Basically :- </a:t>
            </a:r>
            <a:r>
              <a:rPr lang="en-US" dirty="0" err="1" smtClean="0"/>
              <a:t>addFront</a:t>
            </a:r>
            <a:r>
              <a:rPr lang="en-US" dirty="0" smtClean="0"/>
              <a:t>, </a:t>
            </a:r>
            <a:r>
              <a:rPr lang="en-US" dirty="0" err="1" smtClean="0"/>
              <a:t>addRear</a:t>
            </a:r>
            <a:r>
              <a:rPr lang="en-US" dirty="0" smtClean="0"/>
              <a:t>, </a:t>
            </a:r>
            <a:r>
              <a:rPr lang="en-US" dirty="0" err="1" smtClean="0"/>
              <a:t>removeFront</a:t>
            </a:r>
            <a:r>
              <a:rPr lang="en-US" dirty="0" smtClean="0"/>
              <a:t>, </a:t>
            </a:r>
            <a:r>
              <a:rPr lang="en-US" dirty="0" err="1" smtClean="0"/>
              <a:t>removeRear</a:t>
            </a:r>
            <a:r>
              <a:rPr lang="en-US" dirty="0" smtClean="0"/>
              <a:t>, are all valid operations</a:t>
            </a:r>
          </a:p>
          <a:p>
            <a:r>
              <a:rPr lang="en-US" dirty="0" smtClean="0"/>
              <a:t>For HW4, you have to design a class DEQUE12 that implements the </a:t>
            </a:r>
            <a:r>
              <a:rPr lang="en-US" dirty="0" err="1" smtClean="0"/>
              <a:t>BoundedDeque</a:t>
            </a:r>
            <a:r>
              <a:rPr lang="en-US" dirty="0" smtClean="0"/>
              <a:t> interface using a circular </a:t>
            </a:r>
            <a:r>
              <a:rPr lang="en-US" dirty="0" err="1" smtClean="0"/>
              <a:t>ArrayList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Read instructions for the constructor and methods in the Javadoc comments in the </a:t>
            </a:r>
            <a:r>
              <a:rPr lang="en-US" dirty="0" err="1" smtClean="0"/>
              <a:t>BoundedDeque.java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951" y="5086351"/>
            <a:ext cx="7392098" cy="158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2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721804"/>
            <a:ext cx="7729728" cy="1188720"/>
          </a:xfrm>
        </p:spPr>
        <p:txBody>
          <a:bodyPr/>
          <a:lstStyle/>
          <a:p>
            <a:r>
              <a:rPr lang="en-US" dirty="0" err="1" smtClean="0"/>
              <a:t>Mystack.java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Implements the </a:t>
            </a:r>
            <a:r>
              <a:rPr lang="en-US" dirty="0" err="1" smtClean="0"/>
              <a:t>BoundedStack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Use you ADP knowledge to model the stack methods using the methods implemented in Deque12</a:t>
            </a:r>
          </a:p>
          <a:p>
            <a:r>
              <a:rPr lang="en-US" dirty="0" smtClean="0"/>
              <a:t>Will you need all methods from Deque12?  If not, which ones will you need?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0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Myqueue.java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Implements the </a:t>
            </a:r>
            <a:r>
              <a:rPr lang="en-US" dirty="0" err="1" smtClean="0"/>
              <a:t>BoundedQueue</a:t>
            </a:r>
            <a:r>
              <a:rPr lang="en-US" dirty="0" smtClean="0"/>
              <a:t> </a:t>
            </a:r>
            <a:r>
              <a:rPr lang="en-US" dirty="0"/>
              <a:t>interface</a:t>
            </a:r>
          </a:p>
          <a:p>
            <a:r>
              <a:rPr lang="en-US" dirty="0"/>
              <a:t>Use you ADP knowledge to model the </a:t>
            </a:r>
            <a:r>
              <a:rPr lang="en-US" dirty="0" smtClean="0"/>
              <a:t>queue methods </a:t>
            </a:r>
            <a:r>
              <a:rPr lang="en-US" dirty="0"/>
              <a:t>using the methods implemented in Deque12</a:t>
            </a:r>
          </a:p>
          <a:p>
            <a:r>
              <a:rPr lang="en-US" dirty="0"/>
              <a:t>Will you need all methods from Deque12?  If not, which ones will you need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9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182</TotalTime>
  <Words>969</Words>
  <Application>Microsoft Macintosh PowerPoint</Application>
  <PresentationFormat>Widescreen</PresentationFormat>
  <Paragraphs>106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Gill Sans MT</vt:lpstr>
      <vt:lpstr>Mangal</vt:lpstr>
      <vt:lpstr>Arial</vt:lpstr>
      <vt:lpstr>Parcel</vt:lpstr>
      <vt:lpstr>Discussion 4</vt:lpstr>
      <vt:lpstr>Agenda for today</vt:lpstr>
      <vt:lpstr>stack</vt:lpstr>
      <vt:lpstr>If I push elements a, b, c, d, e(in the same order) into a stack, in what order will they be popped? </vt:lpstr>
      <vt:lpstr>queue</vt:lpstr>
      <vt:lpstr>If I insert elements a, b, c, d, e(in the same order) into a queue, in what order will they be removed? </vt:lpstr>
      <vt:lpstr>deque</vt:lpstr>
      <vt:lpstr>Mystack.java</vt:lpstr>
      <vt:lpstr>Myqueue.java</vt:lpstr>
      <vt:lpstr>square</vt:lpstr>
      <vt:lpstr>maze</vt:lpstr>
      <vt:lpstr>What are the valid neighbors of square (2,1) ?</vt:lpstr>
      <vt:lpstr>Maze solver algorithm- stack</vt:lpstr>
      <vt:lpstr>Maze solver algorithm- stack</vt:lpstr>
      <vt:lpstr>Maze solver algorithm- stack</vt:lpstr>
      <vt:lpstr>Maze solver algorithm- stack</vt:lpstr>
      <vt:lpstr>Maze solver algorithm- stack</vt:lpstr>
      <vt:lpstr>Maze solver algorithm- stack</vt:lpstr>
      <vt:lpstr>Maze solver algorithm- stack</vt:lpstr>
      <vt:lpstr>Maze solver algorithm- stack</vt:lpstr>
      <vt:lpstr>Maze solver algorithm- stack</vt:lpstr>
      <vt:lpstr>Maze solver algorithm- stack</vt:lpstr>
      <vt:lpstr>Maze solver algorithm- stack</vt:lpstr>
      <vt:lpstr>An abstract class can have both abstract as well as non abstract methods  </vt:lpstr>
      <vt:lpstr>Maze solver</vt:lpstr>
      <vt:lpstr>Interview/mid-term prep</vt:lpstr>
      <vt:lpstr>Thank you!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4</dc:title>
  <dc:creator>Devyani A Kulkarni</dc:creator>
  <cp:lastModifiedBy>Devyani A Kulkarni</cp:lastModifiedBy>
  <cp:revision>15</cp:revision>
  <dcterms:created xsi:type="dcterms:W3CDTF">2017-04-26T00:46:37Z</dcterms:created>
  <dcterms:modified xsi:type="dcterms:W3CDTF">2017-04-26T03:49:32Z</dcterms:modified>
</cp:coreProperties>
</file>