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9"/>
  </p:notesMasterIdLst>
  <p:sldIdLst>
    <p:sldId id="256" r:id="rId2"/>
    <p:sldId id="257" r:id="rId3"/>
    <p:sldId id="361" r:id="rId4"/>
    <p:sldId id="366" r:id="rId5"/>
    <p:sldId id="258" r:id="rId6"/>
    <p:sldId id="331" r:id="rId7"/>
    <p:sldId id="333" r:id="rId8"/>
    <p:sldId id="334" r:id="rId9"/>
    <p:sldId id="358" r:id="rId10"/>
    <p:sldId id="332" r:id="rId11"/>
    <p:sldId id="335" r:id="rId12"/>
    <p:sldId id="341" r:id="rId13"/>
    <p:sldId id="365" r:id="rId14"/>
    <p:sldId id="337" r:id="rId15"/>
    <p:sldId id="357" r:id="rId16"/>
    <p:sldId id="338" r:id="rId17"/>
    <p:sldId id="339" r:id="rId18"/>
    <p:sldId id="340" r:id="rId19"/>
    <p:sldId id="359" r:id="rId20"/>
    <p:sldId id="362" r:id="rId21"/>
    <p:sldId id="342" r:id="rId22"/>
    <p:sldId id="307" r:id="rId23"/>
    <p:sldId id="308" r:id="rId24"/>
    <p:sldId id="309" r:id="rId25"/>
    <p:sldId id="310" r:id="rId26"/>
    <p:sldId id="311" r:id="rId27"/>
    <p:sldId id="326" r:id="rId28"/>
    <p:sldId id="327" r:id="rId29"/>
    <p:sldId id="328" r:id="rId30"/>
    <p:sldId id="363" r:id="rId31"/>
    <p:sldId id="312" r:id="rId32"/>
    <p:sldId id="329" r:id="rId33"/>
    <p:sldId id="330" r:id="rId34"/>
    <p:sldId id="355" r:id="rId35"/>
    <p:sldId id="313" r:id="rId36"/>
    <p:sldId id="260" r:id="rId37"/>
    <p:sldId id="261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20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1246B-AB88-DC4B-BFCB-CD351FAD8EFD}" type="datetimeFigureOut">
              <a:rPr lang="en-US" smtClean="0"/>
              <a:t>1/11/17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2C885-F075-274A-9719-2B147AB3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3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256602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666893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077185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487476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defRPr/>
            </a:pPr>
            <a:fld id="{8B692B97-58C1-F948-B14E-868D09B31BE3}" type="slidenum">
              <a:rPr lang="en-US" smtClean="0">
                <a:solidFill>
                  <a:srgbClr val="000000"/>
                </a:solidFill>
                <a:latin typeface="Times New Roman" charset="0"/>
              </a:rPr>
              <a:pPr eaLnBrk="1">
                <a:defRPr/>
              </a:pPr>
              <a:t>22</a:t>
            </a:fld>
            <a:endParaRPr lang="en-US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3738"/>
            <a:ext cx="4568825" cy="34274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960" y="4342535"/>
            <a:ext cx="5485279" cy="411451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256602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666893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077185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487476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defRPr/>
            </a:pPr>
            <a:fld id="{49002545-2513-134F-880C-7C814A317B75}" type="slidenum">
              <a:rPr lang="en-US" smtClean="0">
                <a:solidFill>
                  <a:srgbClr val="000000"/>
                </a:solidFill>
                <a:latin typeface="Times New Roman" charset="0"/>
              </a:rPr>
              <a:pPr eaLnBrk="1">
                <a:defRPr/>
              </a:pPr>
              <a:t>32</a:t>
            </a:fld>
            <a:endParaRPr lang="en-US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65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3738"/>
            <a:ext cx="4568825" cy="34274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960" y="4342535"/>
            <a:ext cx="5485279" cy="411451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256602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666893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077185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487476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defRPr/>
            </a:pPr>
            <a:fld id="{49002545-2513-134F-880C-7C814A317B75}" type="slidenum">
              <a:rPr lang="en-US" smtClean="0">
                <a:solidFill>
                  <a:srgbClr val="000000"/>
                </a:solidFill>
                <a:latin typeface="Times New Roman" charset="0"/>
              </a:rPr>
              <a:pPr eaLnBrk="1">
                <a:defRPr/>
              </a:pPr>
              <a:t>33</a:t>
            </a:fld>
            <a:endParaRPr lang="en-US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65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3738"/>
            <a:ext cx="4568825" cy="34274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960" y="4342535"/>
            <a:ext cx="5485279" cy="411451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256602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666893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077185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487476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defRPr/>
            </a:pPr>
            <a:fld id="{49002545-2513-134F-880C-7C814A317B75}" type="slidenum">
              <a:rPr lang="en-US" smtClean="0">
                <a:solidFill>
                  <a:srgbClr val="000000"/>
                </a:solidFill>
                <a:latin typeface="Times New Roman" charset="0"/>
              </a:rPr>
              <a:pPr eaLnBrk="1">
                <a:defRPr/>
              </a:pPr>
              <a:t>34</a:t>
            </a:fld>
            <a:endParaRPr lang="en-US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65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3738"/>
            <a:ext cx="4568825" cy="34274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960" y="4342535"/>
            <a:ext cx="5485279" cy="411451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256602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666893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077185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487476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defRPr/>
            </a:pPr>
            <a:fld id="{767CFC11-25F8-B04D-97DE-8FC2898E1251}" type="slidenum">
              <a:rPr lang="en-US" smtClean="0">
                <a:solidFill>
                  <a:srgbClr val="000000"/>
                </a:solidFill>
                <a:latin typeface="Times New Roman" charset="0"/>
              </a:rPr>
              <a:pPr eaLnBrk="1">
                <a:defRPr/>
              </a:pPr>
              <a:t>35</a:t>
            </a:fld>
            <a:endParaRPr lang="en-US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86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3738"/>
            <a:ext cx="4568825" cy="34274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960" y="4342535"/>
            <a:ext cx="5485279" cy="411451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256602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666893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077185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487476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defRPr/>
            </a:pPr>
            <a:fld id="{ADC6F384-744B-4443-9CF1-D71160DA721B}" type="slidenum">
              <a:rPr lang="en-US" smtClean="0">
                <a:solidFill>
                  <a:srgbClr val="000000"/>
                </a:solidFill>
                <a:latin typeface="Times New Roman" charset="0"/>
              </a:rPr>
              <a:pPr eaLnBrk="1">
                <a:defRPr/>
              </a:pPr>
              <a:t>23</a:t>
            </a:fld>
            <a:endParaRPr lang="en-US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3738"/>
            <a:ext cx="4568825" cy="34274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960" y="4342535"/>
            <a:ext cx="5485279" cy="411451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256602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666893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077185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487476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defRPr/>
            </a:pPr>
            <a:fld id="{7FB2F6E7-638B-F441-BA7C-1E8B38C2A5E0}" type="slidenum">
              <a:rPr lang="en-US" smtClean="0">
                <a:solidFill>
                  <a:srgbClr val="000000"/>
                </a:solidFill>
                <a:latin typeface="Times New Roman" charset="0"/>
              </a:rPr>
              <a:pPr eaLnBrk="1">
                <a:defRPr/>
              </a:pPr>
              <a:t>24</a:t>
            </a:fld>
            <a:endParaRPr lang="en-US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04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3738"/>
            <a:ext cx="4568825" cy="34274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960" y="4342535"/>
            <a:ext cx="5485279" cy="411451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256602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666893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077185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487476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defRPr/>
            </a:pPr>
            <a:fld id="{BC9D7B6A-C7D6-F440-81F5-58EFE35177AF}" type="slidenum">
              <a:rPr lang="en-US" smtClean="0">
                <a:solidFill>
                  <a:srgbClr val="000000"/>
                </a:solidFill>
                <a:latin typeface="Times New Roman" charset="0"/>
              </a:rPr>
              <a:pPr eaLnBrk="1">
                <a:defRPr/>
              </a:pPr>
              <a:t>25</a:t>
            </a:fld>
            <a:endParaRPr lang="en-US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2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3738"/>
            <a:ext cx="4568825" cy="34274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960" y="4342535"/>
            <a:ext cx="5485279" cy="411451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256602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666893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077185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487476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defRPr/>
            </a:pPr>
            <a:fld id="{AF876650-EFCC-4142-BA0E-9A3B61E84E0A}" type="slidenum">
              <a:rPr lang="en-US" smtClean="0">
                <a:solidFill>
                  <a:srgbClr val="000000"/>
                </a:solidFill>
                <a:latin typeface="Times New Roman" charset="0"/>
              </a:rPr>
              <a:pPr eaLnBrk="1">
                <a:defRPr/>
              </a:pPr>
              <a:t>26</a:t>
            </a:fld>
            <a:endParaRPr lang="en-US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45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3738"/>
            <a:ext cx="4568825" cy="34274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960" y="4342535"/>
            <a:ext cx="5485279" cy="411451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256602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666893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077185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487476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defRPr/>
            </a:pPr>
            <a:fld id="{AF876650-EFCC-4142-BA0E-9A3B61E84E0A}" type="slidenum">
              <a:rPr lang="en-US" smtClean="0">
                <a:solidFill>
                  <a:srgbClr val="000000"/>
                </a:solidFill>
                <a:latin typeface="Times New Roman" charset="0"/>
              </a:rPr>
              <a:pPr eaLnBrk="1">
                <a:defRPr/>
              </a:pPr>
              <a:t>27</a:t>
            </a:fld>
            <a:endParaRPr lang="en-US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45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3738"/>
            <a:ext cx="4568825" cy="34274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960" y="4342535"/>
            <a:ext cx="5485279" cy="411451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256602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666893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077185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487476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defRPr/>
            </a:pPr>
            <a:fld id="{AF876650-EFCC-4142-BA0E-9A3B61E84E0A}" type="slidenum">
              <a:rPr lang="en-US" smtClean="0">
                <a:solidFill>
                  <a:srgbClr val="000000"/>
                </a:solidFill>
                <a:latin typeface="Times New Roman" charset="0"/>
              </a:rPr>
              <a:pPr eaLnBrk="1">
                <a:defRPr/>
              </a:pPr>
              <a:t>28</a:t>
            </a:fld>
            <a:endParaRPr lang="en-US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45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3738"/>
            <a:ext cx="4568825" cy="34274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960" y="4342535"/>
            <a:ext cx="5485279" cy="411451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256602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666893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077185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487476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defRPr/>
            </a:pPr>
            <a:fld id="{AF876650-EFCC-4142-BA0E-9A3B61E84E0A}" type="slidenum">
              <a:rPr lang="en-US" smtClean="0">
                <a:solidFill>
                  <a:srgbClr val="000000"/>
                </a:solidFill>
                <a:latin typeface="Times New Roman" charset="0"/>
              </a:rPr>
              <a:pPr eaLnBrk="1">
                <a:defRPr/>
              </a:pPr>
              <a:t>29</a:t>
            </a:fld>
            <a:endParaRPr lang="en-US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45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3738"/>
            <a:ext cx="4568825" cy="34274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960" y="4342535"/>
            <a:ext cx="5485279" cy="411451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256602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666893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077185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487476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defRPr/>
            </a:pPr>
            <a:fld id="{49002545-2513-134F-880C-7C814A317B75}" type="slidenum">
              <a:rPr lang="en-US" smtClean="0">
                <a:solidFill>
                  <a:srgbClr val="000000"/>
                </a:solidFill>
                <a:latin typeface="Times New Roman" charset="0"/>
              </a:rPr>
              <a:pPr eaLnBrk="1">
                <a:defRPr/>
              </a:pPr>
              <a:t>31</a:t>
            </a:fld>
            <a:endParaRPr lang="en-US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65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3738"/>
            <a:ext cx="4568825" cy="34274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960" y="4342535"/>
            <a:ext cx="5485279" cy="411451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F8CC-1E76-7645-94F6-285D29396983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1592-871E-ED4F-A1BB-1F58271710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F8CC-1E76-7645-94F6-285D29396983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1592-871E-ED4F-A1BB-1F58271710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F8CC-1E76-7645-94F6-285D29396983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1592-871E-ED4F-A1BB-1F58271710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F8CC-1E76-7645-94F6-285D29396983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1592-871E-ED4F-A1BB-1F58271710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F8CC-1E76-7645-94F6-285D29396983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1592-871E-ED4F-A1BB-1F58271710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F8CC-1E76-7645-94F6-285D29396983}" type="datetimeFigureOut">
              <a:rPr lang="en-US" smtClean="0"/>
              <a:t>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1592-871E-ED4F-A1BB-1F58271710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F8CC-1E76-7645-94F6-285D29396983}" type="datetimeFigureOut">
              <a:rPr lang="en-US" smtClean="0"/>
              <a:t>1/11/17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1592-871E-ED4F-A1BB-1F58271710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F8CC-1E76-7645-94F6-285D29396983}" type="datetimeFigureOut">
              <a:rPr lang="en-US" smtClean="0"/>
              <a:t>1/11/17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1592-871E-ED4F-A1BB-1F58271710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F8CC-1E76-7645-94F6-285D29396983}" type="datetimeFigureOut">
              <a:rPr lang="en-US" smtClean="0"/>
              <a:t>1/11/17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1592-871E-ED4F-A1BB-1F58271710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F8CC-1E76-7645-94F6-285D29396983}" type="datetimeFigureOut">
              <a:rPr lang="en-US" smtClean="0"/>
              <a:t>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1592-871E-ED4F-A1BB-1F58271710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F8CC-1E76-7645-94F6-285D29396983}" type="datetimeFigureOut">
              <a:rPr lang="en-US" smtClean="0"/>
              <a:t>1/11/17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181592-871E-ED4F-A1BB-1F582717101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E181592-871E-ED4F-A1BB-1F582717101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D4CF8CC-1E76-7645-94F6-285D29396983}" type="datetimeFigureOut">
              <a:rPr lang="en-US" smtClean="0"/>
              <a:t>1/11/17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ites.google.com/a/eng.ucsd.edu/cse12-winter-201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2309"/>
            <a:ext cx="7543800" cy="4236667"/>
          </a:xfrm>
        </p:spPr>
        <p:txBody>
          <a:bodyPr/>
          <a:lstStyle/>
          <a:p>
            <a:r>
              <a:rPr lang="en-US" dirty="0" smtClean="0"/>
              <a:t>Lecture 1</a:t>
            </a:r>
            <a:br>
              <a:rPr lang="en-US" dirty="0" smtClean="0"/>
            </a:br>
            <a:r>
              <a:rPr lang="en-US" dirty="0" smtClean="0"/>
              <a:t>Syllabus,</a:t>
            </a:r>
            <a:br>
              <a:rPr lang="en-US" dirty="0" smtClean="0"/>
            </a:br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Marina Langlois</a:t>
            </a:r>
            <a:endParaRPr lang="en-US" dirty="0"/>
          </a:p>
        </p:txBody>
      </p:sp>
      <p:pic>
        <p:nvPicPr>
          <p:cNvPr id="4" name="Picture 3" descr="welcome_back_to_school_poster-r16e6e1841a4b4c68a515afaadbe82151_tos_8byvr_32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792" y="2372792"/>
            <a:ext cx="4485208" cy="448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37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Monday review quizzes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 smtClean="0">
                <a:solidFill>
                  <a:srgbClr val="FF0000"/>
                </a:solidFill>
              </a:rPr>
              <a:t>Monday (except next one)</a:t>
            </a:r>
            <a:r>
              <a:rPr lang="en-US" dirty="0" smtClean="0"/>
              <a:t> you will have a short quiz on topics from the previous classes.</a:t>
            </a:r>
          </a:p>
          <a:p>
            <a:pPr lvl="1"/>
            <a:r>
              <a:rPr lang="en-US" dirty="0" smtClean="0"/>
              <a:t>Drop 3 lowest</a:t>
            </a:r>
          </a:p>
          <a:p>
            <a:endParaRPr lang="en-US" dirty="0"/>
          </a:p>
          <a:p>
            <a:r>
              <a:rPr lang="en-US" dirty="0" smtClean="0"/>
              <a:t>There serve as a checkpoint for your learning</a:t>
            </a:r>
          </a:p>
          <a:p>
            <a:endParaRPr lang="en-US" dirty="0"/>
          </a:p>
          <a:p>
            <a:r>
              <a:rPr lang="en-US" dirty="0" smtClean="0"/>
              <a:t>If you don’t do well</a:t>
            </a:r>
          </a:p>
          <a:p>
            <a:pPr lvl="1"/>
            <a:r>
              <a:rPr lang="en-US" dirty="0" smtClean="0"/>
              <a:t>Go to discussion to get your points back</a:t>
            </a:r>
          </a:p>
          <a:p>
            <a:pPr lvl="1"/>
            <a:r>
              <a:rPr lang="en-US" dirty="0" smtClean="0"/>
              <a:t>Use tutors/TA and my office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481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Discussion will be taught by our TA (</a:t>
            </a:r>
            <a:r>
              <a:rPr lang="en-US" dirty="0" err="1" smtClean="0"/>
              <a:t>Pooja</a:t>
            </a:r>
            <a:r>
              <a:rPr lang="en-US" dirty="0" smtClean="0"/>
              <a:t> or Max)</a:t>
            </a:r>
          </a:p>
          <a:p>
            <a:r>
              <a:rPr lang="en-US" dirty="0" smtClean="0"/>
              <a:t>You can come to any discussion</a:t>
            </a:r>
          </a:p>
          <a:p>
            <a:r>
              <a:rPr lang="en-US" dirty="0" smtClean="0"/>
              <a:t>If your review quiz score is low, you can get a full credit by coming.</a:t>
            </a:r>
          </a:p>
          <a:p>
            <a:pPr marL="11430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3d09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992" y="2926433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57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Midterm, week 5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midterm is worth 25% of your grade.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 smtClean="0"/>
              <a:t>Date (Day): Let’s vote on that</a:t>
            </a:r>
          </a:p>
          <a:p>
            <a:r>
              <a:rPr lang="en-US" dirty="0" smtClean="0"/>
              <a:t>A: Monday</a:t>
            </a:r>
          </a:p>
          <a:p>
            <a:r>
              <a:rPr lang="en-US" dirty="0" smtClean="0"/>
              <a:t>B: Wednesday</a:t>
            </a:r>
          </a:p>
          <a:p>
            <a:r>
              <a:rPr lang="en-US" dirty="0" smtClean="0"/>
              <a:t>C: Friday</a:t>
            </a:r>
          </a:p>
          <a:p>
            <a:r>
              <a:rPr lang="en-US" dirty="0" smtClean="0"/>
              <a:t>D: Does not matter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Entire class period. Close 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623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lecture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have a lot of </a:t>
            </a:r>
            <a:r>
              <a:rPr lang="en-US" dirty="0" err="1" smtClean="0"/>
              <a:t>iclicker</a:t>
            </a:r>
            <a:r>
              <a:rPr lang="en-US" dirty="0" smtClean="0"/>
              <a:t> questions based on your reading or on the material I present in class. </a:t>
            </a:r>
          </a:p>
          <a:p>
            <a:endParaRPr lang="en-US" dirty="0"/>
          </a:p>
          <a:p>
            <a:r>
              <a:rPr lang="en-US" dirty="0" smtClean="0"/>
              <a:t>First, you vote solo (20-30 seconds)</a:t>
            </a:r>
          </a:p>
          <a:p>
            <a:endParaRPr lang="en-US" dirty="0"/>
          </a:p>
          <a:p>
            <a:r>
              <a:rPr lang="en-US" dirty="0" smtClean="0"/>
              <a:t>Then we might have a group discussion (you talk to your 1-2 neighbors) and we vote again. </a:t>
            </a:r>
          </a:p>
          <a:p>
            <a:pPr lvl="1"/>
            <a:r>
              <a:rPr lang="en-US" dirty="0" smtClean="0"/>
              <a:t>Make sure to vote even if your choice does not change to receive participation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619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63393" cy="4876800"/>
          </a:xfrm>
        </p:spPr>
        <p:txBody>
          <a:bodyPr/>
          <a:lstStyle/>
          <a:p>
            <a:r>
              <a:rPr lang="en-US" b="1" dirty="0" smtClean="0"/>
              <a:t>Homework assignment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8000"/>
                </a:solidFill>
              </a:rPr>
              <a:t>OK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Discuss it with your classmates (</a:t>
            </a:r>
            <a:r>
              <a:rPr lang="en-US" b="1" i="1" dirty="0" smtClean="0"/>
              <a:t>general</a:t>
            </a:r>
            <a:r>
              <a:rPr lang="en-US" dirty="0" smtClean="0"/>
              <a:t> discussion)</a:t>
            </a:r>
          </a:p>
          <a:p>
            <a:pPr lvl="1"/>
            <a:r>
              <a:rPr lang="en-US" dirty="0" smtClean="0"/>
              <a:t>Use the Java APIs</a:t>
            </a:r>
          </a:p>
          <a:p>
            <a:pPr lvl="1"/>
            <a:r>
              <a:rPr lang="en-US" dirty="0" smtClean="0"/>
              <a:t>Work </a:t>
            </a:r>
            <a:r>
              <a:rPr lang="en-US" b="1" dirty="0" smtClean="0"/>
              <a:t>individually</a:t>
            </a:r>
          </a:p>
          <a:p>
            <a:pPr lvl="1"/>
            <a:r>
              <a:rPr lang="en-US" dirty="0" smtClean="0"/>
              <a:t>Use tutors/TA help, post on Piazza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Use a “slip day”,  worth a 24 hour extension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Using both “slip days” in one assignment</a:t>
            </a:r>
          </a:p>
          <a:p>
            <a:pPr lvl="1"/>
            <a:r>
              <a:rPr lang="en-US" dirty="0" smtClean="0"/>
              <a:t>Late turn in. Start early, submit early. Do no wait until the last minute.</a:t>
            </a:r>
          </a:p>
          <a:p>
            <a:pPr lvl="1"/>
            <a:r>
              <a:rPr lang="en-US" dirty="0" smtClean="0"/>
              <a:t>Looking at anyone else’s code, including </a:t>
            </a:r>
            <a:r>
              <a:rPr lang="en-US" dirty="0"/>
              <a:t>G</a:t>
            </a:r>
            <a:r>
              <a:rPr lang="en-US" dirty="0" smtClean="0"/>
              <a:t>oogle. </a:t>
            </a:r>
          </a:p>
          <a:p>
            <a:pPr lvl="1"/>
            <a:r>
              <a:rPr lang="en-US" dirty="0" smtClean="0"/>
              <a:t>Work in groups, with roommates or friends.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7 days to request a re-grade. (Special piazza post after the grades are released).</a:t>
            </a:r>
          </a:p>
        </p:txBody>
      </p:sp>
    </p:spTree>
    <p:extLst>
      <p:ext uri="{BB962C8B-B14F-4D97-AF65-F5344CB8AC3E}">
        <p14:creationId xmlns:p14="http://schemas.microsoft.com/office/powerpoint/2010/main" val="714699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Academic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working on your programming assignment for CSE 12, and you can’t remember how to get input from the user. You Google “Java user input” and find a few lines of code demonstrating how to use the Scanner class to get input from the user. You copy these lines of code to your program, and continue. </a:t>
            </a:r>
          </a:p>
          <a:p>
            <a:endParaRPr lang="en-US" dirty="0" smtClean="0"/>
          </a:p>
          <a:p>
            <a:r>
              <a:rPr lang="en-US" dirty="0"/>
              <a:t>Is this allowed in CSE 12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A. Yes </a:t>
            </a:r>
          </a:p>
          <a:p>
            <a:pPr marL="0" indent="0">
              <a:buNone/>
            </a:pPr>
            <a:r>
              <a:rPr lang="en-US" dirty="0" smtClean="0"/>
              <a:t> B</a:t>
            </a:r>
            <a:r>
              <a:rPr lang="en-US" dirty="0"/>
              <a:t>. No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276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working on your programming assignment for CSE 12, and you can’t remember how to use Java’s </a:t>
            </a:r>
            <a:r>
              <a:rPr lang="en-US" dirty="0" err="1"/>
              <a:t>LinkedList</a:t>
            </a:r>
            <a:r>
              <a:rPr lang="en-US" dirty="0"/>
              <a:t> class. You Google and find a former CSE 12 student’s implementation of what you recognize to be the assignment you are working on. You look at this code, just to see how this student used the </a:t>
            </a:r>
            <a:r>
              <a:rPr lang="en-US" dirty="0" err="1"/>
              <a:t>LinkedList</a:t>
            </a:r>
            <a:r>
              <a:rPr lang="en-US" dirty="0"/>
              <a:t> class.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Is </a:t>
            </a:r>
            <a:r>
              <a:rPr lang="en-US" dirty="0"/>
              <a:t>this allowed in CSE 12? 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en-US" dirty="0"/>
              <a:t>. Yes </a:t>
            </a:r>
          </a:p>
          <a:p>
            <a:r>
              <a:rPr lang="en-US" dirty="0"/>
              <a:t>B. No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21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74638"/>
            <a:ext cx="8628043" cy="1143000"/>
          </a:xfrm>
        </p:spPr>
        <p:txBody>
          <a:bodyPr/>
          <a:lstStyle/>
          <a:p>
            <a:r>
              <a:rPr lang="en-US" dirty="0" smtClean="0"/>
              <a:t>Academic Integrity: </a:t>
            </a:r>
            <a:r>
              <a:rPr lang="en-US" dirty="0"/>
              <a:t>Rule of Thumb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at/</a:t>
            </a:r>
            <a:r>
              <a:rPr lang="en-US" dirty="0" err="1"/>
              <a:t>Googling</a:t>
            </a:r>
            <a:r>
              <a:rPr lang="en-US" dirty="0"/>
              <a:t> for “generic”, API-level code is fine, and even encouraged.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Looking </a:t>
            </a:r>
            <a:r>
              <a:rPr lang="en-US" dirty="0"/>
              <a:t>at (or copying) code that has anything at all to do with the assignment you are working on is not OK, even if it’s easy to find. </a:t>
            </a:r>
          </a:p>
        </p:txBody>
      </p:sp>
    </p:spTree>
    <p:extLst>
      <p:ext uri="{BB962C8B-B14F-4D97-AF65-F5344CB8AC3E}">
        <p14:creationId xmlns:p14="http://schemas.microsoft.com/office/powerpoint/2010/main" val="580701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https://sites.google.com/a/eng.ucsd.edu/cse12-winter-</a:t>
            </a:r>
            <a:r>
              <a:rPr lang="en-US" dirty="0" smtClean="0">
                <a:hlinkClick r:id="rId2"/>
              </a:rPr>
              <a:t>2017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551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845374" cy="1143000"/>
          </a:xfrm>
        </p:spPr>
        <p:txBody>
          <a:bodyPr/>
          <a:lstStyle/>
          <a:p>
            <a:r>
              <a:rPr lang="en-US" dirty="0" smtClean="0"/>
              <a:t>			Today’s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structure</a:t>
            </a:r>
          </a:p>
          <a:p>
            <a:endParaRPr lang="en-US" dirty="0" smtClean="0"/>
          </a:p>
          <a:p>
            <a:r>
              <a:rPr lang="en-US" dirty="0" smtClean="0"/>
              <a:t>Arrays for everything, why not?</a:t>
            </a:r>
          </a:p>
          <a:p>
            <a:pPr marL="114300" indent="0">
              <a:buNone/>
            </a:pPr>
            <a:r>
              <a:rPr lang="en-US" dirty="0" smtClean="0"/>
              <a:t>                  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006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Podcast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podcast is available for Mandeville B-210. Use the one from 10am class.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120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just an array?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47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541497"/>
            <a:ext cx="8228160" cy="1062832"/>
          </a:xfrm>
        </p:spPr>
        <p:txBody>
          <a:bodyPr tIns="35268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dirty="0">
                <a:latin typeface="Arial" charset="0"/>
                <a:cs typeface="DejaVu Sans" charset="0"/>
              </a:rPr>
              <a:t>What </a:t>
            </a:r>
            <a:r>
              <a:rPr lang="en-US" dirty="0" smtClean="0">
                <a:latin typeface="Arial" charset="0"/>
                <a:cs typeface="DejaVu Sans" charset="0"/>
              </a:rPr>
              <a:t>are Data Structures?</a:t>
            </a:r>
            <a:endParaRPr lang="en-US" dirty="0">
              <a:latin typeface="Arial" charset="0"/>
              <a:cs typeface="DejaVu Sans" charset="0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8160" cy="4935399"/>
          </a:xfrm>
        </p:spPr>
        <p:txBody>
          <a:bodyPr/>
          <a:lstStyle/>
          <a:p>
            <a:pPr marL="390246" indent="-293764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>
                <a:latin typeface="Arial" charset="0"/>
                <a:cs typeface="DejaVu Sans" charset="0"/>
              </a:rPr>
              <a:t>Data structures are </a:t>
            </a:r>
            <a:r>
              <a:rPr lang="en-US" i="1" dirty="0">
                <a:latin typeface="Arial" charset="0"/>
                <a:cs typeface="DejaVu Sans" charset="0"/>
              </a:rPr>
              <a:t>ways</a:t>
            </a:r>
            <a:r>
              <a:rPr lang="en-US" dirty="0">
                <a:latin typeface="Arial" charset="0"/>
                <a:cs typeface="DejaVu Sans" charset="0"/>
              </a:rPr>
              <a:t> in which </a:t>
            </a:r>
            <a:r>
              <a:rPr lang="en-US" i="1" dirty="0">
                <a:latin typeface="Arial" charset="0"/>
                <a:cs typeface="DejaVu Sans" charset="0"/>
              </a:rPr>
              <a:t>data</a:t>
            </a:r>
            <a:r>
              <a:rPr lang="en-US" dirty="0">
                <a:latin typeface="Arial" charset="0"/>
                <a:cs typeface="DejaVu Sans" charset="0"/>
              </a:rPr>
              <a:t> is arranged (stored) in computer’s memory</a:t>
            </a:r>
          </a:p>
          <a:p>
            <a:pPr marL="781932" lvl="1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>
                <a:latin typeface="Arial" charset="0"/>
                <a:cs typeface="DejaVu Sans" charset="0"/>
              </a:rPr>
              <a:t>Array</a:t>
            </a:r>
          </a:p>
          <a:p>
            <a:pPr marL="781932" lvl="1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 smtClean="0">
                <a:latin typeface="Arial" charset="0"/>
                <a:cs typeface="DejaVu Sans" charset="0"/>
              </a:rPr>
              <a:t>Variable</a:t>
            </a:r>
            <a:endParaRPr lang="en-US" dirty="0">
              <a:latin typeface="Arial" charset="0"/>
              <a:cs typeface="DejaVu Sans" charset="0"/>
            </a:endParaRPr>
          </a:p>
          <a:p>
            <a:pPr marL="781932" lvl="1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>
                <a:latin typeface="Arial" charset="0"/>
                <a:cs typeface="DejaVu Sans" charset="0"/>
              </a:rPr>
              <a:t>Linked </a:t>
            </a:r>
            <a:r>
              <a:rPr lang="en-US" dirty="0" smtClean="0">
                <a:latin typeface="Arial" charset="0"/>
                <a:cs typeface="DejaVu Sans" charset="0"/>
              </a:rPr>
              <a:t>lists</a:t>
            </a:r>
          </a:p>
          <a:p>
            <a:pPr marL="553332" lvl="1" indent="0">
              <a:buClr>
                <a:srgbClr val="0066CC"/>
              </a:buClr>
              <a:buSzPct val="45000"/>
              <a:buNone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endParaRPr lang="en-US" dirty="0">
              <a:latin typeface="Arial" charset="0"/>
              <a:cs typeface="DejaVu Sans" charset="0"/>
            </a:endParaRPr>
          </a:p>
          <a:p>
            <a:pPr marL="553332" lvl="1" indent="0">
              <a:buClr>
                <a:srgbClr val="0066CC"/>
              </a:buClr>
              <a:buSzPct val="45000"/>
              <a:buNone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 smtClean="0">
                <a:latin typeface="Arial" charset="0"/>
                <a:cs typeface="DejaVu Sans" charset="0"/>
              </a:rPr>
              <a:t>Are NOT data structures</a:t>
            </a:r>
            <a:endParaRPr lang="en-US" dirty="0">
              <a:latin typeface="Arial" charset="0"/>
              <a:cs typeface="DejaVu Sans" charset="0"/>
            </a:endParaRPr>
          </a:p>
          <a:p>
            <a:pPr marL="781932" lvl="1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>
                <a:latin typeface="Arial" charset="0"/>
                <a:cs typeface="DejaVu Sans" charset="0"/>
              </a:rPr>
              <a:t>Stacks</a:t>
            </a:r>
          </a:p>
          <a:p>
            <a:pPr marL="781932" lvl="1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>
                <a:latin typeface="Arial" charset="0"/>
                <a:cs typeface="DejaVu Sans" charset="0"/>
              </a:rPr>
              <a:t>Hash tables</a:t>
            </a:r>
          </a:p>
          <a:p>
            <a:pPr marL="781932" lvl="1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>
                <a:latin typeface="Arial" charset="0"/>
                <a:cs typeface="DejaVu Sans" charset="0"/>
              </a:rPr>
              <a:t>Binary </a:t>
            </a:r>
            <a:r>
              <a:rPr lang="en-US" dirty="0" smtClean="0">
                <a:latin typeface="Arial" charset="0"/>
                <a:cs typeface="DejaVu Sans" charset="0"/>
              </a:rPr>
              <a:t>Trees</a:t>
            </a:r>
          </a:p>
          <a:p>
            <a:pPr marL="553332" lvl="1" indent="0">
              <a:buClr>
                <a:srgbClr val="0066CC"/>
              </a:buClr>
              <a:buSzPct val="45000"/>
              <a:buNone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is-IS" dirty="0" smtClean="0">
                <a:latin typeface="Arial" charset="0"/>
                <a:cs typeface="DejaVu Sans" charset="0"/>
              </a:rPr>
              <a:t>….</a:t>
            </a:r>
            <a:endParaRPr lang="en-US" dirty="0">
              <a:latin typeface="Arial" charset="0"/>
              <a:cs typeface="DejaVu Sans" charset="0"/>
            </a:endParaRPr>
          </a:p>
          <a:p>
            <a:pPr marL="599052" lvl="1" indent="0">
              <a:buClr>
                <a:srgbClr val="0066CC"/>
              </a:buClr>
              <a:buSzPct val="45000"/>
              <a:buNone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endParaRPr lang="en-US" dirty="0">
              <a:latin typeface="Arial" charset="0"/>
              <a:cs typeface="DejaVu Sans" charset="0"/>
            </a:endParaRPr>
          </a:p>
          <a:p>
            <a:pPr marL="599052" lvl="1" indent="0">
              <a:buClr>
                <a:srgbClr val="0066CC"/>
              </a:buClr>
              <a:buSzPct val="45000"/>
              <a:buNone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endParaRPr lang="en-US" dirty="0" smtClean="0">
              <a:latin typeface="Arial" charset="0"/>
              <a:cs typeface="DejaVu Sans" charset="0"/>
            </a:endParaRPr>
          </a:p>
          <a:p>
            <a:pPr marL="599052" lvl="1" indent="0">
              <a:buClr>
                <a:srgbClr val="0066CC"/>
              </a:buClr>
              <a:buSzPct val="45000"/>
              <a:buNone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endParaRPr lang="en-US" dirty="0">
              <a:latin typeface="Arial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1445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416642"/>
            <a:ext cx="8228160" cy="1062832"/>
          </a:xfrm>
        </p:spPr>
        <p:txBody>
          <a:bodyPr tIns="35268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dirty="0">
                <a:latin typeface="Arial" charset="0"/>
                <a:cs typeface="DejaVu Sans" charset="0"/>
              </a:rPr>
              <a:t>Question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8160" cy="4444307"/>
          </a:xfrm>
        </p:spPr>
        <p:txBody>
          <a:bodyPr/>
          <a:lstStyle/>
          <a:p>
            <a:pPr marL="390246" indent="-293764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>
                <a:latin typeface="Arial" charset="0"/>
                <a:cs typeface="DejaVu Sans" charset="0"/>
              </a:rPr>
              <a:t>Why can't I just use arrays and </a:t>
            </a:r>
            <a:r>
              <a:rPr lang="en-US" i="1" dirty="0">
                <a:latin typeface="Arial" charset="0"/>
                <a:cs typeface="DejaVu Sans" charset="0"/>
              </a:rPr>
              <a:t>for</a:t>
            </a:r>
            <a:r>
              <a:rPr lang="en-US" dirty="0">
                <a:latin typeface="Arial" charset="0"/>
                <a:cs typeface="DejaVu Sans" charset="0"/>
              </a:rPr>
              <a:t> loops to handle my data?</a:t>
            </a:r>
          </a:p>
          <a:p>
            <a:pPr marL="390246" indent="-293764">
              <a:buClr>
                <a:srgbClr val="0066CC"/>
              </a:buClr>
              <a:buSzPct val="45000"/>
              <a:buNone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endParaRPr lang="en-US" dirty="0">
              <a:latin typeface="Arial" charset="0"/>
              <a:cs typeface="DejaVu Sans" charset="0"/>
            </a:endParaRPr>
          </a:p>
          <a:p>
            <a:pPr marL="390246" indent="-293764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>
                <a:latin typeface="Arial" charset="0"/>
                <a:cs typeface="DejaVu Sans" charset="0"/>
              </a:rPr>
              <a:t>Data Structure is a </a:t>
            </a:r>
            <a:r>
              <a:rPr lang="en-US" i="1" dirty="0">
                <a:latin typeface="Arial" charset="0"/>
                <a:cs typeface="DejaVu Sans" charset="0"/>
              </a:rPr>
              <a:t>particular way </a:t>
            </a:r>
            <a:r>
              <a:rPr lang="en-US" dirty="0">
                <a:latin typeface="Arial" charset="0"/>
                <a:cs typeface="DejaVu Sans" charset="0"/>
              </a:rPr>
              <a:t>of storing and organizing data in a computer so that it can be used </a:t>
            </a:r>
            <a:r>
              <a:rPr lang="en-US" b="1" dirty="0" smtClean="0">
                <a:latin typeface="Arial" charset="0"/>
                <a:cs typeface="DejaVu Sans" charset="0"/>
              </a:rPr>
              <a:t>efficiently (more on this later)</a:t>
            </a:r>
          </a:p>
          <a:p>
            <a:pPr marL="687426" lvl="1" indent="-293764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b="1" dirty="0" smtClean="0">
                <a:latin typeface="Arial" charset="0"/>
                <a:cs typeface="DejaVu Sans" charset="0"/>
              </a:rPr>
              <a:t>10 weeks of it actually ;)</a:t>
            </a:r>
            <a:endParaRPr lang="en-US" b="1" dirty="0">
              <a:latin typeface="Arial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94886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284487"/>
            <a:ext cx="8228160" cy="1062832"/>
          </a:xfrm>
        </p:spPr>
        <p:txBody>
          <a:bodyPr tIns="35268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dirty="0" smtClean="0">
                <a:latin typeface="Arial" charset="0"/>
                <a:cs typeface="DejaVu Sans" charset="0"/>
              </a:rPr>
              <a:t>Library Database</a:t>
            </a:r>
            <a:br>
              <a:rPr lang="en-US" dirty="0" smtClean="0">
                <a:latin typeface="Arial" charset="0"/>
                <a:cs typeface="DejaVu Sans" charset="0"/>
              </a:rPr>
            </a:br>
            <a:r>
              <a:rPr lang="en-US" sz="2800" dirty="0" smtClean="0">
                <a:latin typeface="Arial" charset="0"/>
                <a:cs typeface="DejaVu Sans" charset="0"/>
              </a:rPr>
              <a:t>Era </a:t>
            </a:r>
            <a:r>
              <a:rPr lang="en-US" sz="2800" dirty="0">
                <a:latin typeface="Arial" charset="0"/>
                <a:cs typeface="DejaVu Sans" charset="0"/>
              </a:rPr>
              <a:t>without Computers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8160" cy="4444307"/>
          </a:xfrm>
        </p:spPr>
        <p:txBody>
          <a:bodyPr/>
          <a:lstStyle/>
          <a:p>
            <a:pPr marL="390246" indent="-293764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>
                <a:latin typeface="Arial" charset="0"/>
                <a:cs typeface="DejaVu Sans" charset="0"/>
              </a:rPr>
              <a:t>What did we </a:t>
            </a:r>
            <a:r>
              <a:rPr lang="en-US" dirty="0" smtClean="0">
                <a:latin typeface="Arial" charset="0"/>
                <a:cs typeface="DejaVu Sans" charset="0"/>
              </a:rPr>
              <a:t>use before?</a:t>
            </a:r>
            <a:endParaRPr lang="en-US" dirty="0">
              <a:latin typeface="Arial" charset="0"/>
              <a:cs typeface="DejaVu Sans" charset="0"/>
            </a:endParaRPr>
          </a:p>
          <a:p>
            <a:pPr marL="781932" lvl="1">
              <a:buClr>
                <a:srgbClr val="0066CC"/>
              </a:buClr>
              <a:buSzPct val="45000"/>
              <a:buNone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endParaRPr lang="en-US" dirty="0">
              <a:latin typeface="Arial" charset="0"/>
              <a:cs typeface="DejaVu Sans" charset="0"/>
            </a:endParaRPr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160" y="2073818"/>
            <a:ext cx="5374080" cy="4078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255996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291117" y="541497"/>
            <a:ext cx="8228160" cy="1062832"/>
          </a:xfrm>
        </p:spPr>
        <p:txBody>
          <a:bodyPr tIns="35268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dirty="0">
                <a:latin typeface="Arial" charset="0"/>
                <a:cs typeface="DejaVu Sans" charset="0"/>
              </a:rPr>
              <a:t>Library Hired You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8160" cy="4444307"/>
          </a:xfrm>
        </p:spPr>
        <p:txBody>
          <a:bodyPr tIns="19920"/>
          <a:lstStyle/>
          <a:p>
            <a:pPr marL="390246" indent="-293764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endParaRPr lang="en-US" sz="2300" dirty="0" smtClean="0">
              <a:latin typeface="Arial" charset="0"/>
              <a:cs typeface="DejaVu Sans" charset="0"/>
            </a:endParaRPr>
          </a:p>
          <a:p>
            <a:pPr marL="390246" indent="-293764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sz="2300" dirty="0" smtClean="0">
                <a:latin typeface="Arial" charset="0"/>
                <a:cs typeface="DejaVu Sans" charset="0"/>
              </a:rPr>
              <a:t>How </a:t>
            </a:r>
            <a:r>
              <a:rPr lang="en-US" sz="2300" dirty="0">
                <a:latin typeface="Arial" charset="0"/>
                <a:cs typeface="DejaVu Sans" charset="0"/>
              </a:rPr>
              <a:t>would you store the data in your computer’s memory?</a:t>
            </a:r>
          </a:p>
          <a:p>
            <a:pPr marL="390246" indent="-293764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sz="2300" dirty="0">
                <a:latin typeface="Arial" charset="0"/>
                <a:cs typeface="DejaVu Sans" charset="0"/>
              </a:rPr>
              <a:t>Would your method work for a hundred file cards? A thousand? A million?</a:t>
            </a:r>
          </a:p>
          <a:p>
            <a:pPr marL="390246" indent="-293764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sz="2300" dirty="0">
                <a:latin typeface="Arial" charset="0"/>
                <a:cs typeface="DejaVu Sans" charset="0"/>
              </a:rPr>
              <a:t>Would your method permit quick insertion of new cards and deletion of old ones</a:t>
            </a:r>
            <a:r>
              <a:rPr lang="en-US" sz="2300" dirty="0" smtClean="0">
                <a:latin typeface="Arial" charset="0"/>
                <a:cs typeface="DejaVu Sans" charset="0"/>
              </a:rPr>
              <a:t>? </a:t>
            </a:r>
            <a:endParaRPr lang="en-US" sz="2300" dirty="0">
              <a:latin typeface="Arial" charset="0"/>
              <a:cs typeface="DejaVu Sans" charset="0"/>
            </a:endParaRPr>
          </a:p>
          <a:p>
            <a:pPr marL="390246" indent="-293764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sz="2300" dirty="0" smtClean="0">
                <a:latin typeface="Arial" charset="0"/>
                <a:cs typeface="DejaVu Sans" charset="0"/>
              </a:rPr>
              <a:t>What happens more often?</a:t>
            </a:r>
            <a:endParaRPr lang="en-US" sz="2300" dirty="0">
              <a:latin typeface="Arial" charset="0"/>
              <a:cs typeface="DejaVu Sans" charset="0"/>
            </a:endParaRPr>
          </a:p>
          <a:p>
            <a:pPr marL="390246" indent="-293764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sz="2300" dirty="0">
                <a:latin typeface="Arial" charset="0"/>
                <a:cs typeface="DejaVu Sans" charset="0"/>
              </a:rPr>
              <a:t>Would it allow for fast searching for a specified card?</a:t>
            </a:r>
          </a:p>
          <a:p>
            <a:pPr marL="390246" indent="-293764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sz="2300" dirty="0">
                <a:latin typeface="Arial" charset="0"/>
                <a:cs typeface="DejaVu Sans" charset="0"/>
              </a:rPr>
              <a:t>Suppose you wanted to arrange the cards in alphabetical order. How would you sort them?</a:t>
            </a:r>
          </a:p>
        </p:txBody>
      </p:sp>
    </p:spTree>
    <p:extLst>
      <p:ext uri="{BB962C8B-B14F-4D97-AF65-F5344CB8AC3E}">
        <p14:creationId xmlns:p14="http://schemas.microsoft.com/office/powerpoint/2010/main" val="70154844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541497"/>
            <a:ext cx="8228160" cy="1062832"/>
          </a:xfrm>
        </p:spPr>
        <p:txBody>
          <a:bodyPr tIns="35268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dirty="0" smtClean="0">
                <a:latin typeface="Arial" charset="0"/>
                <a:cs typeface="DejaVu Sans" charset="0"/>
              </a:rPr>
              <a:t>Unordered Array (not </a:t>
            </a:r>
            <a:r>
              <a:rPr lang="en-US" dirty="0" err="1" smtClean="0">
                <a:latin typeface="Arial" charset="0"/>
                <a:cs typeface="DejaVu Sans" charset="0"/>
              </a:rPr>
              <a:t>ArrayList</a:t>
            </a:r>
            <a:r>
              <a:rPr lang="en-US" dirty="0" smtClean="0">
                <a:latin typeface="Arial" charset="0"/>
                <a:cs typeface="DejaVu Sans" charset="0"/>
              </a:rPr>
              <a:t>)</a:t>
            </a:r>
            <a:endParaRPr lang="en-US" dirty="0">
              <a:latin typeface="Arial" charset="0"/>
              <a:cs typeface="DejaVu Sans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8160" cy="4444307"/>
          </a:xfrm>
        </p:spPr>
        <p:txBody>
          <a:bodyPr/>
          <a:lstStyle/>
          <a:p>
            <a:pPr marL="96482" indent="0">
              <a:buClr>
                <a:srgbClr val="0066CC"/>
              </a:buClr>
              <a:buSzPct val="45000"/>
              <a:buNone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b="1" dirty="0" smtClean="0">
                <a:latin typeface="Arial" charset="0"/>
                <a:cs typeface="DejaVu Sans" charset="0"/>
              </a:rPr>
              <a:t>Assume you know how many elements are in your array.</a:t>
            </a:r>
          </a:p>
          <a:p>
            <a:pPr marL="96482" indent="0">
              <a:buClr>
                <a:srgbClr val="0066CC"/>
              </a:buClr>
              <a:buSzPct val="45000"/>
              <a:buNone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endParaRPr lang="en-US" b="1" dirty="0">
              <a:latin typeface="Arial" charset="0"/>
              <a:cs typeface="DejaVu Sans" charset="0"/>
            </a:endParaRPr>
          </a:p>
          <a:p>
            <a:pPr marL="390246" indent="-293764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b="1" dirty="0" smtClean="0">
                <a:latin typeface="Arial" charset="0"/>
                <a:cs typeface="DejaVu Sans" charset="0"/>
              </a:rPr>
              <a:t>What are the advantages of the array?</a:t>
            </a:r>
            <a:r>
              <a:rPr lang="en-US" dirty="0" smtClean="0">
                <a:latin typeface="Arial" charset="0"/>
                <a:cs typeface="DejaVu Sans" charset="0"/>
              </a:rPr>
              <a:t>:</a:t>
            </a:r>
          </a:p>
          <a:p>
            <a:pPr marL="96482" indent="0">
              <a:buClr>
                <a:srgbClr val="0066CC"/>
              </a:buClr>
              <a:buSzPct val="45000"/>
              <a:buNone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endParaRPr lang="en-US" dirty="0">
              <a:latin typeface="Arial" charset="0"/>
              <a:cs typeface="DejaVu Sans" charset="0"/>
            </a:endParaRPr>
          </a:p>
          <a:p>
            <a:pPr marL="781932" lvl="1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 smtClean="0">
                <a:latin typeface="Arial" charset="0"/>
                <a:cs typeface="DejaVu Sans" charset="0"/>
              </a:rPr>
              <a:t>A: Quick insertion (assume the size is large enough)</a:t>
            </a:r>
            <a:endParaRPr lang="en-US" dirty="0">
              <a:latin typeface="Arial" charset="0"/>
              <a:cs typeface="DejaVu Sans" charset="0"/>
            </a:endParaRPr>
          </a:p>
          <a:p>
            <a:pPr marL="781932" lvl="1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 smtClean="0">
                <a:latin typeface="Arial" charset="0"/>
                <a:cs typeface="DejaVu Sans" charset="0"/>
              </a:rPr>
              <a:t>B: Fast </a:t>
            </a:r>
            <a:r>
              <a:rPr lang="en-US" dirty="0">
                <a:latin typeface="Arial" charset="0"/>
                <a:cs typeface="DejaVu Sans" charset="0"/>
              </a:rPr>
              <a:t>access if index is known.</a:t>
            </a:r>
          </a:p>
          <a:p>
            <a:pPr marL="781932" lvl="1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 smtClean="0">
                <a:latin typeface="Arial" charset="0"/>
                <a:cs typeface="DejaVu Sans" charset="0"/>
              </a:rPr>
              <a:t>C: Fast search</a:t>
            </a:r>
            <a:endParaRPr lang="en-US" dirty="0">
              <a:latin typeface="Arial" charset="0"/>
              <a:cs typeface="DejaVu Sans" charset="0"/>
            </a:endParaRPr>
          </a:p>
          <a:p>
            <a:pPr marL="781932" lvl="1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 smtClean="0">
                <a:latin typeface="Arial" charset="0"/>
                <a:cs typeface="DejaVu Sans" charset="0"/>
              </a:rPr>
              <a:t>D: Fast </a:t>
            </a:r>
            <a:r>
              <a:rPr lang="en-US" dirty="0">
                <a:latin typeface="Arial" charset="0"/>
                <a:cs typeface="DejaVu Sans" charset="0"/>
              </a:rPr>
              <a:t>deletion (includes search</a:t>
            </a:r>
            <a:r>
              <a:rPr lang="en-US" dirty="0" smtClean="0">
                <a:latin typeface="Arial" charset="0"/>
                <a:cs typeface="DejaVu Sans" charset="0"/>
              </a:rPr>
              <a:t>)</a:t>
            </a:r>
            <a:endParaRPr lang="en-US" dirty="0">
              <a:latin typeface="Arial" charset="0"/>
              <a:cs typeface="DejaVu Sans" charset="0"/>
            </a:endParaRPr>
          </a:p>
          <a:p>
            <a:pPr marL="781932" lvl="1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 smtClean="0">
                <a:latin typeface="Arial" charset="0"/>
                <a:cs typeface="DejaVu Sans" charset="0"/>
              </a:rPr>
              <a:t>E: More than one</a:t>
            </a:r>
            <a:endParaRPr lang="en-US" dirty="0">
              <a:latin typeface="Arial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50694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117327" y="541497"/>
            <a:ext cx="8228160" cy="1062832"/>
          </a:xfrm>
        </p:spPr>
        <p:txBody>
          <a:bodyPr tIns="35268">
            <a:normAutofit/>
          </a:bodyPr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dirty="0">
                <a:latin typeface="Arial" charset="0"/>
                <a:cs typeface="DejaVu Sans" charset="0"/>
              </a:rPr>
              <a:t>Unordered Array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8160" cy="4444307"/>
          </a:xfrm>
        </p:spPr>
        <p:txBody>
          <a:bodyPr/>
          <a:lstStyle/>
          <a:p>
            <a:pPr marL="96482" indent="0">
              <a:buClr>
                <a:srgbClr val="0066CC"/>
              </a:buClr>
              <a:buSzPct val="45000"/>
              <a:buNone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b="1" dirty="0">
                <a:latin typeface="Arial" charset="0"/>
                <a:cs typeface="DejaVu Sans" charset="0"/>
              </a:rPr>
              <a:t>Assume you know how many elements are in your array.</a:t>
            </a:r>
          </a:p>
          <a:p>
            <a:pPr marL="96482" indent="0">
              <a:buClr>
                <a:srgbClr val="0066CC"/>
              </a:buClr>
              <a:buSzPct val="45000"/>
              <a:buNone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endParaRPr lang="en-US" b="1" dirty="0" smtClean="0">
              <a:latin typeface="Arial" charset="0"/>
              <a:cs typeface="DejaVu Sans" charset="0"/>
            </a:endParaRPr>
          </a:p>
          <a:p>
            <a:pPr marL="390246" indent="-293764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b="1" dirty="0" smtClean="0">
                <a:latin typeface="Arial" charset="0"/>
                <a:cs typeface="DejaVu Sans" charset="0"/>
              </a:rPr>
              <a:t>What are the advantages of the array?</a:t>
            </a:r>
            <a:r>
              <a:rPr lang="en-US" dirty="0" smtClean="0">
                <a:latin typeface="Arial" charset="0"/>
                <a:cs typeface="DejaVu Sans" charset="0"/>
              </a:rPr>
              <a:t>:</a:t>
            </a:r>
          </a:p>
          <a:p>
            <a:pPr marL="96482" indent="0">
              <a:buClr>
                <a:srgbClr val="0066CC"/>
              </a:buClr>
              <a:buSzPct val="45000"/>
              <a:buNone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endParaRPr lang="en-US" dirty="0">
              <a:latin typeface="Arial" charset="0"/>
              <a:cs typeface="DejaVu Sans" charset="0"/>
            </a:endParaRPr>
          </a:p>
          <a:p>
            <a:pPr marL="781932" lvl="1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 smtClean="0">
                <a:solidFill>
                  <a:srgbClr val="008000"/>
                </a:solidFill>
                <a:latin typeface="Arial" charset="0"/>
                <a:cs typeface="DejaVu Sans" charset="0"/>
              </a:rPr>
              <a:t>A: Quick insertion </a:t>
            </a:r>
            <a:r>
              <a:rPr lang="en-US" dirty="0">
                <a:latin typeface="Arial" charset="0"/>
                <a:cs typeface="DejaVu Sans" charset="0"/>
              </a:rPr>
              <a:t>(assume the size is large enough</a:t>
            </a:r>
            <a:r>
              <a:rPr lang="en-US" dirty="0" smtClean="0">
                <a:latin typeface="Arial" charset="0"/>
                <a:cs typeface="DejaVu Sans" charset="0"/>
              </a:rPr>
              <a:t>)</a:t>
            </a:r>
            <a:endParaRPr lang="en-US" dirty="0">
              <a:solidFill>
                <a:srgbClr val="008000"/>
              </a:solidFill>
              <a:latin typeface="Arial" charset="0"/>
              <a:cs typeface="DejaVu Sans" charset="0"/>
            </a:endParaRPr>
          </a:p>
          <a:p>
            <a:pPr marL="781932" lvl="1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 smtClean="0">
                <a:solidFill>
                  <a:srgbClr val="008000"/>
                </a:solidFill>
                <a:latin typeface="Arial" charset="0"/>
                <a:cs typeface="DejaVu Sans" charset="0"/>
              </a:rPr>
              <a:t>B: Fast </a:t>
            </a:r>
            <a:r>
              <a:rPr lang="en-US" dirty="0">
                <a:solidFill>
                  <a:srgbClr val="008000"/>
                </a:solidFill>
                <a:latin typeface="Arial" charset="0"/>
                <a:cs typeface="DejaVu Sans" charset="0"/>
              </a:rPr>
              <a:t>access if index is known.</a:t>
            </a:r>
          </a:p>
          <a:p>
            <a:pPr marL="781932" lvl="1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 smtClean="0">
                <a:latin typeface="Arial" charset="0"/>
                <a:cs typeface="DejaVu Sans" charset="0"/>
              </a:rPr>
              <a:t>C: Fast search</a:t>
            </a:r>
            <a:endParaRPr lang="en-US" dirty="0">
              <a:latin typeface="Arial" charset="0"/>
              <a:cs typeface="DejaVu Sans" charset="0"/>
            </a:endParaRPr>
          </a:p>
          <a:p>
            <a:pPr marL="781932" lvl="1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 smtClean="0">
                <a:latin typeface="Arial" charset="0"/>
                <a:cs typeface="DejaVu Sans" charset="0"/>
              </a:rPr>
              <a:t>D: Fast deletion (includes search)</a:t>
            </a:r>
            <a:endParaRPr lang="en-US" dirty="0">
              <a:latin typeface="Arial" charset="0"/>
              <a:cs typeface="DejaVu Sans" charset="0"/>
            </a:endParaRPr>
          </a:p>
          <a:p>
            <a:pPr marL="781932" lvl="1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 smtClean="0">
                <a:latin typeface="Arial" charset="0"/>
                <a:cs typeface="DejaVu Sans" charset="0"/>
              </a:rPr>
              <a:t>E: More than one</a:t>
            </a:r>
            <a:endParaRPr lang="en-US" dirty="0">
              <a:latin typeface="Arial" charset="0"/>
              <a:cs typeface="DejaVu Sans" charset="0"/>
            </a:endParaRPr>
          </a:p>
          <a:p>
            <a:pPr marL="390246" indent="-293764">
              <a:buClrTx/>
              <a:buSzPct val="45000"/>
              <a:buNone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endParaRPr lang="en-US" dirty="0">
              <a:latin typeface="Arial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25959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317853" y="541497"/>
            <a:ext cx="8228160" cy="1062832"/>
          </a:xfrm>
        </p:spPr>
        <p:txBody>
          <a:bodyPr tIns="35268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dirty="0">
                <a:latin typeface="Arial" charset="0"/>
                <a:cs typeface="DejaVu Sans" charset="0"/>
              </a:rPr>
              <a:t>Unordered Array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8160" cy="4444307"/>
          </a:xfrm>
        </p:spPr>
        <p:txBody>
          <a:bodyPr/>
          <a:lstStyle/>
          <a:p>
            <a:pPr marL="96482" indent="0">
              <a:buClr>
                <a:srgbClr val="0066CC"/>
              </a:buClr>
              <a:buSzPct val="45000"/>
              <a:buNone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b="1" dirty="0">
                <a:latin typeface="Arial" charset="0"/>
                <a:cs typeface="DejaVu Sans" charset="0"/>
              </a:rPr>
              <a:t>Assume you know how many elements are in your array.</a:t>
            </a:r>
          </a:p>
          <a:p>
            <a:pPr marL="96482" indent="0">
              <a:buClr>
                <a:srgbClr val="0066CC"/>
              </a:buClr>
              <a:buSzPct val="45000"/>
              <a:buNone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endParaRPr lang="en-US" b="1" dirty="0" smtClean="0">
              <a:latin typeface="Arial" charset="0"/>
              <a:cs typeface="DejaVu Sans" charset="0"/>
            </a:endParaRPr>
          </a:p>
          <a:p>
            <a:pPr marL="390246" indent="-293764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b="1" dirty="0" smtClean="0">
                <a:latin typeface="Arial" charset="0"/>
                <a:cs typeface="DejaVu Sans" charset="0"/>
              </a:rPr>
              <a:t>What are the disadvantages of the array?</a:t>
            </a:r>
            <a:endParaRPr lang="en-US" dirty="0" smtClean="0">
              <a:latin typeface="Arial" charset="0"/>
              <a:cs typeface="DejaVu Sans" charset="0"/>
            </a:endParaRPr>
          </a:p>
          <a:p>
            <a:pPr marL="96482" indent="0">
              <a:buClr>
                <a:srgbClr val="0066CC"/>
              </a:buClr>
              <a:buSzPct val="45000"/>
              <a:buNone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endParaRPr lang="en-US" dirty="0">
              <a:latin typeface="Arial" charset="0"/>
              <a:cs typeface="DejaVu Sans" charset="0"/>
            </a:endParaRPr>
          </a:p>
          <a:p>
            <a:pPr marL="781932" lvl="1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 smtClean="0">
                <a:latin typeface="Arial" charset="0"/>
                <a:cs typeface="DejaVu Sans" charset="0"/>
              </a:rPr>
              <a:t>A: Fixed size</a:t>
            </a:r>
            <a:endParaRPr lang="en-US" dirty="0">
              <a:latin typeface="Arial" charset="0"/>
              <a:cs typeface="DejaVu Sans" charset="0"/>
            </a:endParaRPr>
          </a:p>
          <a:p>
            <a:pPr marL="781932" lvl="1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 smtClean="0">
                <a:latin typeface="Arial" charset="0"/>
                <a:cs typeface="DejaVu Sans" charset="0"/>
              </a:rPr>
              <a:t>B: Fast </a:t>
            </a:r>
            <a:r>
              <a:rPr lang="en-US" dirty="0">
                <a:latin typeface="Arial" charset="0"/>
                <a:cs typeface="DejaVu Sans" charset="0"/>
              </a:rPr>
              <a:t>access if index is known.</a:t>
            </a:r>
          </a:p>
          <a:p>
            <a:pPr marL="781932" lvl="1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 smtClean="0">
                <a:latin typeface="Arial" charset="0"/>
                <a:cs typeface="DejaVu Sans" charset="0"/>
              </a:rPr>
              <a:t>C: Slow search</a:t>
            </a:r>
            <a:endParaRPr lang="en-US" dirty="0">
              <a:latin typeface="Arial" charset="0"/>
              <a:cs typeface="DejaVu Sans" charset="0"/>
            </a:endParaRPr>
          </a:p>
          <a:p>
            <a:pPr marL="781932" lvl="1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 smtClean="0">
                <a:latin typeface="Arial" charset="0"/>
                <a:cs typeface="DejaVu Sans" charset="0"/>
              </a:rPr>
              <a:t>D: Slow </a:t>
            </a:r>
            <a:r>
              <a:rPr lang="en-US" dirty="0">
                <a:latin typeface="Arial" charset="0"/>
                <a:cs typeface="DejaVu Sans" charset="0"/>
              </a:rPr>
              <a:t>deletion (includes search</a:t>
            </a:r>
            <a:r>
              <a:rPr lang="en-US" dirty="0" smtClean="0">
                <a:latin typeface="Arial" charset="0"/>
                <a:cs typeface="DejaVu Sans" charset="0"/>
              </a:rPr>
              <a:t>)</a:t>
            </a:r>
            <a:endParaRPr lang="en-US" dirty="0">
              <a:latin typeface="Arial" charset="0"/>
              <a:cs typeface="DejaVu Sans" charset="0"/>
            </a:endParaRPr>
          </a:p>
          <a:p>
            <a:pPr marL="781932" lvl="1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 smtClean="0">
                <a:latin typeface="Arial" charset="0"/>
                <a:cs typeface="DejaVu Sans" charset="0"/>
              </a:rPr>
              <a:t>E: More than one/Other</a:t>
            </a:r>
            <a:endParaRPr lang="en-US" dirty="0">
              <a:latin typeface="Arial" charset="0"/>
              <a:cs typeface="DejaVu Sans" charset="0"/>
            </a:endParaRPr>
          </a:p>
          <a:p>
            <a:pPr marL="390246" indent="-293764">
              <a:buClrTx/>
              <a:buSzPct val="45000"/>
              <a:buNone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endParaRPr lang="en-US" dirty="0">
              <a:latin typeface="Arial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13044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415512"/>
            <a:ext cx="8228160" cy="1062832"/>
          </a:xfrm>
        </p:spPr>
        <p:txBody>
          <a:bodyPr tIns="35268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dirty="0">
                <a:latin typeface="Arial" charset="0"/>
                <a:cs typeface="DejaVu Sans" charset="0"/>
              </a:rPr>
              <a:t>Unordered Array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8160" cy="4444307"/>
          </a:xfrm>
        </p:spPr>
        <p:txBody>
          <a:bodyPr/>
          <a:lstStyle/>
          <a:p>
            <a:pPr marL="96482" indent="0">
              <a:buClr>
                <a:srgbClr val="0066CC"/>
              </a:buClr>
              <a:buSzPct val="45000"/>
              <a:buNone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b="1" dirty="0">
                <a:latin typeface="Arial" charset="0"/>
                <a:cs typeface="DejaVu Sans" charset="0"/>
              </a:rPr>
              <a:t>Assume you know how many elements are in your array.</a:t>
            </a:r>
          </a:p>
          <a:p>
            <a:pPr marL="96482" indent="0">
              <a:buClr>
                <a:srgbClr val="0066CC"/>
              </a:buClr>
              <a:buSzPct val="45000"/>
              <a:buNone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endParaRPr lang="en-US" b="1" dirty="0" smtClean="0">
              <a:latin typeface="Arial" charset="0"/>
              <a:cs typeface="DejaVu Sans" charset="0"/>
            </a:endParaRPr>
          </a:p>
          <a:p>
            <a:pPr marL="390246" indent="-293764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b="1" dirty="0" smtClean="0">
                <a:latin typeface="Arial" charset="0"/>
                <a:cs typeface="DejaVu Sans" charset="0"/>
              </a:rPr>
              <a:t>What are the disadvantages of the array?</a:t>
            </a:r>
            <a:r>
              <a:rPr lang="en-US" dirty="0" smtClean="0">
                <a:latin typeface="Arial" charset="0"/>
                <a:cs typeface="DejaVu Sans" charset="0"/>
              </a:rPr>
              <a:t>:</a:t>
            </a:r>
          </a:p>
          <a:p>
            <a:pPr marL="96482" indent="0">
              <a:buClr>
                <a:srgbClr val="0066CC"/>
              </a:buClr>
              <a:buSzPct val="45000"/>
              <a:buNone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endParaRPr lang="en-US" dirty="0">
              <a:latin typeface="Arial" charset="0"/>
              <a:cs typeface="DejaVu Sans" charset="0"/>
            </a:endParaRPr>
          </a:p>
          <a:p>
            <a:pPr marL="781932" lvl="1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 smtClean="0">
                <a:solidFill>
                  <a:srgbClr val="FF0000"/>
                </a:solidFill>
                <a:latin typeface="Arial" charset="0"/>
                <a:cs typeface="DejaVu Sans" charset="0"/>
              </a:rPr>
              <a:t>A: Fixed size</a:t>
            </a:r>
            <a:endParaRPr lang="en-US" dirty="0">
              <a:solidFill>
                <a:srgbClr val="FF0000"/>
              </a:solidFill>
              <a:latin typeface="Arial" charset="0"/>
              <a:cs typeface="DejaVu Sans" charset="0"/>
            </a:endParaRPr>
          </a:p>
          <a:p>
            <a:pPr marL="781932" lvl="1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 smtClean="0">
                <a:latin typeface="Arial" charset="0"/>
                <a:cs typeface="DejaVu Sans" charset="0"/>
              </a:rPr>
              <a:t>B: Fast </a:t>
            </a:r>
            <a:r>
              <a:rPr lang="en-US" dirty="0">
                <a:latin typeface="Arial" charset="0"/>
                <a:cs typeface="DejaVu Sans" charset="0"/>
              </a:rPr>
              <a:t>access if index is known.</a:t>
            </a:r>
          </a:p>
          <a:p>
            <a:pPr marL="781932" lvl="1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 smtClean="0">
                <a:solidFill>
                  <a:srgbClr val="FF0000"/>
                </a:solidFill>
                <a:latin typeface="Arial" charset="0"/>
                <a:cs typeface="DejaVu Sans" charset="0"/>
              </a:rPr>
              <a:t>C:</a:t>
            </a:r>
            <a:r>
              <a:rPr lang="en-US" dirty="0" smtClean="0">
                <a:latin typeface="Arial" charset="0"/>
                <a:cs typeface="DejaVu San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cs typeface="DejaVu Sans" charset="0"/>
              </a:rPr>
              <a:t>Slow search</a:t>
            </a:r>
            <a:endParaRPr lang="en-US" dirty="0">
              <a:solidFill>
                <a:srgbClr val="FF0000"/>
              </a:solidFill>
              <a:latin typeface="Arial" charset="0"/>
              <a:cs typeface="DejaVu Sans" charset="0"/>
            </a:endParaRPr>
          </a:p>
          <a:p>
            <a:pPr marL="781932" lvl="1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 smtClean="0">
                <a:solidFill>
                  <a:srgbClr val="FF0000"/>
                </a:solidFill>
                <a:latin typeface="Arial" charset="0"/>
                <a:cs typeface="DejaVu Sans" charset="0"/>
              </a:rPr>
              <a:t>D: Slow deletion </a:t>
            </a:r>
            <a:r>
              <a:rPr lang="en-US" dirty="0">
                <a:latin typeface="Arial" charset="0"/>
                <a:cs typeface="DejaVu Sans" charset="0"/>
              </a:rPr>
              <a:t>(includes search</a:t>
            </a:r>
            <a:r>
              <a:rPr lang="en-US" dirty="0" smtClean="0">
                <a:latin typeface="Arial" charset="0"/>
                <a:cs typeface="DejaVu Sans" charset="0"/>
              </a:rPr>
              <a:t>)</a:t>
            </a:r>
            <a:endParaRPr lang="en-US" dirty="0">
              <a:solidFill>
                <a:srgbClr val="FF0000"/>
              </a:solidFill>
              <a:latin typeface="Arial" charset="0"/>
              <a:cs typeface="DejaVu Sans" charset="0"/>
            </a:endParaRPr>
          </a:p>
          <a:p>
            <a:pPr marL="781932" lvl="1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 smtClean="0">
                <a:latin typeface="Arial" charset="0"/>
                <a:cs typeface="DejaVu Sans" charset="0"/>
              </a:rPr>
              <a:t>E: More than one/Other</a:t>
            </a:r>
            <a:endParaRPr lang="en-US" dirty="0">
              <a:latin typeface="Arial" charset="0"/>
              <a:cs typeface="DejaVu Sans" charset="0"/>
            </a:endParaRPr>
          </a:p>
          <a:p>
            <a:pPr marL="390246" indent="-293764">
              <a:buClrTx/>
              <a:buSzPct val="45000"/>
              <a:buNone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endParaRPr lang="en-US" dirty="0">
              <a:latin typeface="Arial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02237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00200" y="76200"/>
            <a:ext cx="5943600" cy="990600"/>
          </a:xfrm>
        </p:spPr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0" y="1419390"/>
            <a:ext cx="4457700" cy="4724400"/>
          </a:xfrm>
        </p:spPr>
        <p:txBody>
          <a:bodyPr>
            <a:normAutofit/>
          </a:bodyPr>
          <a:lstStyle/>
          <a:p>
            <a:r>
              <a:rPr lang="en-US" b="1" dirty="0" smtClean="0"/>
              <a:t>Research:</a:t>
            </a:r>
          </a:p>
          <a:p>
            <a:pPr lvl="1"/>
            <a:r>
              <a:rPr lang="en-US" dirty="0" smtClean="0"/>
              <a:t>Theoretical CS (algorithms in AI)</a:t>
            </a:r>
          </a:p>
          <a:p>
            <a:r>
              <a:rPr lang="en-US" b="1" dirty="0" smtClean="0"/>
              <a:t>Teaching:</a:t>
            </a:r>
            <a:endParaRPr lang="en-US" b="1" dirty="0"/>
          </a:p>
          <a:p>
            <a:pPr lvl="1"/>
            <a:r>
              <a:rPr lang="en-US" dirty="0" smtClean="0"/>
              <a:t>CSE 8A, CSE 12, CSE 20, CSE 150</a:t>
            </a:r>
            <a:endParaRPr lang="en-US" dirty="0"/>
          </a:p>
          <a:p>
            <a:r>
              <a:rPr lang="en-US" b="1" dirty="0" smtClean="0"/>
              <a:t>When I’m not working: </a:t>
            </a:r>
          </a:p>
          <a:p>
            <a:pPr lvl="1"/>
            <a:r>
              <a:rPr lang="en-US" dirty="0" smtClean="0"/>
              <a:t>My family</a:t>
            </a:r>
          </a:p>
          <a:p>
            <a:pPr lvl="1"/>
            <a:r>
              <a:rPr lang="en-US" dirty="0" smtClean="0"/>
              <a:t>Cross-stitching, Ping-Pong</a:t>
            </a:r>
          </a:p>
          <a:p>
            <a:pPr marL="411480" lvl="1" indent="0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613674" y="882134"/>
            <a:ext cx="7076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/>
              <a:t>Marina Langlois: “Prof. Langlois”, “Marina”, “Prof. Marina”, “Dr. Langlois”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451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without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 smtClean="0"/>
              <a:t>In Unordered array.</a:t>
            </a:r>
          </a:p>
          <a:p>
            <a:pPr marL="114300" indent="0">
              <a:buNone/>
            </a:pPr>
            <a:r>
              <a:rPr lang="en-US" b="1" dirty="0" smtClean="0"/>
              <a:t> </a:t>
            </a:r>
            <a:r>
              <a:rPr lang="en-US" b="1" dirty="0">
                <a:latin typeface="Arial" charset="0"/>
                <a:cs typeface="DejaVu Sans" charset="0"/>
              </a:rPr>
              <a:t>Assume you know how many elements are in your array.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A: Fast</a:t>
            </a:r>
          </a:p>
          <a:p>
            <a:r>
              <a:rPr lang="en-US" dirty="0" smtClean="0"/>
              <a:t>B: Slow</a:t>
            </a:r>
          </a:p>
          <a:p>
            <a:r>
              <a:rPr lang="en-US" dirty="0" smtClean="0"/>
              <a:t>C: It depends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45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571740"/>
            <a:ext cx="8228160" cy="1062832"/>
          </a:xfrm>
        </p:spPr>
        <p:txBody>
          <a:bodyPr tIns="35268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dirty="0">
                <a:latin typeface="Arial" charset="0"/>
                <a:cs typeface="DejaVu Sans" charset="0"/>
              </a:rPr>
              <a:t>Ordered </a:t>
            </a:r>
            <a:r>
              <a:rPr lang="en-US" dirty="0" smtClean="0">
                <a:latin typeface="Arial" charset="0"/>
                <a:cs typeface="DejaVu Sans" charset="0"/>
              </a:rPr>
              <a:t>(Sorted) Array</a:t>
            </a:r>
            <a:endParaRPr lang="en-US" dirty="0">
              <a:latin typeface="Arial" charset="0"/>
              <a:cs typeface="DejaVu Sans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8160" cy="4444307"/>
          </a:xfrm>
        </p:spPr>
        <p:txBody>
          <a:bodyPr/>
          <a:lstStyle/>
          <a:p>
            <a:pPr marL="390246" indent="-293764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endParaRPr lang="en-US" b="1" dirty="0" smtClean="0">
              <a:latin typeface="Arial" charset="0"/>
              <a:cs typeface="DejaVu Sans" charset="0"/>
            </a:endParaRPr>
          </a:p>
          <a:p>
            <a:pPr marL="390246" indent="-293764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b="1" dirty="0" smtClean="0">
                <a:latin typeface="Arial" charset="0"/>
                <a:cs typeface="DejaVu Sans" charset="0"/>
              </a:rPr>
              <a:t>Advantages?</a:t>
            </a:r>
            <a:r>
              <a:rPr lang="en-US" dirty="0" smtClean="0">
                <a:latin typeface="Arial" charset="0"/>
                <a:cs typeface="DejaVu Sans" charset="0"/>
              </a:rPr>
              <a:t>:</a:t>
            </a:r>
          </a:p>
          <a:p>
            <a:pPr marL="390246" indent="-293764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endParaRPr lang="en-US" dirty="0">
              <a:latin typeface="Arial" charset="0"/>
              <a:cs typeface="DejaVu Sans" charset="0"/>
            </a:endParaRPr>
          </a:p>
          <a:p>
            <a:pPr marL="781932" lvl="1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 smtClean="0">
                <a:latin typeface="Arial" charset="0"/>
                <a:cs typeface="DejaVu Sans" charset="0"/>
              </a:rPr>
              <a:t>A: Deletion</a:t>
            </a:r>
            <a:endParaRPr lang="en-US" dirty="0">
              <a:latin typeface="Arial" charset="0"/>
              <a:cs typeface="DejaVu Sans" charset="0"/>
            </a:endParaRPr>
          </a:p>
          <a:p>
            <a:pPr marL="781932" lvl="1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 smtClean="0">
                <a:latin typeface="Arial" charset="0"/>
                <a:cs typeface="DejaVu Sans" charset="0"/>
              </a:rPr>
              <a:t>B: Fixed size</a:t>
            </a:r>
            <a:endParaRPr lang="en-US" dirty="0">
              <a:latin typeface="Arial" charset="0"/>
              <a:cs typeface="DejaVu Sans" charset="0"/>
            </a:endParaRPr>
          </a:p>
          <a:p>
            <a:pPr marL="781932" lvl="1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 smtClean="0">
                <a:latin typeface="Arial" charset="0"/>
                <a:cs typeface="DejaVu Sans" charset="0"/>
              </a:rPr>
              <a:t>C: Insertion</a:t>
            </a:r>
            <a:endParaRPr lang="en-US" dirty="0">
              <a:latin typeface="Arial" charset="0"/>
              <a:cs typeface="DejaVu Sans" charset="0"/>
            </a:endParaRPr>
          </a:p>
          <a:p>
            <a:pPr marL="781932" lvl="1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 smtClean="0">
                <a:latin typeface="Arial" charset="0"/>
                <a:cs typeface="DejaVu Sans" charset="0"/>
              </a:rPr>
              <a:t>D: Search</a:t>
            </a:r>
          </a:p>
          <a:p>
            <a:pPr marL="781932" lvl="1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 smtClean="0">
                <a:latin typeface="Arial" charset="0"/>
                <a:cs typeface="DejaVu Sans" charset="0"/>
              </a:rPr>
              <a:t>E: Other/more than one</a:t>
            </a:r>
            <a:endParaRPr lang="en-US" dirty="0">
              <a:latin typeface="Arial" charset="0"/>
              <a:cs typeface="DejaVu Sans" charset="0"/>
            </a:endParaRPr>
          </a:p>
          <a:p>
            <a:pPr marL="390246" indent="-293764">
              <a:buClrTx/>
              <a:buSzPct val="45000"/>
              <a:buNone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endParaRPr lang="en-US" dirty="0">
              <a:latin typeface="Arial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5258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307692"/>
            <a:ext cx="8228160" cy="1062832"/>
          </a:xfrm>
        </p:spPr>
        <p:txBody>
          <a:bodyPr tIns="35268">
            <a:normAutofit/>
          </a:bodyPr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dirty="0" smtClean="0">
                <a:latin typeface="Arial" charset="0"/>
                <a:cs typeface="DejaVu Sans" charset="0"/>
              </a:rPr>
              <a:t>Ordered (Sorted) Array</a:t>
            </a:r>
            <a:endParaRPr lang="en-US" dirty="0">
              <a:latin typeface="Arial" charset="0"/>
              <a:cs typeface="DejaVu Sans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8160" cy="4444307"/>
          </a:xfrm>
        </p:spPr>
        <p:txBody>
          <a:bodyPr/>
          <a:lstStyle/>
          <a:p>
            <a:pPr marL="390246" indent="-293764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b="1" dirty="0" smtClean="0">
                <a:latin typeface="Arial" charset="0"/>
                <a:cs typeface="DejaVu Sans" charset="0"/>
              </a:rPr>
              <a:t>Advantages?</a:t>
            </a:r>
            <a:r>
              <a:rPr lang="en-US" dirty="0" smtClean="0">
                <a:latin typeface="Arial" charset="0"/>
                <a:cs typeface="DejaVu Sans" charset="0"/>
              </a:rPr>
              <a:t>:</a:t>
            </a:r>
          </a:p>
          <a:p>
            <a:pPr marL="96482" indent="0">
              <a:buClr>
                <a:srgbClr val="0066CC"/>
              </a:buClr>
              <a:buSzPct val="45000"/>
              <a:buNone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endParaRPr lang="en-US" dirty="0">
              <a:latin typeface="Arial" charset="0"/>
              <a:cs typeface="DejaVu Sans" charset="0"/>
            </a:endParaRPr>
          </a:p>
          <a:p>
            <a:pPr marL="781932" lvl="1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 smtClean="0">
                <a:latin typeface="Arial" charset="0"/>
                <a:cs typeface="DejaVu Sans" charset="0"/>
              </a:rPr>
              <a:t>A: Deletion</a:t>
            </a:r>
            <a:endParaRPr lang="en-US" dirty="0">
              <a:latin typeface="Arial" charset="0"/>
              <a:cs typeface="DejaVu Sans" charset="0"/>
            </a:endParaRPr>
          </a:p>
          <a:p>
            <a:pPr marL="781932" lvl="1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 smtClean="0">
                <a:latin typeface="Arial" charset="0"/>
                <a:cs typeface="DejaVu Sans" charset="0"/>
              </a:rPr>
              <a:t>B: Fixed size</a:t>
            </a:r>
            <a:endParaRPr lang="en-US" dirty="0">
              <a:latin typeface="Arial" charset="0"/>
              <a:cs typeface="DejaVu Sans" charset="0"/>
            </a:endParaRPr>
          </a:p>
          <a:p>
            <a:pPr marL="781932" lvl="1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 smtClean="0">
                <a:latin typeface="Arial" charset="0"/>
                <a:cs typeface="DejaVu Sans" charset="0"/>
              </a:rPr>
              <a:t>C: Insertion</a:t>
            </a:r>
            <a:endParaRPr lang="en-US" dirty="0">
              <a:latin typeface="Arial" charset="0"/>
              <a:cs typeface="DejaVu Sans" charset="0"/>
            </a:endParaRPr>
          </a:p>
          <a:p>
            <a:pPr marL="781932" lvl="1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 smtClean="0">
                <a:solidFill>
                  <a:srgbClr val="008000"/>
                </a:solidFill>
                <a:latin typeface="Arial" charset="0"/>
                <a:cs typeface="DejaVu Sans" charset="0"/>
              </a:rPr>
              <a:t>D: Search</a:t>
            </a:r>
          </a:p>
          <a:p>
            <a:pPr marL="781932" lvl="1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 smtClean="0">
                <a:latin typeface="Arial" charset="0"/>
                <a:cs typeface="DejaVu Sans" charset="0"/>
              </a:rPr>
              <a:t>E: Other/more than one</a:t>
            </a:r>
            <a:endParaRPr lang="en-US" dirty="0">
              <a:latin typeface="Arial" charset="0"/>
              <a:cs typeface="DejaVu Sans" charset="0"/>
            </a:endParaRPr>
          </a:p>
          <a:p>
            <a:pPr marL="390246" indent="-293764">
              <a:buClrTx/>
              <a:buSzPct val="45000"/>
              <a:buNone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endParaRPr lang="en-US" dirty="0">
              <a:latin typeface="Arial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77879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576811"/>
            <a:ext cx="8228160" cy="1062832"/>
          </a:xfrm>
        </p:spPr>
        <p:txBody>
          <a:bodyPr tIns="35268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dirty="0">
                <a:latin typeface="Arial" charset="0"/>
                <a:cs typeface="DejaVu Sans" charset="0"/>
              </a:rPr>
              <a:t>Ordered </a:t>
            </a:r>
            <a:r>
              <a:rPr lang="en-US" dirty="0" smtClean="0">
                <a:latin typeface="Arial" charset="0"/>
                <a:cs typeface="DejaVu Sans" charset="0"/>
              </a:rPr>
              <a:t>(Sorted) Array</a:t>
            </a:r>
            <a:endParaRPr lang="en-US" dirty="0">
              <a:latin typeface="Arial" charset="0"/>
              <a:cs typeface="DejaVu Sans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8160" cy="4444307"/>
          </a:xfrm>
        </p:spPr>
        <p:txBody>
          <a:bodyPr/>
          <a:lstStyle/>
          <a:p>
            <a:pPr marL="390246" indent="-293764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b="1" dirty="0" smtClean="0">
                <a:latin typeface="Arial" charset="0"/>
                <a:cs typeface="DejaVu Sans" charset="0"/>
              </a:rPr>
              <a:t>Disadvantages?</a:t>
            </a:r>
            <a:r>
              <a:rPr lang="en-US" dirty="0" smtClean="0">
                <a:latin typeface="Arial" charset="0"/>
                <a:cs typeface="DejaVu Sans" charset="0"/>
              </a:rPr>
              <a:t>:</a:t>
            </a:r>
          </a:p>
          <a:p>
            <a:pPr marL="96482" indent="0">
              <a:buClr>
                <a:srgbClr val="0066CC"/>
              </a:buClr>
              <a:buSzPct val="45000"/>
              <a:buNone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endParaRPr lang="en-US" dirty="0">
              <a:latin typeface="Arial" charset="0"/>
              <a:cs typeface="DejaVu Sans" charset="0"/>
            </a:endParaRPr>
          </a:p>
          <a:p>
            <a:pPr marL="781932" lvl="1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 smtClean="0">
                <a:latin typeface="Arial" charset="0"/>
                <a:cs typeface="DejaVu Sans" charset="0"/>
              </a:rPr>
              <a:t>A: Deletion</a:t>
            </a:r>
            <a:endParaRPr lang="en-US" dirty="0">
              <a:latin typeface="Arial" charset="0"/>
              <a:cs typeface="DejaVu Sans" charset="0"/>
            </a:endParaRPr>
          </a:p>
          <a:p>
            <a:pPr marL="781932" lvl="1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 smtClean="0">
                <a:latin typeface="Arial" charset="0"/>
                <a:cs typeface="DejaVu Sans" charset="0"/>
              </a:rPr>
              <a:t>B: Fixed size</a:t>
            </a:r>
            <a:endParaRPr lang="en-US" dirty="0">
              <a:latin typeface="Arial" charset="0"/>
              <a:cs typeface="DejaVu Sans" charset="0"/>
            </a:endParaRPr>
          </a:p>
          <a:p>
            <a:pPr marL="781932" lvl="1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 smtClean="0">
                <a:latin typeface="Arial" charset="0"/>
                <a:cs typeface="DejaVu Sans" charset="0"/>
              </a:rPr>
              <a:t>C: Insertion</a:t>
            </a:r>
            <a:endParaRPr lang="en-US" dirty="0">
              <a:latin typeface="Arial" charset="0"/>
              <a:cs typeface="DejaVu Sans" charset="0"/>
            </a:endParaRPr>
          </a:p>
          <a:p>
            <a:pPr marL="781932" lvl="1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 smtClean="0">
                <a:latin typeface="Arial" charset="0"/>
                <a:cs typeface="DejaVu Sans" charset="0"/>
              </a:rPr>
              <a:t>D: Fast </a:t>
            </a:r>
            <a:r>
              <a:rPr lang="en-US" dirty="0">
                <a:latin typeface="Arial" charset="0"/>
                <a:cs typeface="DejaVu Sans" charset="0"/>
              </a:rPr>
              <a:t>access if index is known</a:t>
            </a:r>
            <a:r>
              <a:rPr lang="en-US" dirty="0" smtClean="0">
                <a:latin typeface="Arial" charset="0"/>
                <a:cs typeface="DejaVu Sans" charset="0"/>
              </a:rPr>
              <a:t>.</a:t>
            </a:r>
          </a:p>
          <a:p>
            <a:pPr marL="781932" lvl="1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 smtClean="0">
                <a:latin typeface="Arial" charset="0"/>
                <a:cs typeface="DejaVu Sans" charset="0"/>
              </a:rPr>
              <a:t>E: Other/more than one</a:t>
            </a:r>
            <a:endParaRPr lang="en-US" dirty="0">
              <a:latin typeface="Arial" charset="0"/>
              <a:cs typeface="DejaVu Sans" charset="0"/>
            </a:endParaRPr>
          </a:p>
          <a:p>
            <a:pPr marL="390246" indent="-293764">
              <a:buClrTx/>
              <a:buSzPct val="45000"/>
              <a:buNone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endParaRPr lang="en-US" dirty="0">
              <a:latin typeface="Arial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36854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576811"/>
            <a:ext cx="8228160" cy="1062832"/>
          </a:xfrm>
        </p:spPr>
        <p:txBody>
          <a:bodyPr tIns="35268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dirty="0">
                <a:latin typeface="Arial" charset="0"/>
                <a:cs typeface="DejaVu Sans" charset="0"/>
              </a:rPr>
              <a:t>Ordered </a:t>
            </a:r>
            <a:r>
              <a:rPr lang="en-US" dirty="0" smtClean="0">
                <a:latin typeface="Arial" charset="0"/>
                <a:cs typeface="DejaVu Sans" charset="0"/>
              </a:rPr>
              <a:t>(Sorted) Array</a:t>
            </a:r>
            <a:endParaRPr lang="en-US" dirty="0">
              <a:latin typeface="Arial" charset="0"/>
              <a:cs typeface="DejaVu Sans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8160" cy="4444307"/>
          </a:xfrm>
        </p:spPr>
        <p:txBody>
          <a:bodyPr/>
          <a:lstStyle/>
          <a:p>
            <a:pPr marL="390246" indent="-293764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b="1" dirty="0" smtClean="0">
                <a:latin typeface="Arial" charset="0"/>
                <a:cs typeface="DejaVu Sans" charset="0"/>
              </a:rPr>
              <a:t>Disadvantages?</a:t>
            </a:r>
            <a:r>
              <a:rPr lang="en-US" dirty="0" smtClean="0">
                <a:latin typeface="Arial" charset="0"/>
                <a:cs typeface="DejaVu Sans" charset="0"/>
              </a:rPr>
              <a:t>:</a:t>
            </a:r>
          </a:p>
          <a:p>
            <a:pPr marL="96482" indent="0">
              <a:buClr>
                <a:srgbClr val="0066CC"/>
              </a:buClr>
              <a:buSzPct val="45000"/>
              <a:buNone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endParaRPr lang="en-US" dirty="0">
              <a:latin typeface="Arial" charset="0"/>
              <a:cs typeface="DejaVu Sans" charset="0"/>
            </a:endParaRPr>
          </a:p>
          <a:p>
            <a:pPr marL="781932" lvl="1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 smtClean="0">
                <a:solidFill>
                  <a:srgbClr val="FF0000"/>
                </a:solidFill>
                <a:latin typeface="Arial" charset="0"/>
                <a:cs typeface="DejaVu Sans" charset="0"/>
              </a:rPr>
              <a:t>A: Deletion</a:t>
            </a:r>
            <a:endParaRPr lang="en-US" dirty="0">
              <a:solidFill>
                <a:srgbClr val="FF0000"/>
              </a:solidFill>
              <a:latin typeface="Arial" charset="0"/>
              <a:cs typeface="DejaVu Sans" charset="0"/>
            </a:endParaRPr>
          </a:p>
          <a:p>
            <a:pPr marL="781932" lvl="1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 smtClean="0">
                <a:solidFill>
                  <a:srgbClr val="FF0000"/>
                </a:solidFill>
                <a:latin typeface="Arial" charset="0"/>
                <a:cs typeface="DejaVu Sans" charset="0"/>
              </a:rPr>
              <a:t>B: Fixed size</a:t>
            </a:r>
            <a:endParaRPr lang="en-US" dirty="0">
              <a:solidFill>
                <a:srgbClr val="FF0000"/>
              </a:solidFill>
              <a:latin typeface="Arial" charset="0"/>
              <a:cs typeface="DejaVu Sans" charset="0"/>
            </a:endParaRPr>
          </a:p>
          <a:p>
            <a:pPr marL="781932" lvl="1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 smtClean="0">
                <a:solidFill>
                  <a:srgbClr val="FF0000"/>
                </a:solidFill>
                <a:latin typeface="Arial" charset="0"/>
                <a:cs typeface="DejaVu Sans" charset="0"/>
              </a:rPr>
              <a:t>C: Insertion</a:t>
            </a:r>
            <a:endParaRPr lang="en-US" dirty="0">
              <a:solidFill>
                <a:srgbClr val="FF0000"/>
              </a:solidFill>
              <a:latin typeface="Arial" charset="0"/>
              <a:cs typeface="DejaVu Sans" charset="0"/>
            </a:endParaRPr>
          </a:p>
          <a:p>
            <a:pPr marL="781932" lvl="1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>
                <a:latin typeface="Arial" charset="0"/>
                <a:cs typeface="DejaVu Sans" charset="0"/>
              </a:rPr>
              <a:t>D: Fast access if index is known</a:t>
            </a:r>
            <a:r>
              <a:rPr lang="en-US" dirty="0" smtClean="0">
                <a:latin typeface="Arial" charset="0"/>
                <a:cs typeface="DejaVu Sans" charset="0"/>
              </a:rPr>
              <a:t>.</a:t>
            </a:r>
          </a:p>
          <a:p>
            <a:pPr marL="781932" lvl="1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 smtClean="0">
                <a:latin typeface="Arial" charset="0"/>
                <a:cs typeface="DejaVu Sans" charset="0"/>
              </a:rPr>
              <a:t>E: Other/more than one</a:t>
            </a:r>
            <a:endParaRPr lang="en-US" dirty="0">
              <a:latin typeface="Arial" charset="0"/>
              <a:cs typeface="DejaVu Sans" charset="0"/>
            </a:endParaRPr>
          </a:p>
          <a:p>
            <a:pPr marL="390246" indent="-293764">
              <a:buClrTx/>
              <a:buSzPct val="45000"/>
              <a:buNone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endParaRPr lang="en-US" dirty="0">
              <a:latin typeface="Arial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58394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>
          <a:xfrm>
            <a:off x="294920" y="541497"/>
            <a:ext cx="8228160" cy="1062832"/>
          </a:xfrm>
        </p:spPr>
        <p:txBody>
          <a:bodyPr tIns="35268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dirty="0">
                <a:latin typeface="Arial" charset="0"/>
                <a:cs typeface="DejaVu Sans" charset="0"/>
              </a:rPr>
              <a:t>When deal with Data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8160" cy="4444307"/>
          </a:xfrm>
        </p:spPr>
        <p:txBody>
          <a:bodyPr/>
          <a:lstStyle/>
          <a:p>
            <a:pPr marL="390246" indent="-293764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>
                <a:latin typeface="Arial" charset="0"/>
                <a:cs typeface="DejaVu Sans" charset="0"/>
              </a:rPr>
              <a:t>Need to know how </a:t>
            </a:r>
            <a:r>
              <a:rPr lang="en-US" dirty="0" smtClean="0">
                <a:latin typeface="Arial" charset="0"/>
                <a:cs typeface="DejaVu Sans" charset="0"/>
              </a:rPr>
              <a:t>and how long will it take to:</a:t>
            </a:r>
          </a:p>
          <a:p>
            <a:pPr marL="96482" indent="0">
              <a:buClr>
                <a:srgbClr val="0066CC"/>
              </a:buClr>
              <a:buSzPct val="45000"/>
              <a:buNone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endParaRPr lang="en-US" dirty="0">
              <a:latin typeface="Arial" charset="0"/>
              <a:cs typeface="DejaVu Sans" charset="0"/>
            </a:endParaRPr>
          </a:p>
          <a:p>
            <a:pPr marL="781932" lvl="1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>
                <a:latin typeface="Arial" charset="0"/>
                <a:cs typeface="DejaVu Sans" charset="0"/>
              </a:rPr>
              <a:t>Insert new item</a:t>
            </a:r>
          </a:p>
          <a:p>
            <a:pPr marL="781932" lvl="1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>
                <a:latin typeface="Arial" charset="0"/>
                <a:cs typeface="DejaVu Sans" charset="0"/>
              </a:rPr>
              <a:t>Delete new item</a:t>
            </a:r>
          </a:p>
          <a:p>
            <a:pPr marL="781932" lvl="1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>
                <a:latin typeface="Arial" charset="0"/>
                <a:cs typeface="DejaVu Sans" charset="0"/>
              </a:rPr>
              <a:t>Access an item</a:t>
            </a:r>
          </a:p>
          <a:p>
            <a:pPr marL="781932" lvl="1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>
                <a:latin typeface="Arial" charset="0"/>
                <a:cs typeface="DejaVu Sans" charset="0"/>
              </a:rPr>
              <a:t>Search for an item</a:t>
            </a:r>
          </a:p>
          <a:p>
            <a:pPr marL="781932" lvl="1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>
                <a:latin typeface="Arial" charset="0"/>
                <a:cs typeface="DejaVu Sans" charset="0"/>
              </a:rPr>
              <a:t>Iterate through </a:t>
            </a:r>
            <a:r>
              <a:rPr lang="en-US" dirty="0" smtClean="0">
                <a:latin typeface="Arial" charset="0"/>
                <a:cs typeface="DejaVu Sans" charset="0"/>
              </a:rPr>
              <a:t>items</a:t>
            </a:r>
            <a:endParaRPr lang="en-US" dirty="0">
              <a:latin typeface="Arial" charset="0"/>
              <a:cs typeface="DejaVu Sans" charset="0"/>
            </a:endParaRPr>
          </a:p>
          <a:p>
            <a:pPr marL="781932" lvl="1">
              <a:buClr>
                <a:srgbClr val="0066CC"/>
              </a:buClr>
              <a:buSzPct val="45000"/>
              <a:buFont typeface="Wingdings" charset="0"/>
              <a:buChar char="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b="1" dirty="0">
                <a:latin typeface="Arial" charset="0"/>
                <a:cs typeface="DejaVu Sans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9058902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018989" cy="1143000"/>
          </a:xfrm>
        </p:spPr>
        <p:txBody>
          <a:bodyPr/>
          <a:lstStyle/>
          <a:p>
            <a:r>
              <a:rPr lang="en-US" dirty="0" smtClean="0"/>
              <a:t>After we are done with the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course, you will </a:t>
            </a:r>
            <a:r>
              <a:rPr lang="en-US" i="1" dirty="0" smtClean="0"/>
              <a:t>hopefully </a:t>
            </a:r>
            <a:r>
              <a:rPr lang="en-US" i="1" dirty="0" smtClean="0">
                <a:sym typeface="Wingdings"/>
              </a:rPr>
              <a:t></a:t>
            </a:r>
            <a:r>
              <a:rPr lang="en-US" dirty="0" smtClean="0"/>
              <a:t> </a:t>
            </a:r>
            <a:r>
              <a:rPr lang="en-US" dirty="0"/>
              <a:t>know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data structures are.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Why </a:t>
            </a:r>
            <a:r>
              <a:rPr lang="en-US" dirty="0"/>
              <a:t>selecting the </a:t>
            </a:r>
            <a:r>
              <a:rPr lang="en-US" i="1" dirty="0"/>
              <a:t>right</a:t>
            </a:r>
            <a:r>
              <a:rPr lang="en-US" dirty="0"/>
              <a:t> data structure is important.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When</a:t>
            </a:r>
            <a:r>
              <a:rPr lang="en-US" dirty="0" smtClean="0"/>
              <a:t> </a:t>
            </a:r>
            <a:r>
              <a:rPr lang="en-US" dirty="0"/>
              <a:t>to use a particular type of data structure.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the most common data structures are implemented in code and in memory</a:t>
            </a:r>
            <a:r>
              <a:rPr lang="en-US" dirty="0" smtClean="0"/>
              <a:t>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object-orientation can facilitate good program design.</a:t>
            </a:r>
          </a:p>
        </p:txBody>
      </p:sp>
    </p:spTree>
    <p:extLst>
      <p:ext uri="{BB962C8B-B14F-4D97-AF65-F5344CB8AC3E}">
        <p14:creationId xmlns:p14="http://schemas.microsoft.com/office/powerpoint/2010/main" val="548708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 assignment #</a:t>
            </a:r>
            <a:r>
              <a:rPr lang="en-US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In </a:t>
            </a:r>
            <a:r>
              <a:rPr lang="en-US" dirty="0"/>
              <a:t>your </a:t>
            </a:r>
            <a:r>
              <a:rPr lang="en-US" dirty="0" smtClean="0"/>
              <a:t>first programming </a:t>
            </a:r>
            <a:r>
              <a:rPr lang="en-US" dirty="0"/>
              <a:t>project </a:t>
            </a:r>
            <a:r>
              <a:rPr lang="en-US" dirty="0" smtClean="0"/>
              <a:t>you</a:t>
            </a:r>
            <a:r>
              <a:rPr lang="ru-RU" dirty="0" smtClean="0"/>
              <a:t> </a:t>
            </a:r>
            <a:r>
              <a:rPr lang="en-US" dirty="0" smtClean="0"/>
              <a:t>will </a:t>
            </a:r>
          </a:p>
          <a:p>
            <a:pPr marL="11430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Sign CSE </a:t>
            </a:r>
            <a:r>
              <a:rPr lang="en-US" dirty="0"/>
              <a:t>12 Integrity of Scholarship </a:t>
            </a:r>
            <a:r>
              <a:rPr lang="en-US" dirty="0" smtClean="0"/>
              <a:t>Agreement</a:t>
            </a:r>
          </a:p>
          <a:p>
            <a:pPr lvl="1"/>
            <a:r>
              <a:rPr lang="en-US" dirty="0" smtClean="0"/>
              <a:t>Complete a short survey via </a:t>
            </a:r>
            <a:r>
              <a:rPr lang="en-US" dirty="0" err="1" smtClean="0"/>
              <a:t>quia.com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Create a small Java Program: Tic-Tac-Toe</a:t>
            </a:r>
            <a:endParaRPr lang="en-US" dirty="0" smtClean="0">
              <a:solidFill>
                <a:srgbClr val="292934"/>
              </a:solidFill>
            </a:endParaRPr>
          </a:p>
          <a:p>
            <a:pPr lvl="1"/>
            <a:r>
              <a:rPr lang="en-US" dirty="0" smtClean="0">
                <a:solidFill>
                  <a:srgbClr val="292934"/>
                </a:solidFill>
              </a:rPr>
              <a:t>Create simple documentation using </a:t>
            </a:r>
            <a:r>
              <a:rPr lang="en-US" dirty="0" err="1" smtClean="0">
                <a:solidFill>
                  <a:srgbClr val="292934"/>
                </a:solidFill>
              </a:rPr>
              <a:t>JavaDoc</a:t>
            </a:r>
            <a:endParaRPr lang="en-US" dirty="0" smtClean="0">
              <a:solidFill>
                <a:srgbClr val="292934"/>
              </a:solidFill>
            </a:endParaRPr>
          </a:p>
          <a:p>
            <a:pPr lvl="1"/>
            <a:r>
              <a:rPr lang="en-US" dirty="0" smtClean="0">
                <a:solidFill>
                  <a:srgbClr val="292934"/>
                </a:solidFill>
              </a:rPr>
              <a:t>Create a few </a:t>
            </a:r>
            <a:r>
              <a:rPr lang="en-US" dirty="0" err="1" smtClean="0">
                <a:solidFill>
                  <a:srgbClr val="292934"/>
                </a:solidFill>
              </a:rPr>
              <a:t>JUnit</a:t>
            </a:r>
            <a:r>
              <a:rPr lang="en-US" dirty="0" smtClean="0">
                <a:solidFill>
                  <a:srgbClr val="292934"/>
                </a:solidFill>
              </a:rPr>
              <a:t> tests</a:t>
            </a:r>
          </a:p>
          <a:p>
            <a:pPr lvl="1"/>
            <a:r>
              <a:rPr lang="en-US" dirty="0" smtClean="0">
                <a:solidFill>
                  <a:srgbClr val="292934"/>
                </a:solidFill>
              </a:rPr>
              <a:t>Answer 25 True/False questions about Java</a:t>
            </a:r>
          </a:p>
          <a:p>
            <a:pPr lvl="1"/>
            <a:endParaRPr lang="en-US" dirty="0">
              <a:solidFill>
                <a:srgbClr val="292934"/>
              </a:solidFill>
            </a:endParaRPr>
          </a:p>
          <a:p>
            <a:r>
              <a:rPr lang="en-US" dirty="0" smtClean="0">
                <a:solidFill>
                  <a:srgbClr val="292934"/>
                </a:solidFill>
              </a:rPr>
              <a:t>It will be out today, the deadline is </a:t>
            </a:r>
            <a:r>
              <a:rPr lang="en-US" dirty="0" smtClean="0">
                <a:solidFill>
                  <a:srgbClr val="FF0000"/>
                </a:solidFill>
              </a:rPr>
              <a:t>January 15th, 11:59pm 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 will send you an email when I post it on TED.</a:t>
            </a:r>
          </a:p>
        </p:txBody>
      </p:sp>
    </p:spTree>
    <p:extLst>
      <p:ext uri="{BB962C8B-B14F-4D97-AF65-F5344CB8AC3E}">
        <p14:creationId xmlns:p14="http://schemas.microsoft.com/office/powerpoint/2010/main" val="622148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/>
              <a:t>o</a:t>
            </a:r>
            <a:r>
              <a:rPr lang="en-US" dirty="0" smtClean="0"/>
              <a:t>ffice hours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still uncertain. </a:t>
            </a:r>
          </a:p>
          <a:p>
            <a:r>
              <a:rPr lang="en-US" dirty="0" smtClean="0"/>
              <a:t>Most likely right after lectures somewhere. I need to find a good place. My office is too far, since lectures are every other hours. </a:t>
            </a:r>
          </a:p>
          <a:p>
            <a:endParaRPr lang="en-US" dirty="0"/>
          </a:p>
          <a:p>
            <a:r>
              <a:rPr lang="en-US" dirty="0" smtClean="0"/>
              <a:t>I will let </a:t>
            </a:r>
            <a:r>
              <a:rPr lang="en-US" smtClean="0"/>
              <a:t>you know. </a:t>
            </a:r>
          </a:p>
          <a:p>
            <a:endParaRPr lang="en-US" dirty="0"/>
          </a:p>
          <a:p>
            <a:r>
              <a:rPr lang="en-US" dirty="0" smtClean="0"/>
              <a:t>Email me if you prefer some other time.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48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grade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5% </a:t>
            </a:r>
            <a:r>
              <a:rPr lang="en-US" dirty="0" err="1" smtClean="0"/>
              <a:t>i</a:t>
            </a:r>
            <a:r>
              <a:rPr lang="en-US" dirty="0" err="1"/>
              <a:t>C</a:t>
            </a:r>
            <a:r>
              <a:rPr lang="en-US" dirty="0" err="1" smtClean="0"/>
              <a:t>lickers</a:t>
            </a:r>
            <a:endParaRPr lang="en-US" dirty="0" smtClean="0"/>
          </a:p>
          <a:p>
            <a:pPr lvl="1"/>
            <a:r>
              <a:rPr lang="en-US" dirty="0" smtClean="0"/>
              <a:t>Participation only, not correctness</a:t>
            </a:r>
          </a:p>
          <a:p>
            <a:pPr lvl="1"/>
            <a:r>
              <a:rPr lang="en-US" dirty="0" smtClean="0"/>
              <a:t>Answer </a:t>
            </a:r>
            <a:r>
              <a:rPr lang="en-US" i="1" dirty="0" smtClean="0"/>
              <a:t>at least </a:t>
            </a:r>
            <a:r>
              <a:rPr lang="en-US" dirty="0" smtClean="0"/>
              <a:t>75% to get credit for that lecture</a:t>
            </a:r>
          </a:p>
          <a:p>
            <a:pPr lvl="2"/>
            <a:r>
              <a:rPr lang="en-US" dirty="0" smtClean="0"/>
              <a:t>+6 </a:t>
            </a:r>
            <a:r>
              <a:rPr lang="en-US" b="1" dirty="0" smtClean="0"/>
              <a:t>misses</a:t>
            </a:r>
            <a:r>
              <a:rPr lang="en-US" dirty="0" smtClean="0"/>
              <a:t> are allowed</a:t>
            </a:r>
          </a:p>
          <a:p>
            <a:pPr lvl="2"/>
            <a:r>
              <a:rPr lang="en-US" dirty="0" smtClean="0"/>
              <a:t>Do not click for your friend. </a:t>
            </a:r>
          </a:p>
          <a:p>
            <a:pPr lvl="2"/>
            <a:r>
              <a:rPr lang="en-US" dirty="0" smtClean="0"/>
              <a:t>If your midterm is above 95%, I will drop 8 more classes.</a:t>
            </a:r>
          </a:p>
          <a:p>
            <a:r>
              <a:rPr lang="en-US" b="1" dirty="0" smtClean="0"/>
              <a:t>5%</a:t>
            </a:r>
            <a:r>
              <a:rPr lang="en-US" dirty="0" smtClean="0"/>
              <a:t> reading quizzes (drop 3)</a:t>
            </a:r>
          </a:p>
          <a:p>
            <a:r>
              <a:rPr lang="en-US" b="1" dirty="0" smtClean="0"/>
              <a:t>5% </a:t>
            </a:r>
            <a:r>
              <a:rPr lang="en-US" dirty="0" smtClean="0"/>
              <a:t>review quizzes (Monday, before class) (drop 3)</a:t>
            </a:r>
          </a:p>
          <a:p>
            <a:pPr lvl="1"/>
            <a:r>
              <a:rPr lang="en-US" dirty="0" smtClean="0"/>
              <a:t>Next week it will be on Wed.</a:t>
            </a:r>
          </a:p>
          <a:p>
            <a:r>
              <a:rPr lang="en-US" b="1" dirty="0" smtClean="0"/>
              <a:t>25</a:t>
            </a:r>
            <a:r>
              <a:rPr lang="en-US" dirty="0" smtClean="0"/>
              <a:t>% Midterm (1 exam, during the class)</a:t>
            </a:r>
          </a:p>
          <a:p>
            <a:r>
              <a:rPr lang="en-US" b="1" dirty="0" smtClean="0"/>
              <a:t>30%</a:t>
            </a:r>
            <a:r>
              <a:rPr lang="en-US" dirty="0" smtClean="0"/>
              <a:t> Homework (~ 9 projects)</a:t>
            </a:r>
          </a:p>
          <a:p>
            <a:r>
              <a:rPr lang="en-US" b="1" dirty="0" smtClean="0"/>
              <a:t>30%</a:t>
            </a:r>
            <a:r>
              <a:rPr lang="en-US" dirty="0" smtClean="0"/>
              <a:t> Final Exam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523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you used clickers before?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A: Yes</a:t>
            </a:r>
          </a:p>
          <a:p>
            <a:r>
              <a:rPr lang="en-US" dirty="0" smtClean="0"/>
              <a:t>B: No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Please register your clicker via </a:t>
            </a:r>
            <a:r>
              <a:rPr lang="en-US" b="1" dirty="0" smtClean="0"/>
              <a:t>TED.</a:t>
            </a:r>
          </a:p>
          <a:p>
            <a:r>
              <a:rPr lang="en-US" dirty="0" smtClean="0"/>
              <a:t>I will post your score on TED by to tonight. If you were in class but do not see your point, talk to me ASAP!!</a:t>
            </a:r>
          </a:p>
          <a:p>
            <a:pPr lvl="1"/>
            <a:r>
              <a:rPr lang="en-US" dirty="0" smtClean="0"/>
              <a:t>You have 1 week to resolve any issues. </a:t>
            </a:r>
          </a:p>
        </p:txBody>
      </p:sp>
    </p:spTree>
    <p:extLst>
      <p:ext uri="{BB962C8B-B14F-4D97-AF65-F5344CB8AC3E}">
        <p14:creationId xmlns:p14="http://schemas.microsoft.com/office/powerpoint/2010/main" val="1012818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ZyBooks.com</a:t>
            </a:r>
            <a:r>
              <a:rPr lang="en-US" dirty="0" smtClean="0"/>
              <a:t>, required. </a:t>
            </a:r>
          </a:p>
          <a:p>
            <a:pPr lvl="1"/>
            <a:r>
              <a:rPr lang="en-US" dirty="0" smtClean="0"/>
              <a:t>Check the website on how to get it. </a:t>
            </a:r>
          </a:p>
          <a:p>
            <a:pPr marL="11430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Reading assignments</a:t>
            </a:r>
          </a:p>
          <a:p>
            <a:pPr lvl="1"/>
            <a:r>
              <a:rPr lang="en-US" dirty="0" smtClean="0"/>
              <a:t>Most reading quizzes (activities)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Not very expensive.</a:t>
            </a:r>
          </a:p>
          <a:p>
            <a:r>
              <a:rPr lang="en-US" dirty="0" smtClean="0"/>
              <a:t>98% students recommended it.</a:t>
            </a:r>
          </a:p>
          <a:p>
            <a:r>
              <a:rPr lang="en-US" dirty="0" smtClean="0"/>
              <a:t>If you drop the class within a month – money back.</a:t>
            </a:r>
          </a:p>
          <a:p>
            <a:pPr lvl="1"/>
            <a:r>
              <a:rPr lang="en-US" dirty="0" smtClean="0"/>
              <a:t>Email the </a:t>
            </a:r>
            <a:r>
              <a:rPr lang="en-US" dirty="0" err="1" smtClean="0"/>
              <a:t>zybooks</a:t>
            </a:r>
            <a:r>
              <a:rPr lang="en-US" dirty="0" smtClean="0"/>
              <a:t> people, not me. </a:t>
            </a:r>
          </a:p>
        </p:txBody>
      </p:sp>
    </p:spTree>
    <p:extLst>
      <p:ext uri="{BB962C8B-B14F-4D97-AF65-F5344CB8AC3E}">
        <p14:creationId xmlns:p14="http://schemas.microsoft.com/office/powerpoint/2010/main" val="3962038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quiz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</a:t>
            </a:r>
            <a:r>
              <a:rPr lang="en-US" dirty="0" smtClean="0">
                <a:solidFill>
                  <a:srgbClr val="FF0000"/>
                </a:solidFill>
              </a:rPr>
              <a:t>always</a:t>
            </a:r>
            <a:r>
              <a:rPr lang="en-US" dirty="0" smtClean="0"/>
              <a:t> </a:t>
            </a:r>
            <a:r>
              <a:rPr lang="en-US" dirty="0"/>
              <a:t>be a quiz unless otherwise specified in the </a:t>
            </a:r>
            <a:r>
              <a:rPr lang="en-US" dirty="0" smtClean="0"/>
              <a:t>schedule (always means MWF </a:t>
            </a:r>
            <a:r>
              <a:rPr lang="en-US" dirty="0" smtClean="0">
                <a:sym typeface="Wingdings"/>
              </a:rPr>
              <a:t>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Either book activity (</a:t>
            </a:r>
            <a:r>
              <a:rPr lang="en-US" dirty="0" err="1" smtClean="0"/>
              <a:t>zybooks</a:t>
            </a:r>
            <a:r>
              <a:rPr lang="en-US" dirty="0" smtClean="0"/>
              <a:t>). As many attempts as you want.</a:t>
            </a:r>
          </a:p>
          <a:p>
            <a:pPr lvl="1"/>
            <a:r>
              <a:rPr lang="en-US" dirty="0" smtClean="0"/>
              <a:t>Quiz via </a:t>
            </a:r>
            <a:r>
              <a:rPr lang="en-US" dirty="0" err="1" smtClean="0"/>
              <a:t>quia.com</a:t>
            </a:r>
            <a:r>
              <a:rPr lang="en-US" dirty="0" smtClean="0"/>
              <a:t> (for this Wed, for example). You will have 3 attempts.</a:t>
            </a:r>
          </a:p>
          <a:p>
            <a:pPr lvl="1"/>
            <a:r>
              <a:rPr lang="en-US" dirty="0" smtClean="0"/>
              <a:t>I usually post quizzes for the entire week.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Quizzes </a:t>
            </a:r>
            <a:r>
              <a:rPr lang="en-US" dirty="0"/>
              <a:t>are open book and open notes, but must be done SOLO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Quizzes close </a:t>
            </a:r>
            <a:r>
              <a:rPr lang="en-US" dirty="0"/>
              <a:t>at </a:t>
            </a:r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 </a:t>
            </a:r>
            <a:r>
              <a:rPr lang="en-US" dirty="0"/>
              <a:t>on </a:t>
            </a:r>
            <a:r>
              <a:rPr lang="en-US" dirty="0" smtClean="0"/>
              <a:t>MFW.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394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Websites (a lot, I know)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Vocareum</a:t>
            </a:r>
            <a:r>
              <a:rPr lang="en-US" dirty="0" smtClean="0"/>
              <a:t>  -&gt; to submit your homework, </a:t>
            </a:r>
            <a:r>
              <a:rPr lang="en-US" dirty="0" err="1" smtClean="0"/>
              <a:t>gradebook</a:t>
            </a:r>
            <a:endParaRPr lang="en-US" dirty="0" smtClean="0"/>
          </a:p>
          <a:p>
            <a:r>
              <a:rPr lang="en-US" dirty="0" err="1" smtClean="0"/>
              <a:t>Zybooks</a:t>
            </a:r>
            <a:r>
              <a:rPr lang="en-US" dirty="0" smtClean="0"/>
              <a:t>     -&gt; reading assignments </a:t>
            </a:r>
          </a:p>
          <a:p>
            <a:r>
              <a:rPr lang="en-US" dirty="0" smtClean="0"/>
              <a:t>Piazza         -&gt; Discussion Forum</a:t>
            </a:r>
          </a:p>
          <a:p>
            <a:r>
              <a:rPr lang="en-US" dirty="0" smtClean="0"/>
              <a:t>TED    -&gt; Your participation grades</a:t>
            </a:r>
          </a:p>
          <a:p>
            <a:r>
              <a:rPr lang="en-US" dirty="0" err="1" smtClean="0"/>
              <a:t>Quia</a:t>
            </a:r>
            <a:r>
              <a:rPr lang="en-US" dirty="0" smtClean="0"/>
              <a:t>  -&gt; For review and some reading quizzes</a:t>
            </a:r>
          </a:p>
          <a:p>
            <a:r>
              <a:rPr lang="en-US" dirty="0" err="1" smtClean="0"/>
              <a:t>Gradescope</a:t>
            </a:r>
            <a:r>
              <a:rPr lang="en-US" dirty="0" smtClean="0"/>
              <a:t> -&gt; for midterm exam.</a:t>
            </a:r>
          </a:p>
          <a:p>
            <a:endParaRPr lang="en-US" dirty="0"/>
          </a:p>
          <a:p>
            <a:r>
              <a:rPr lang="en-US" dirty="0" smtClean="0"/>
              <a:t>PLEASE, PLEASE use your </a:t>
            </a:r>
            <a:r>
              <a:rPr lang="en-US" dirty="0" err="1" smtClean="0"/>
              <a:t>ucsd</a:t>
            </a:r>
            <a:r>
              <a:rPr lang="en-US" dirty="0" smtClean="0"/>
              <a:t> emails! Ted is very picky about it.</a:t>
            </a:r>
          </a:p>
          <a:p>
            <a:endParaRPr lang="en-US" dirty="0"/>
          </a:p>
          <a:p>
            <a:r>
              <a:rPr lang="en-US" dirty="0" smtClean="0"/>
              <a:t>IF, only IF you do not have </a:t>
            </a:r>
            <a:r>
              <a:rPr lang="en-US" dirty="0" err="1" smtClean="0"/>
              <a:t>ucsd</a:t>
            </a:r>
            <a:r>
              <a:rPr lang="en-US" dirty="0" smtClean="0"/>
              <a:t> email, at the very least be </a:t>
            </a:r>
            <a:r>
              <a:rPr lang="en-US" b="1" dirty="0" smtClean="0"/>
              <a:t>consistent</a:t>
            </a:r>
            <a:r>
              <a:rPr lang="en-US" dirty="0" smtClean="0"/>
              <a:t>. This way, there is a higher chance that a tutor will not make a mistake uploading your grades. </a:t>
            </a:r>
          </a:p>
          <a:p>
            <a:endParaRPr lang="en-US" dirty="0"/>
          </a:p>
          <a:p>
            <a:r>
              <a:rPr lang="en-US" dirty="0" smtClean="0"/>
              <a:t>If you did not use your </a:t>
            </a:r>
            <a:r>
              <a:rPr lang="en-US" dirty="0" err="1" smtClean="0"/>
              <a:t>ucsd</a:t>
            </a:r>
            <a:r>
              <a:rPr lang="en-US" dirty="0" smtClean="0"/>
              <a:t> for </a:t>
            </a:r>
            <a:r>
              <a:rPr lang="en-US" dirty="0" err="1" smtClean="0"/>
              <a:t>zybooks</a:t>
            </a:r>
            <a:r>
              <a:rPr lang="en-US" dirty="0" smtClean="0"/>
              <a:t>, then you can change it to </a:t>
            </a:r>
            <a:r>
              <a:rPr lang="en-US" dirty="0" err="1" smtClean="0"/>
              <a:t>ucsd</a:t>
            </a:r>
            <a:r>
              <a:rPr lang="en-US" dirty="0" smtClean="0"/>
              <a:t>. Please do so!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542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6429</TotalTime>
  <Words>1873</Words>
  <Application>Microsoft Macintosh PowerPoint</Application>
  <PresentationFormat>On-screen Show (4:3)</PresentationFormat>
  <Paragraphs>295</Paragraphs>
  <Slides>37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Adjacency</vt:lpstr>
      <vt:lpstr>Lecture 1 Syllabus, Intro</vt:lpstr>
      <vt:lpstr>   Today’s plan</vt:lpstr>
      <vt:lpstr>About me</vt:lpstr>
      <vt:lpstr>My office hours</vt:lpstr>
      <vt:lpstr>Your grade</vt:lpstr>
      <vt:lpstr>Have you used clickers before?</vt:lpstr>
      <vt:lpstr>Textbook</vt:lpstr>
      <vt:lpstr>Reading quiz info</vt:lpstr>
      <vt:lpstr>Websites (a lot, I know)</vt:lpstr>
      <vt:lpstr>Monday review quizzes</vt:lpstr>
      <vt:lpstr>Discussion Section</vt:lpstr>
      <vt:lpstr>Midterm, week 5 </vt:lpstr>
      <vt:lpstr>Typical lecture flow</vt:lpstr>
      <vt:lpstr>Rules</vt:lpstr>
      <vt:lpstr>Re-grades</vt:lpstr>
      <vt:lpstr>Academic Integrity</vt:lpstr>
      <vt:lpstr>Academic Integrity</vt:lpstr>
      <vt:lpstr>Academic Integrity: Rule of Thumb </vt:lpstr>
      <vt:lpstr>Class website</vt:lpstr>
      <vt:lpstr>Podcast issues</vt:lpstr>
      <vt:lpstr>Why not just an array?</vt:lpstr>
      <vt:lpstr>What are Data Structures?</vt:lpstr>
      <vt:lpstr>Question</vt:lpstr>
      <vt:lpstr>Library Database Era without Computers</vt:lpstr>
      <vt:lpstr>Library Hired You</vt:lpstr>
      <vt:lpstr>Unordered Array (not ArrayList)</vt:lpstr>
      <vt:lpstr>Unordered Array</vt:lpstr>
      <vt:lpstr>Unordered Array</vt:lpstr>
      <vt:lpstr>Unordered Array</vt:lpstr>
      <vt:lpstr>Delete without search</vt:lpstr>
      <vt:lpstr>Ordered (Sorted) Array</vt:lpstr>
      <vt:lpstr>Ordered (Sorted) Array</vt:lpstr>
      <vt:lpstr>Ordered (Sorted) Array</vt:lpstr>
      <vt:lpstr>Ordered (Sorted) Array</vt:lpstr>
      <vt:lpstr>When deal with Data</vt:lpstr>
      <vt:lpstr>After we are done with the class</vt:lpstr>
      <vt:lpstr>Homework assignment #1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Marina Langlois</dc:creator>
  <cp:lastModifiedBy>Marina Langlois</cp:lastModifiedBy>
  <cp:revision>346</cp:revision>
  <dcterms:created xsi:type="dcterms:W3CDTF">2015-07-21T07:56:04Z</dcterms:created>
  <dcterms:modified xsi:type="dcterms:W3CDTF">2017-01-11T19:08:42Z</dcterms:modified>
</cp:coreProperties>
</file>