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53"/>
  </p:notesMasterIdLst>
  <p:sldIdLst>
    <p:sldId id="256" r:id="rId2"/>
    <p:sldId id="333" r:id="rId3"/>
    <p:sldId id="323" r:id="rId4"/>
    <p:sldId id="321" r:id="rId5"/>
    <p:sldId id="309" r:id="rId6"/>
    <p:sldId id="301" r:id="rId7"/>
    <p:sldId id="324" r:id="rId8"/>
    <p:sldId id="303" r:id="rId9"/>
    <p:sldId id="326" r:id="rId10"/>
    <p:sldId id="327" r:id="rId11"/>
    <p:sldId id="328" r:id="rId12"/>
    <p:sldId id="329" r:id="rId13"/>
    <p:sldId id="308" r:id="rId14"/>
    <p:sldId id="320" r:id="rId15"/>
    <p:sldId id="330" r:id="rId16"/>
    <p:sldId id="311" r:id="rId17"/>
    <p:sldId id="312" r:id="rId18"/>
    <p:sldId id="313" r:id="rId19"/>
    <p:sldId id="314" r:id="rId20"/>
    <p:sldId id="315" r:id="rId21"/>
    <p:sldId id="316" r:id="rId22"/>
    <p:sldId id="317" r:id="rId23"/>
    <p:sldId id="318" r:id="rId24"/>
    <p:sldId id="319" r:id="rId25"/>
    <p:sldId id="261" r:id="rId26"/>
    <p:sldId id="262" r:id="rId27"/>
    <p:sldId id="263" r:id="rId28"/>
    <p:sldId id="264" r:id="rId29"/>
    <p:sldId id="265" r:id="rId30"/>
    <p:sldId id="267" r:id="rId31"/>
    <p:sldId id="268" r:id="rId32"/>
    <p:sldId id="269" r:id="rId33"/>
    <p:sldId id="270" r:id="rId34"/>
    <p:sldId id="271" r:id="rId35"/>
    <p:sldId id="272" r:id="rId36"/>
    <p:sldId id="273" r:id="rId37"/>
    <p:sldId id="274" r:id="rId38"/>
    <p:sldId id="275" r:id="rId39"/>
    <p:sldId id="276" r:id="rId40"/>
    <p:sldId id="277" r:id="rId41"/>
    <p:sldId id="278" r:id="rId42"/>
    <p:sldId id="279" r:id="rId43"/>
    <p:sldId id="332" r:id="rId44"/>
    <p:sldId id="280" r:id="rId45"/>
    <p:sldId id="281" r:id="rId46"/>
    <p:sldId id="282" r:id="rId47"/>
    <p:sldId id="283" r:id="rId48"/>
    <p:sldId id="284" r:id="rId49"/>
    <p:sldId id="285" r:id="rId50"/>
    <p:sldId id="286" r:id="rId51"/>
    <p:sldId id="287" r:id="rId5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9" d="100"/>
          <a:sy n="89" d="100"/>
        </p:scale>
        <p:origin x="-13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notesMaster" Target="notesMasters/notesMaster1.xml"/><Relationship Id="rId54" Type="http://schemas.openxmlformats.org/officeDocument/2006/relationships/printerSettings" Target="printerSettings/printerSettings1.bin"/><Relationship Id="rId55" Type="http://schemas.openxmlformats.org/officeDocument/2006/relationships/presProps" Target="presProps.xml"/><Relationship Id="rId56" Type="http://schemas.openxmlformats.org/officeDocument/2006/relationships/viewProps" Target="viewProps.xml"/><Relationship Id="rId57" Type="http://schemas.openxmlformats.org/officeDocument/2006/relationships/theme" Target="theme/theme1.xml"/><Relationship Id="rId58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3C3C28-9438-1940-8938-CEC3C41643A5}" type="datetimeFigureOut">
              <a:rPr lang="en-US" smtClean="0"/>
              <a:t>3/14/17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CF8110-1BFC-8040-97D4-8EEDE1B92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8885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>
              <a:tabLst>
                <a:tab pos="649628" algn="l"/>
                <a:tab pos="1299256" algn="l"/>
                <a:tab pos="1948884" algn="l"/>
                <a:tab pos="2598511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  <a:cs typeface="DejaVu Sans" charset="0"/>
              </a:defRPr>
            </a:lvl1pPr>
            <a:lvl2pPr eaLnBrk="0">
              <a:tabLst>
                <a:tab pos="649628" algn="l"/>
                <a:tab pos="1299256" algn="l"/>
                <a:tab pos="1948884" algn="l"/>
                <a:tab pos="2598511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 eaLnBrk="0">
              <a:tabLst>
                <a:tab pos="649628" algn="l"/>
                <a:tab pos="1299256" algn="l"/>
                <a:tab pos="1948884" algn="l"/>
                <a:tab pos="2598511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 eaLnBrk="0">
              <a:tabLst>
                <a:tab pos="649628" algn="l"/>
                <a:tab pos="1299256" algn="l"/>
                <a:tab pos="1948884" algn="l"/>
                <a:tab pos="2598511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 eaLnBrk="0">
              <a:tabLst>
                <a:tab pos="649628" algn="l"/>
                <a:tab pos="1299256" algn="l"/>
                <a:tab pos="1948884" algn="l"/>
                <a:tab pos="2598511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2256602" indent="-205146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649628" algn="l"/>
                <a:tab pos="1299256" algn="l"/>
                <a:tab pos="1948884" algn="l"/>
                <a:tab pos="2598511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2666893" indent="-205146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649628" algn="l"/>
                <a:tab pos="1299256" algn="l"/>
                <a:tab pos="1948884" algn="l"/>
                <a:tab pos="2598511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3077185" indent="-205146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649628" algn="l"/>
                <a:tab pos="1299256" algn="l"/>
                <a:tab pos="1948884" algn="l"/>
                <a:tab pos="2598511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3487476" indent="-205146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649628" algn="l"/>
                <a:tab pos="1299256" algn="l"/>
                <a:tab pos="1948884" algn="l"/>
                <a:tab pos="2598511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pPr eaLnBrk="1">
              <a:defRPr/>
            </a:pPr>
            <a:fld id="{767CFC11-25F8-B04D-97DE-8FC2898E1251}" type="slidenum">
              <a:rPr lang="en-US" smtClean="0">
                <a:solidFill>
                  <a:srgbClr val="000000"/>
                </a:solidFill>
                <a:latin typeface="Times New Roman" charset="0"/>
              </a:rPr>
              <a:pPr eaLnBrk="1">
                <a:defRPr/>
              </a:pPr>
              <a:t>4</a:t>
            </a:fld>
            <a:endParaRPr lang="en-US" smtClean="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6861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93738"/>
            <a:ext cx="4568825" cy="342741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861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4960" y="4342535"/>
            <a:ext cx="5485279" cy="4114511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182E2-C57B-C04A-B28C-4D1B824037C2}" type="datetimeFigureOut">
              <a:rPr lang="en-US" smtClean="0"/>
              <a:t>3/14/17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D12B3-EE65-2F49-9FAA-6ADB9A6E94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182E2-C57B-C04A-B28C-4D1B824037C2}" type="datetimeFigureOut">
              <a:rPr lang="en-US" smtClean="0"/>
              <a:t>3/14/17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D12B3-EE65-2F49-9FAA-6ADB9A6E94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182E2-C57B-C04A-B28C-4D1B824037C2}" type="datetimeFigureOut">
              <a:rPr lang="en-US" smtClean="0"/>
              <a:t>3/14/17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D12B3-EE65-2F49-9FAA-6ADB9A6E94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182E2-C57B-C04A-B28C-4D1B824037C2}" type="datetimeFigureOut">
              <a:rPr lang="en-US" smtClean="0"/>
              <a:t>3/14/17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D12B3-EE65-2F49-9FAA-6ADB9A6E94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182E2-C57B-C04A-B28C-4D1B824037C2}" type="datetimeFigureOut">
              <a:rPr lang="en-US" smtClean="0"/>
              <a:t>3/14/17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D12B3-EE65-2F49-9FAA-6ADB9A6E94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182E2-C57B-C04A-B28C-4D1B824037C2}" type="datetimeFigureOut">
              <a:rPr lang="en-US" smtClean="0"/>
              <a:t>3/14/17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D12B3-EE65-2F49-9FAA-6ADB9A6E94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182E2-C57B-C04A-B28C-4D1B824037C2}" type="datetimeFigureOut">
              <a:rPr lang="en-US" smtClean="0"/>
              <a:t>3/14/17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D12B3-EE65-2F49-9FAA-6ADB9A6E94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182E2-C57B-C04A-B28C-4D1B824037C2}" type="datetimeFigureOut">
              <a:rPr lang="en-US" smtClean="0"/>
              <a:t>3/14/17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D12B3-EE65-2F49-9FAA-6ADB9A6E94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182E2-C57B-C04A-B28C-4D1B824037C2}" type="datetimeFigureOut">
              <a:rPr lang="en-US" smtClean="0"/>
              <a:t>3/14/17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D12B3-EE65-2F49-9FAA-6ADB9A6E94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182E2-C57B-C04A-B28C-4D1B824037C2}" type="datetimeFigureOut">
              <a:rPr lang="en-US" smtClean="0"/>
              <a:t>3/14/17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D12B3-EE65-2F49-9FAA-6ADB9A6E94A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182E2-C57B-C04A-B28C-4D1B824037C2}" type="datetimeFigureOut">
              <a:rPr lang="en-US" smtClean="0"/>
              <a:t>3/14/17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1D12B3-EE65-2F49-9FAA-6ADB9A6E94A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CE1D12B3-EE65-2F49-9FAA-6ADB9A6E94A4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CAD182E2-C57B-C04A-B28C-4D1B824037C2}" type="datetimeFigureOut">
              <a:rPr lang="en-US" smtClean="0"/>
              <a:t>3/14/17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jpe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gif"/><Relationship Id="rId3" Type="http://schemas.openxmlformats.org/officeDocument/2006/relationships/image" Target="../media/image27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gi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gi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gi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Lecture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JUnit</a:t>
            </a:r>
            <a:r>
              <a:rPr lang="en-US" dirty="0" smtClean="0"/>
              <a:t> tester</a:t>
            </a:r>
          </a:p>
          <a:p>
            <a:r>
              <a:rPr lang="en-US" dirty="0" smtClean="0"/>
              <a:t>Abstraction</a:t>
            </a:r>
          </a:p>
          <a:p>
            <a:r>
              <a:rPr lang="en-US" dirty="0" smtClean="0"/>
              <a:t>Interface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9271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Ans</a:t>
            </a:r>
            <a:r>
              <a:rPr lang="en-US" dirty="0" smtClean="0"/>
              <a:t>: 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Screen Shot 2016-09-25 at 9.35.18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53" y="1362643"/>
            <a:ext cx="5010547" cy="5497610"/>
          </a:xfrm>
          <a:prstGeom prst="rect">
            <a:avLst/>
          </a:prstGeom>
        </p:spPr>
      </p:pic>
      <p:pic>
        <p:nvPicPr>
          <p:cNvPr id="5" name="Picture 4" descr="Screen Shot 2016-09-25 at 9.26.05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7300" y="0"/>
            <a:ext cx="4076700" cy="2032000"/>
          </a:xfrm>
          <a:prstGeom prst="rect">
            <a:avLst/>
          </a:prstGeom>
        </p:spPr>
      </p:pic>
      <p:pic>
        <p:nvPicPr>
          <p:cNvPr id="8" name="Picture 7" descr="Screen Shot 2015-09-04 at 2.45.38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6459" y="3568735"/>
            <a:ext cx="5323011" cy="992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3128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Ans</a:t>
            </a:r>
            <a:r>
              <a:rPr lang="en-US" dirty="0" smtClean="0"/>
              <a:t>: 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Screen Shot 2016-09-25 at 9.35.18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37" y="1141177"/>
            <a:ext cx="5210338" cy="5716823"/>
          </a:xfrm>
          <a:prstGeom prst="rect">
            <a:avLst/>
          </a:prstGeom>
        </p:spPr>
      </p:pic>
      <p:pic>
        <p:nvPicPr>
          <p:cNvPr id="5" name="Picture 4" descr="Screen Shot 2016-09-25 at 9.26.05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7300" y="0"/>
            <a:ext cx="4076700" cy="2032000"/>
          </a:xfrm>
          <a:prstGeom prst="rect">
            <a:avLst/>
          </a:prstGeom>
        </p:spPr>
      </p:pic>
      <p:pic>
        <p:nvPicPr>
          <p:cNvPr id="7" name="Picture 6" descr="Screen Shot 2015-07-22 at 12.28.01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6191" y="3810875"/>
            <a:ext cx="3632200" cy="115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1021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Screen Shot 2016-09-25 at 9.35.18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109398" cy="6703278"/>
          </a:xfrm>
          <a:prstGeom prst="rect">
            <a:avLst/>
          </a:prstGeom>
        </p:spPr>
      </p:pic>
      <p:pic>
        <p:nvPicPr>
          <p:cNvPr id="8" name="Picture 7" descr="Screen Shot 2015-07-22 at 12.29.44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4270" y="3177819"/>
            <a:ext cx="4369730" cy="1435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1740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missing</a:t>
            </a:r>
            <a:r>
              <a:rPr lang="en-US" dirty="0" smtClean="0"/>
              <a:t>? </a:t>
            </a:r>
            <a:r>
              <a:rPr lang="en-US" dirty="0" err="1" smtClean="0"/>
              <a:t>Ans</a:t>
            </a:r>
            <a:r>
              <a:rPr lang="en-US" dirty="0" smtClean="0"/>
              <a:t>: 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5-09-07 at 4.13.5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524000"/>
            <a:ext cx="7201193" cy="3310150"/>
          </a:xfrm>
          <a:prstGeom prst="rect">
            <a:avLst/>
          </a:prstGeom>
        </p:spPr>
      </p:pic>
      <p:pic>
        <p:nvPicPr>
          <p:cNvPr id="5" name="Picture 4" descr="Screen Shot 2015-09-07 at 4.23.28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834150"/>
            <a:ext cx="5584893" cy="2023850"/>
          </a:xfrm>
          <a:prstGeom prst="rect">
            <a:avLst/>
          </a:prstGeom>
        </p:spPr>
      </p:pic>
      <p:pic>
        <p:nvPicPr>
          <p:cNvPr id="7" name="Picture 6" descr="Screen Shot 2015-09-07 at 4.25.17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3193" y="1282450"/>
            <a:ext cx="2743200" cy="219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4537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of the following is true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About an </a:t>
            </a:r>
            <a:r>
              <a:rPr lang="en-US" b="1" dirty="0"/>
              <a:t>abstract </a:t>
            </a:r>
            <a:r>
              <a:rPr lang="en-US" b="1" dirty="0" smtClean="0"/>
              <a:t>class?</a:t>
            </a:r>
          </a:p>
          <a:p>
            <a:endParaRPr lang="en-US" dirty="0"/>
          </a:p>
          <a:p>
            <a:r>
              <a:rPr lang="en-US" sz="2200" b="1" dirty="0" smtClean="0"/>
              <a:t>A</a:t>
            </a:r>
            <a:r>
              <a:rPr lang="en-US" sz="2200" dirty="0" smtClean="0"/>
              <a:t>:  An abstract class can have </a:t>
            </a:r>
            <a:r>
              <a:rPr lang="en-US" sz="2200" dirty="0"/>
              <a:t>abstract method without body and it can have methods with </a:t>
            </a:r>
            <a:r>
              <a:rPr lang="en-US" sz="2200" dirty="0" smtClean="0"/>
              <a:t>implementation.</a:t>
            </a:r>
          </a:p>
          <a:p>
            <a:pPr marL="0" indent="0">
              <a:buNone/>
            </a:pPr>
            <a:endParaRPr lang="en-US" sz="2200" dirty="0" smtClean="0"/>
          </a:p>
          <a:p>
            <a:r>
              <a:rPr lang="en-US" sz="2200" b="1" dirty="0"/>
              <a:t>B</a:t>
            </a:r>
            <a:r>
              <a:rPr lang="en-US" sz="2200" dirty="0"/>
              <a:t>: An abstract class </a:t>
            </a:r>
            <a:r>
              <a:rPr lang="en-US" sz="2200" dirty="0" smtClean="0"/>
              <a:t>can not </a:t>
            </a:r>
            <a:r>
              <a:rPr lang="en-US" sz="2200" dirty="0"/>
              <a:t>be </a:t>
            </a:r>
            <a:r>
              <a:rPr lang="en-US" sz="2200" dirty="0" smtClean="0"/>
              <a:t>instantiated.</a:t>
            </a:r>
          </a:p>
          <a:p>
            <a:pPr marL="0" indent="0">
              <a:buNone/>
            </a:pPr>
            <a:endParaRPr lang="en-US" sz="2200" dirty="0" smtClean="0"/>
          </a:p>
          <a:p>
            <a:r>
              <a:rPr lang="en-US" sz="2200" b="1" dirty="0"/>
              <a:t>C</a:t>
            </a:r>
            <a:r>
              <a:rPr lang="en-US" sz="2200" dirty="0"/>
              <a:t>: </a:t>
            </a:r>
            <a:r>
              <a:rPr lang="en-US" dirty="0"/>
              <a:t>I</a:t>
            </a:r>
            <a:r>
              <a:rPr lang="en-US" sz="2200" dirty="0" smtClean="0"/>
              <a:t>s used </a:t>
            </a:r>
            <a:r>
              <a:rPr lang="en-US" sz="2200" dirty="0"/>
              <a:t>to provide common method implementation to all the subclasses or to provide default implementation</a:t>
            </a:r>
            <a:r>
              <a:rPr lang="en-US" sz="2200" dirty="0" smtClean="0"/>
              <a:t>.</a:t>
            </a:r>
          </a:p>
          <a:p>
            <a:pPr marL="0" indent="0">
              <a:buNone/>
            </a:pPr>
            <a:endParaRPr lang="en-US" sz="2200" dirty="0" smtClean="0"/>
          </a:p>
          <a:p>
            <a:r>
              <a:rPr lang="en-US" sz="2200" b="1" dirty="0"/>
              <a:t>D</a:t>
            </a:r>
            <a:r>
              <a:rPr lang="en-US" sz="2200" dirty="0"/>
              <a:t>:  </a:t>
            </a:r>
            <a:r>
              <a:rPr lang="en-US" sz="2200" dirty="0" smtClean="0"/>
              <a:t>All the above</a:t>
            </a:r>
          </a:p>
          <a:p>
            <a:r>
              <a:rPr lang="en-US" sz="2200" b="1" dirty="0" smtClean="0"/>
              <a:t>E</a:t>
            </a:r>
            <a:r>
              <a:rPr lang="en-US" sz="2200" dirty="0" smtClean="0"/>
              <a:t>: I’ve never seen it before (if that’s the case, read about it)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0727056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testing. </a:t>
            </a:r>
            <a:r>
              <a:rPr lang="en-US" dirty="0" err="1" smtClean="0"/>
              <a:t>JUnit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 descr="software-Testing-Training-in-Chandigarh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445" y="258234"/>
            <a:ext cx="6096000" cy="461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0068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Black-box </a:t>
            </a:r>
            <a:r>
              <a:rPr lang="en-US" b="1" dirty="0" smtClean="0">
                <a:solidFill>
                  <a:srgbClr val="FF0000"/>
                </a:solidFill>
              </a:rPr>
              <a:t>Testing</a:t>
            </a:r>
            <a:endParaRPr lang="en-US" dirty="0"/>
          </a:p>
          <a:p>
            <a:pPr lvl="1"/>
            <a:r>
              <a:rPr lang="en-US" dirty="0" smtClean="0"/>
              <a:t>You </a:t>
            </a:r>
            <a:r>
              <a:rPr lang="en-US" dirty="0"/>
              <a:t>don’t know (or you pretend you don’t know) how </a:t>
            </a:r>
            <a:r>
              <a:rPr lang="en-US" dirty="0" smtClean="0"/>
              <a:t>something </a:t>
            </a:r>
            <a:r>
              <a:rPr lang="en-US" dirty="0"/>
              <a:t>is </a:t>
            </a:r>
            <a:r>
              <a:rPr lang="en-US" dirty="0" smtClean="0"/>
              <a:t>implemented</a:t>
            </a:r>
            <a:endParaRPr lang="en-US" dirty="0"/>
          </a:p>
          <a:p>
            <a:pPr lvl="1"/>
            <a:r>
              <a:rPr lang="en-US" dirty="0" smtClean="0"/>
              <a:t>You </a:t>
            </a:r>
            <a:r>
              <a:rPr lang="en-US" dirty="0"/>
              <a:t>test only based on inputs and outputs</a:t>
            </a:r>
          </a:p>
          <a:p>
            <a:endParaRPr lang="en-US" dirty="0"/>
          </a:p>
          <a:p>
            <a:r>
              <a:rPr lang="en-US" b="1" dirty="0">
                <a:solidFill>
                  <a:srgbClr val="FF0000"/>
                </a:solidFill>
              </a:rPr>
              <a:t>Clear-box </a:t>
            </a:r>
            <a:r>
              <a:rPr lang="en-US" b="1" dirty="0" smtClean="0">
                <a:solidFill>
                  <a:srgbClr val="FF0000"/>
                </a:solidFill>
              </a:rPr>
              <a:t>Testing</a:t>
            </a:r>
          </a:p>
          <a:p>
            <a:pPr lvl="1"/>
            <a:r>
              <a:rPr lang="en-US" dirty="0" smtClean="0"/>
              <a:t>(</a:t>
            </a:r>
            <a:r>
              <a:rPr lang="en-US" dirty="0"/>
              <a:t>Also known as “white-box testing”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If </a:t>
            </a:r>
            <a:r>
              <a:rPr lang="en-US" dirty="0"/>
              <a:t>you can look inside the black box and see how a method </a:t>
            </a:r>
            <a:r>
              <a:rPr lang="en-US" dirty="0" smtClean="0"/>
              <a:t>is implemented</a:t>
            </a:r>
            <a:r>
              <a:rPr lang="en-US" dirty="0"/>
              <a:t>, you can do more detailed testing</a:t>
            </a:r>
          </a:p>
        </p:txBody>
      </p:sp>
    </p:spTree>
    <p:extLst>
      <p:ext uri="{BB962C8B-B14F-4D97-AF65-F5344CB8AC3E}">
        <p14:creationId xmlns:p14="http://schemas.microsoft.com/office/powerpoint/2010/main" val="17497305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(micro)-testing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Whether you are doing black-box or clear-box testing, you should </a:t>
            </a:r>
            <a:r>
              <a:rPr lang="en-US" dirty="0" smtClean="0"/>
              <a:t>test every unit </a:t>
            </a:r>
            <a:r>
              <a:rPr lang="en-US" dirty="0"/>
              <a:t>of a software system</a:t>
            </a:r>
          </a:p>
          <a:p>
            <a:endParaRPr lang="en-US" dirty="0"/>
          </a:p>
          <a:p>
            <a:r>
              <a:rPr lang="en-US" dirty="0" smtClean="0"/>
              <a:t>What </a:t>
            </a:r>
            <a:r>
              <a:rPr lang="en-US" dirty="0"/>
              <a:t>is a </a:t>
            </a:r>
            <a:r>
              <a:rPr lang="en-US" i="1" dirty="0">
                <a:solidFill>
                  <a:srgbClr val="FF0000"/>
                </a:solidFill>
              </a:rPr>
              <a:t>unit?</a:t>
            </a:r>
            <a:r>
              <a:rPr lang="en-US" dirty="0"/>
              <a:t> In object-oriented programming, usually a software unit is </a:t>
            </a:r>
            <a:r>
              <a:rPr lang="en-US" dirty="0" smtClean="0"/>
              <a:t>taken </a:t>
            </a:r>
            <a:r>
              <a:rPr lang="en-US" dirty="0"/>
              <a:t>to be a single method</a:t>
            </a:r>
          </a:p>
          <a:p>
            <a:endParaRPr lang="en-US" dirty="0"/>
          </a:p>
          <a:p>
            <a:r>
              <a:rPr lang="en-US" dirty="0" smtClean="0"/>
              <a:t>So</a:t>
            </a:r>
            <a:r>
              <a:rPr lang="en-US" dirty="0"/>
              <a:t>: we should test every method of every class in the software</a:t>
            </a:r>
          </a:p>
          <a:p>
            <a:endParaRPr lang="en-US" dirty="0"/>
          </a:p>
          <a:p>
            <a:r>
              <a:rPr lang="en-US" b="1" dirty="0" err="1" smtClean="0"/>
              <a:t>JUnit</a:t>
            </a:r>
            <a:r>
              <a:rPr lang="en-US" dirty="0" smtClean="0"/>
              <a:t> </a:t>
            </a:r>
            <a:r>
              <a:rPr lang="en-US" dirty="0"/>
              <a:t>is a widely used framework for unit testing of </a:t>
            </a:r>
            <a:r>
              <a:rPr lang="en-US" dirty="0" smtClean="0"/>
              <a:t>Java software.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7978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JUnit</a:t>
            </a:r>
            <a:r>
              <a:rPr lang="en-US" dirty="0" smtClean="0"/>
              <a:t> testing in Dr.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endParaRPr lang="en-US" dirty="0"/>
          </a:p>
        </p:txBody>
      </p:sp>
      <p:pic>
        <p:nvPicPr>
          <p:cNvPr id="5" name="Picture 4" descr="Screen Shot 2015-09-28 at 3.00.1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857" y="1625600"/>
            <a:ext cx="8140700" cy="477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7160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a test is failed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Screen Shot 2015-09-28 at 3.01.5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76" y="1313157"/>
            <a:ext cx="8255000" cy="534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5256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iClicker</a:t>
            </a:r>
            <a:r>
              <a:rPr lang="en-US" smtClean="0"/>
              <a:t>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will transfer the grades right away to TED, so that you can check it right after class. </a:t>
            </a:r>
          </a:p>
          <a:p>
            <a:r>
              <a:rPr lang="en-US" dirty="0" smtClean="0"/>
              <a:t>If the issue is resolved, great.</a:t>
            </a:r>
          </a:p>
          <a:p>
            <a:pPr lvl="1"/>
            <a:r>
              <a:rPr lang="en-US" dirty="0" smtClean="0"/>
              <a:t>If not and you have time, please stay.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8626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749913"/>
          </a:xfrm>
        </p:spPr>
        <p:txBody>
          <a:bodyPr/>
          <a:lstStyle/>
          <a:p>
            <a:r>
              <a:rPr lang="en-US" dirty="0" smtClean="0"/>
              <a:t>Sample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125563"/>
            <a:ext cx="8053599" cy="5275237"/>
          </a:xfrm>
        </p:spPr>
        <p:txBody>
          <a:bodyPr/>
          <a:lstStyle/>
          <a:p>
            <a:r>
              <a:rPr lang="en-US" b="1" dirty="0" err="1"/>
              <a:t>assertEquals</a:t>
            </a:r>
            <a:r>
              <a:rPr lang="en-US" b="1" dirty="0"/>
              <a:t>(String message, Object expected, Object actual):</a:t>
            </a:r>
            <a:r>
              <a:rPr lang="en-US" dirty="0"/>
              <a:t> Asserts that two objects are equal. </a:t>
            </a:r>
          </a:p>
        </p:txBody>
      </p:sp>
      <p:pic>
        <p:nvPicPr>
          <p:cNvPr id="5" name="Picture 4" descr="Screen Shot 2015-09-28 at 3.06.2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900" y="1832184"/>
            <a:ext cx="5668424" cy="2685043"/>
          </a:xfrm>
          <a:prstGeom prst="rect">
            <a:avLst/>
          </a:prstGeom>
        </p:spPr>
      </p:pic>
      <p:pic>
        <p:nvPicPr>
          <p:cNvPr id="7" name="Picture 6" descr="Screen Shot 2015-09-28 at 3.06.1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900" y="4648199"/>
            <a:ext cx="8961342" cy="2047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8939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on </a:t>
            </a:r>
            <a:r>
              <a:rPr lang="en-US" dirty="0" err="1" smtClean="0"/>
              <a:t>JUnit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969624" cy="4800600"/>
          </a:xfrm>
        </p:spPr>
        <p:txBody>
          <a:bodyPr>
            <a:normAutofit/>
          </a:bodyPr>
          <a:lstStyle/>
          <a:p>
            <a:r>
              <a:rPr lang="en-US" dirty="0" smtClean="0"/>
              <a:t>But </a:t>
            </a:r>
            <a:r>
              <a:rPr lang="en-US" dirty="0"/>
              <a:t>you might want to just write the </a:t>
            </a:r>
            <a:r>
              <a:rPr lang="en-US" dirty="0" smtClean="0"/>
              <a:t>assert statements </a:t>
            </a:r>
            <a:r>
              <a:rPr lang="en-US" dirty="0"/>
              <a:t>and reuse the test data you </a:t>
            </a:r>
            <a:r>
              <a:rPr lang="en-US" dirty="0" smtClean="0"/>
              <a:t>created</a:t>
            </a:r>
          </a:p>
          <a:p>
            <a:endParaRPr lang="en-US" dirty="0"/>
          </a:p>
          <a:p>
            <a:r>
              <a:rPr lang="en-US" dirty="0" smtClean="0"/>
              <a:t> </a:t>
            </a:r>
            <a:r>
              <a:rPr lang="en-US" i="1" dirty="0"/>
              <a:t>Use </a:t>
            </a:r>
            <a:r>
              <a:rPr lang="en-US" i="1" dirty="0" smtClean="0"/>
              <a:t>fixtures: </a:t>
            </a:r>
            <a:r>
              <a:rPr lang="en-US" dirty="0"/>
              <a:t>Unit invokes this method before every </a:t>
            </a:r>
            <a:r>
              <a:rPr lang="en-US" dirty="0" err="1"/>
              <a:t>testXXX</a:t>
            </a:r>
            <a:r>
              <a:rPr lang="en-US" dirty="0"/>
              <a:t> method. The </a:t>
            </a:r>
            <a:r>
              <a:rPr lang="en-US" b="1" i="1" dirty="0"/>
              <a:t>@Before </a:t>
            </a:r>
            <a:r>
              <a:rPr lang="en-US" dirty="0"/>
              <a:t>tag tells </a:t>
            </a:r>
            <a:r>
              <a:rPr lang="en-US" dirty="0" err="1"/>
              <a:t>JUnit</a:t>
            </a:r>
            <a:r>
              <a:rPr lang="en-US" dirty="0"/>
              <a:t> to run this method before each </a:t>
            </a:r>
            <a:r>
              <a:rPr lang="en-US" dirty="0" smtClean="0"/>
              <a:t>test.</a:t>
            </a: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b="1" dirty="0">
                <a:latin typeface="Monaco"/>
                <a:cs typeface="Monaco"/>
              </a:rPr>
              <a:t>@</a:t>
            </a:r>
            <a:r>
              <a:rPr lang="en-US" b="1" dirty="0" smtClean="0">
                <a:latin typeface="Monaco"/>
                <a:cs typeface="Monaco"/>
              </a:rPr>
              <a:t>Before</a:t>
            </a:r>
          </a:p>
          <a:p>
            <a:pPr marL="114300" indent="0">
              <a:buNone/>
            </a:pPr>
            <a:r>
              <a:rPr lang="en-US" dirty="0" smtClean="0">
                <a:latin typeface="Monaco"/>
                <a:cs typeface="Monaco"/>
              </a:rPr>
              <a:t> public </a:t>
            </a:r>
            <a:r>
              <a:rPr lang="en-US" dirty="0">
                <a:latin typeface="Monaco"/>
                <a:cs typeface="Monaco"/>
              </a:rPr>
              <a:t>void setup()</a:t>
            </a:r>
          </a:p>
          <a:p>
            <a:pPr marL="114300" indent="0">
              <a:buNone/>
            </a:pPr>
            <a:r>
              <a:rPr lang="en-US" dirty="0" smtClean="0">
                <a:latin typeface="Monaco"/>
                <a:cs typeface="Monaco"/>
              </a:rPr>
              <a:t> {</a:t>
            </a:r>
            <a:endParaRPr lang="en-US" dirty="0">
              <a:latin typeface="Monaco"/>
              <a:cs typeface="Monaco"/>
            </a:endParaRPr>
          </a:p>
          <a:p>
            <a:pPr marL="114300" indent="0">
              <a:buNone/>
            </a:pPr>
            <a:r>
              <a:rPr lang="en-US" dirty="0" smtClean="0">
                <a:latin typeface="Monaco"/>
                <a:cs typeface="Monaco"/>
              </a:rPr>
              <a:t>    /</a:t>
            </a:r>
            <a:r>
              <a:rPr lang="en-US" dirty="0">
                <a:latin typeface="Monaco"/>
                <a:cs typeface="Monaco"/>
              </a:rPr>
              <a:t>/ Add your data initialization code here</a:t>
            </a:r>
          </a:p>
          <a:p>
            <a:pPr marL="114300" indent="0">
              <a:buNone/>
            </a:pPr>
            <a:r>
              <a:rPr lang="en-US" dirty="0" smtClean="0">
                <a:latin typeface="Monaco"/>
                <a:cs typeface="Monaco"/>
              </a:rPr>
              <a:t> }</a:t>
            </a:r>
            <a:endParaRPr lang="en-US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9266084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Screen Shot 2015-09-09 at 1.34.1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4200"/>
            <a:ext cx="9131300" cy="581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9913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Ans</a:t>
            </a:r>
            <a:r>
              <a:rPr lang="en-US" dirty="0" smtClean="0"/>
              <a:t>: D or 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Screen Shot 2015-09-27 at 11.20.57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17638"/>
            <a:ext cx="8688295" cy="5399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4198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ANS: 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Screen Shot 2015-09-28 at 3.10.4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4588" y="1600200"/>
            <a:ext cx="9144000" cy="5257799"/>
          </a:xfrm>
          <a:prstGeom prst="rect">
            <a:avLst/>
          </a:prstGeom>
        </p:spPr>
      </p:pic>
      <p:pic>
        <p:nvPicPr>
          <p:cNvPr id="6" name="Picture 5" descr="Screen Shot 2015-09-28 at 3.12.1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7412" y="2209800"/>
            <a:ext cx="2997200" cy="1079500"/>
          </a:xfrm>
          <a:prstGeom prst="rect">
            <a:avLst/>
          </a:prstGeom>
        </p:spPr>
      </p:pic>
      <p:pic>
        <p:nvPicPr>
          <p:cNvPr id="8" name="Picture 7" descr="Screen Shot 2015-09-28 at 3.12.25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7412" y="3289300"/>
            <a:ext cx="3302000" cy="104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0611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 not confuse the two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endParaRPr lang="en-US" dirty="0"/>
          </a:p>
          <a:p>
            <a:r>
              <a:rPr lang="en-US" dirty="0" smtClean="0"/>
              <a:t>Abstract Data Type  </a:t>
            </a:r>
            <a:r>
              <a:rPr lang="en-US" dirty="0" err="1" smtClean="0"/>
              <a:t>vs</a:t>
            </a:r>
            <a:r>
              <a:rPr lang="en-US" dirty="0" smtClean="0"/>
              <a:t> Data Structure</a:t>
            </a:r>
            <a:endParaRPr lang="en-US" dirty="0"/>
          </a:p>
        </p:txBody>
      </p:sp>
      <p:pic>
        <p:nvPicPr>
          <p:cNvPr id="4" name="Picture 3" descr="th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324" y="2932273"/>
            <a:ext cx="285750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594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199" y="274638"/>
            <a:ext cx="8172687" cy="1143000"/>
          </a:xfrm>
        </p:spPr>
        <p:txBody>
          <a:bodyPr/>
          <a:lstStyle/>
          <a:p>
            <a:r>
              <a:rPr lang="en-US" dirty="0" smtClean="0"/>
              <a:t>Data Types </a:t>
            </a:r>
            <a:r>
              <a:rPr lang="en-US" dirty="0" err="1" smtClean="0"/>
              <a:t>vs</a:t>
            </a:r>
            <a:r>
              <a:rPr lang="en-US" dirty="0" smtClean="0"/>
              <a:t> Data Structures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Abstract Data </a:t>
            </a:r>
            <a:r>
              <a:rPr lang="en-US" dirty="0">
                <a:solidFill>
                  <a:srgbClr val="FF0000"/>
                </a:solidFill>
              </a:rPr>
              <a:t>type</a:t>
            </a:r>
            <a:r>
              <a:rPr lang="en-US" dirty="0"/>
              <a:t>:  </a:t>
            </a:r>
            <a:r>
              <a:rPr lang="en-US" dirty="0" smtClean="0"/>
              <a:t>is </a:t>
            </a:r>
            <a:r>
              <a:rPr lang="en-US" dirty="0"/>
              <a:t>a </a:t>
            </a:r>
            <a:r>
              <a:rPr lang="en-US" i="1" dirty="0"/>
              <a:t>mathematical</a:t>
            </a:r>
            <a:r>
              <a:rPr lang="en-US" dirty="0"/>
              <a:t> model of the data objects that make up a data type as well as the functions that operate on these </a:t>
            </a:r>
            <a:r>
              <a:rPr lang="en-US" dirty="0" smtClean="0"/>
              <a:t>objects</a:t>
            </a:r>
            <a:endParaRPr lang="en-US" dirty="0"/>
          </a:p>
          <a:p>
            <a:pPr lvl="1"/>
            <a:r>
              <a:rPr lang="en-US" dirty="0" smtClean="0"/>
              <a:t>Stack, Queue, List, Priority Queue, Heap, Binary Tree, Set, Map..</a:t>
            </a:r>
          </a:p>
          <a:p>
            <a:endParaRPr lang="en-US" dirty="0"/>
          </a:p>
          <a:p>
            <a:pPr marL="114300" indent="0">
              <a:buNone/>
            </a:pPr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Data structure</a:t>
            </a:r>
            <a:r>
              <a:rPr lang="en-US" dirty="0" smtClean="0"/>
              <a:t>: a </a:t>
            </a:r>
            <a:r>
              <a:rPr lang="en-US" i="1" dirty="0" smtClean="0"/>
              <a:t>physical</a:t>
            </a:r>
            <a:r>
              <a:rPr lang="en-US" dirty="0" smtClean="0"/>
              <a:t> implementation of an abstract data type.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1178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objects-tenElementArray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644" y="2343975"/>
            <a:ext cx="4254500" cy="1574800"/>
          </a:xfrm>
          <a:prstGeom prst="rect">
            <a:avLst/>
          </a:prstGeom>
        </p:spPr>
      </p:pic>
      <p:pic>
        <p:nvPicPr>
          <p:cNvPr id="5" name="Picture 4" descr="mem linked lis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105" y="3410625"/>
            <a:ext cx="3807151" cy="2815639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There are two fundamental kinds of data structures: </a:t>
            </a:r>
          </a:p>
          <a:p>
            <a:pPr lvl="1"/>
            <a:r>
              <a:rPr lang="en-US" dirty="0" smtClean="0"/>
              <a:t>array </a:t>
            </a:r>
            <a:r>
              <a:rPr lang="en-US" dirty="0"/>
              <a:t>of </a:t>
            </a:r>
            <a:r>
              <a:rPr lang="en-US" dirty="0">
                <a:solidFill>
                  <a:srgbClr val="FF0000"/>
                </a:solidFill>
              </a:rPr>
              <a:t>contiguous memory </a:t>
            </a:r>
            <a:r>
              <a:rPr lang="en-US" dirty="0" smtClean="0"/>
              <a:t>locations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linked structures</a:t>
            </a:r>
            <a:r>
              <a:rPr lang="en-US" dirty="0"/>
              <a:t>. 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You </a:t>
            </a:r>
            <a:r>
              <a:rPr lang="en-US" dirty="0"/>
              <a:t>can even </a:t>
            </a:r>
            <a:r>
              <a:rPr lang="en-US" dirty="0">
                <a:solidFill>
                  <a:srgbClr val="0000FF"/>
                </a:solidFill>
              </a:rPr>
              <a:t>combine</a:t>
            </a:r>
            <a:r>
              <a:rPr lang="en-US" dirty="0"/>
              <a:t> the two mechanisms.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Structures</a:t>
            </a:r>
          </a:p>
        </p:txBody>
      </p:sp>
    </p:spTree>
    <p:extLst>
      <p:ext uri="{BB962C8B-B14F-4D97-AF65-F5344CB8AC3E}">
        <p14:creationId xmlns:p14="http://schemas.microsoft.com/office/powerpoint/2010/main" val="28652340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274638"/>
            <a:ext cx="9005099" cy="1143000"/>
          </a:xfrm>
        </p:spPr>
        <p:txBody>
          <a:bodyPr/>
          <a:lstStyle/>
          <a:p>
            <a:r>
              <a:rPr lang="en-US" sz="4000" dirty="0"/>
              <a:t>Implementing </a:t>
            </a:r>
            <a:r>
              <a:rPr lang="en-US" sz="4000" dirty="0" smtClean="0"/>
              <a:t>Data Types with </a:t>
            </a:r>
            <a:br>
              <a:rPr lang="en-US" sz="4000" dirty="0" smtClean="0"/>
            </a:br>
            <a:r>
              <a:rPr lang="en-US" sz="4000" dirty="0" smtClean="0"/>
              <a:t>Data Structures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generally </a:t>
            </a:r>
            <a:r>
              <a:rPr lang="en-US" dirty="0" smtClean="0"/>
              <a:t>implement:</a:t>
            </a:r>
          </a:p>
          <a:p>
            <a:pPr lvl="1"/>
            <a:r>
              <a:rPr lang="en-US" smtClean="0"/>
              <a:t>stacks </a:t>
            </a:r>
            <a:r>
              <a:rPr lang="en-US" dirty="0"/>
              <a:t>and queues with singly-linked </a:t>
            </a:r>
            <a:r>
              <a:rPr lang="en-US" dirty="0" smtClean="0"/>
              <a:t>lists</a:t>
            </a:r>
          </a:p>
          <a:p>
            <a:pPr lvl="1"/>
            <a:r>
              <a:rPr lang="en-US" dirty="0" smtClean="0"/>
              <a:t>lists </a:t>
            </a:r>
            <a:r>
              <a:rPr lang="en-US" dirty="0"/>
              <a:t>and </a:t>
            </a:r>
            <a:r>
              <a:rPr lang="en-US" dirty="0" err="1"/>
              <a:t>deques</a:t>
            </a:r>
            <a:r>
              <a:rPr lang="en-US" dirty="0"/>
              <a:t> with doubly-linked </a:t>
            </a:r>
            <a:r>
              <a:rPr lang="en-US" dirty="0" smtClean="0"/>
              <a:t>lists</a:t>
            </a:r>
          </a:p>
          <a:p>
            <a:pPr lvl="1"/>
            <a:r>
              <a:rPr lang="en-US" dirty="0" smtClean="0"/>
              <a:t>Trees </a:t>
            </a:r>
            <a:r>
              <a:rPr lang="en-US" dirty="0"/>
              <a:t>and priority queues with arrays</a:t>
            </a:r>
          </a:p>
          <a:p>
            <a:r>
              <a:rPr lang="en-US" dirty="0"/>
              <a:t>etc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You can have a data type called </a:t>
            </a:r>
            <a:r>
              <a:rPr lang="en-US" b="1" dirty="0"/>
              <a:t>Stack</a:t>
            </a:r>
            <a:r>
              <a:rPr lang="en-US" dirty="0"/>
              <a:t>, but </a:t>
            </a:r>
            <a:r>
              <a:rPr lang="en-US" i="1" dirty="0"/>
              <a:t>data structures </a:t>
            </a:r>
            <a:r>
              <a:rPr lang="en-US" dirty="0"/>
              <a:t>called </a:t>
            </a:r>
            <a:r>
              <a:rPr lang="en-US" dirty="0" err="1"/>
              <a:t>LinkedStack</a:t>
            </a:r>
            <a:r>
              <a:rPr lang="en-US" dirty="0"/>
              <a:t>, </a:t>
            </a:r>
            <a:r>
              <a:rPr lang="en-US" dirty="0" err="1"/>
              <a:t>ArrayStack</a:t>
            </a:r>
            <a:r>
              <a:rPr lang="en-US" dirty="0"/>
              <a:t>, etc. </a:t>
            </a:r>
          </a:p>
        </p:txBody>
      </p:sp>
    </p:spTree>
    <p:extLst>
      <p:ext uri="{BB962C8B-B14F-4D97-AF65-F5344CB8AC3E}">
        <p14:creationId xmlns:p14="http://schemas.microsoft.com/office/powerpoint/2010/main" val="34123332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Abstraction to hide details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Key idea in designing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969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Homework assignment #</a:t>
            </a:r>
            <a:r>
              <a:rPr lang="en-US" dirty="0"/>
              <a:t>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 smtClean="0"/>
              <a:t>In </a:t>
            </a:r>
            <a:r>
              <a:rPr lang="en-US" dirty="0"/>
              <a:t>your </a:t>
            </a:r>
            <a:r>
              <a:rPr lang="en-US" dirty="0" smtClean="0"/>
              <a:t>first programming </a:t>
            </a:r>
            <a:r>
              <a:rPr lang="en-US" dirty="0"/>
              <a:t>project </a:t>
            </a:r>
            <a:r>
              <a:rPr lang="en-US" dirty="0" smtClean="0"/>
              <a:t>you</a:t>
            </a:r>
            <a:r>
              <a:rPr lang="ru-RU" dirty="0" smtClean="0"/>
              <a:t> </a:t>
            </a:r>
            <a:r>
              <a:rPr lang="en-US" dirty="0" smtClean="0"/>
              <a:t>will </a:t>
            </a:r>
          </a:p>
          <a:p>
            <a:pPr marL="114300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Sign CSE </a:t>
            </a:r>
            <a:r>
              <a:rPr lang="en-US" dirty="0"/>
              <a:t>12 Integrity of Scholarship </a:t>
            </a:r>
            <a:r>
              <a:rPr lang="en-US" dirty="0" smtClean="0"/>
              <a:t>Agreement</a:t>
            </a:r>
          </a:p>
          <a:p>
            <a:pPr lvl="1"/>
            <a:r>
              <a:rPr lang="en-US" dirty="0" smtClean="0"/>
              <a:t>Complete a short survey via </a:t>
            </a:r>
            <a:r>
              <a:rPr lang="en-US" dirty="0" err="1" smtClean="0"/>
              <a:t>qiaa.com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r>
              <a:rPr lang="en-US" dirty="0" smtClean="0"/>
              <a:t>Create a small Java Program: Tic-Tac-Toe</a:t>
            </a:r>
            <a:endParaRPr lang="en-US" dirty="0" smtClean="0">
              <a:solidFill>
                <a:srgbClr val="292934"/>
              </a:solidFill>
            </a:endParaRPr>
          </a:p>
          <a:p>
            <a:pPr lvl="1"/>
            <a:r>
              <a:rPr lang="en-US" dirty="0" smtClean="0">
                <a:solidFill>
                  <a:srgbClr val="292934"/>
                </a:solidFill>
              </a:rPr>
              <a:t>Create simple documentation using </a:t>
            </a:r>
            <a:r>
              <a:rPr lang="en-US" dirty="0" err="1" smtClean="0">
                <a:solidFill>
                  <a:srgbClr val="292934"/>
                </a:solidFill>
              </a:rPr>
              <a:t>JavaDoc</a:t>
            </a:r>
            <a:endParaRPr lang="en-US" dirty="0" smtClean="0">
              <a:solidFill>
                <a:srgbClr val="292934"/>
              </a:solidFill>
            </a:endParaRPr>
          </a:p>
          <a:p>
            <a:pPr lvl="1"/>
            <a:r>
              <a:rPr lang="en-US" dirty="0" smtClean="0">
                <a:solidFill>
                  <a:srgbClr val="292934"/>
                </a:solidFill>
              </a:rPr>
              <a:t>Create a few </a:t>
            </a:r>
            <a:r>
              <a:rPr lang="en-US" dirty="0" err="1" smtClean="0">
                <a:solidFill>
                  <a:srgbClr val="292934"/>
                </a:solidFill>
              </a:rPr>
              <a:t>JUnit</a:t>
            </a:r>
            <a:r>
              <a:rPr lang="en-US" dirty="0" smtClean="0">
                <a:solidFill>
                  <a:srgbClr val="292934"/>
                </a:solidFill>
              </a:rPr>
              <a:t> tests</a:t>
            </a:r>
          </a:p>
          <a:p>
            <a:pPr lvl="1"/>
            <a:r>
              <a:rPr lang="en-US" dirty="0" smtClean="0">
                <a:solidFill>
                  <a:srgbClr val="292934"/>
                </a:solidFill>
              </a:rPr>
              <a:t>Answer 25 True/False questions about Java</a:t>
            </a:r>
          </a:p>
          <a:p>
            <a:pPr lvl="1"/>
            <a:endParaRPr lang="en-US" dirty="0">
              <a:solidFill>
                <a:srgbClr val="292934"/>
              </a:solidFill>
            </a:endParaRPr>
          </a:p>
          <a:p>
            <a:r>
              <a:rPr lang="en-US" dirty="0" smtClean="0">
                <a:solidFill>
                  <a:srgbClr val="292934"/>
                </a:solidFill>
              </a:rPr>
              <a:t>The deadline is </a:t>
            </a:r>
            <a:r>
              <a:rPr lang="en-US" dirty="0" smtClean="0">
                <a:solidFill>
                  <a:srgbClr val="FF0000"/>
                </a:solidFill>
              </a:rPr>
              <a:t>Jan 15th, 11:59pm (Sun).</a:t>
            </a:r>
          </a:p>
        </p:txBody>
      </p:sp>
    </p:spTree>
    <p:extLst>
      <p:ext uri="{BB962C8B-B14F-4D97-AF65-F5344CB8AC3E}">
        <p14:creationId xmlns:p14="http://schemas.microsoft.com/office/powerpoint/2010/main" val="24900079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Abstraction</a:t>
            </a:r>
            <a:r>
              <a:rPr lang="en-US" dirty="0" smtClean="0"/>
              <a:t>:  </a:t>
            </a:r>
          </a:p>
          <a:p>
            <a:pPr marL="114300" indent="0">
              <a:buNone/>
            </a:pPr>
            <a:r>
              <a:rPr lang="en-US" dirty="0"/>
              <a:t>	</a:t>
            </a:r>
            <a:r>
              <a:rPr lang="en-US" i="1" dirty="0" smtClean="0"/>
              <a:t>Hiding </a:t>
            </a:r>
            <a:r>
              <a:rPr lang="en-US" b="1" i="1" dirty="0" smtClean="0"/>
              <a:t>irrelevant</a:t>
            </a:r>
            <a:r>
              <a:rPr lang="en-US" i="1" dirty="0" smtClean="0"/>
              <a:t> details to focus on the main features needed to understand and use a thing</a:t>
            </a:r>
            <a:r>
              <a:rPr lang="en-US" dirty="0" smtClean="0"/>
              <a:t>.</a:t>
            </a:r>
          </a:p>
          <a:p>
            <a:pPr marL="114300" indent="0">
              <a:buNone/>
            </a:pPr>
            <a:endParaRPr lang="en-US" dirty="0" smtClean="0"/>
          </a:p>
          <a:p>
            <a:r>
              <a:rPr lang="en-US" dirty="0"/>
              <a:t>Abstraction is an </a:t>
            </a:r>
            <a:r>
              <a:rPr lang="en-US" b="1" dirty="0"/>
              <a:t>essential</a:t>
            </a:r>
            <a:r>
              <a:rPr lang="en-US" dirty="0"/>
              <a:t> tool for managing complexity </a:t>
            </a:r>
            <a:endParaRPr lang="en-US" dirty="0" smtClean="0"/>
          </a:p>
          <a:p>
            <a:pPr lvl="1"/>
            <a:r>
              <a:rPr lang="en-US" dirty="0"/>
              <a:t>Designing, implementing, and using complex systems would be impossible without abstraction </a:t>
            </a:r>
            <a:endParaRPr lang="en-US" dirty="0" smtClean="0"/>
          </a:p>
          <a:p>
            <a:pPr lvl="1"/>
            <a:endParaRPr lang="en-US" dirty="0"/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1509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9432" cy="1143000"/>
          </a:xfrm>
        </p:spPr>
        <p:txBody>
          <a:bodyPr/>
          <a:lstStyle/>
          <a:p>
            <a:r>
              <a:rPr lang="en-US" dirty="0" smtClean="0"/>
              <a:t>Abstraction example: computer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computer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05" y="1274762"/>
            <a:ext cx="8072527" cy="5502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5972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Could you think of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example(s) of abstraction that you have experienced in CSE 8B/11?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544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Abstraction Example Implementers and Users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Users</a:t>
            </a:r>
            <a:r>
              <a:rPr lang="en-US" dirty="0" smtClean="0"/>
              <a:t>: We can use ADT and we do not care how it works!</a:t>
            </a:r>
          </a:p>
          <a:p>
            <a:endParaRPr lang="en-US" dirty="0"/>
          </a:p>
          <a:p>
            <a:r>
              <a:rPr lang="en-US" b="1" dirty="0" smtClean="0"/>
              <a:t>Implementers</a:t>
            </a:r>
            <a:r>
              <a:rPr lang="en-US" dirty="0" smtClean="0"/>
              <a:t>: We can implement the ADT however we want!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lvl="8"/>
            <a:r>
              <a:rPr lang="en-US" sz="1600" dirty="0" smtClean="0"/>
              <a:t>                                           </a:t>
            </a:r>
            <a:r>
              <a:rPr lang="en-US" sz="1600" dirty="0"/>
              <a:t> </a:t>
            </a:r>
            <a:r>
              <a:rPr lang="en-US" sz="1600" dirty="0" smtClean="0"/>
              <a:t>                </a:t>
            </a:r>
            <a:r>
              <a:rPr lang="en-US" sz="1800" dirty="0" smtClean="0">
                <a:latin typeface="+mj-lt"/>
              </a:rPr>
              <a:t>  I rely on the abstract 			                                                idea of computer.</a:t>
            </a:r>
          </a:p>
          <a:p>
            <a:pPr lvl="8"/>
            <a:endParaRPr lang="en-US" sz="1800" dirty="0">
              <a:latin typeface="+mj-lt"/>
            </a:endParaRPr>
          </a:p>
          <a:p>
            <a:pPr lvl="8"/>
            <a:r>
              <a:rPr lang="en-US" sz="1800" dirty="0" smtClean="0">
                <a:latin typeface="+mj-lt"/>
              </a:rPr>
              <a:t>              		  For that idea to work, a			                    computer needs to have a </a:t>
            </a:r>
          </a:p>
          <a:p>
            <a:pPr lvl="8"/>
            <a:r>
              <a:rPr lang="en-US" sz="1800" dirty="0">
                <a:latin typeface="+mj-lt"/>
              </a:rPr>
              <a:t> </a:t>
            </a:r>
            <a:r>
              <a:rPr lang="en-US" sz="1800" dirty="0" smtClean="0">
                <a:latin typeface="+mj-lt"/>
              </a:rPr>
              <a:t>                                              specific implementation.</a:t>
            </a:r>
            <a:endParaRPr lang="en-US" sz="1600" dirty="0"/>
          </a:p>
        </p:txBody>
      </p:sp>
      <p:pic>
        <p:nvPicPr>
          <p:cNvPr id="4" name="Picture 3" descr="computer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344603"/>
            <a:ext cx="4207837" cy="274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3549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details of how the methods are </a:t>
            </a:r>
            <a:r>
              <a:rPr lang="en-US" sz="2400" dirty="0" smtClean="0"/>
              <a:t>implemented are </a:t>
            </a:r>
            <a:r>
              <a:rPr lang="en-US" sz="2400" dirty="0"/>
              <a:t>generally not visible to the “user”</a:t>
            </a:r>
            <a:r>
              <a:rPr lang="en-US" sz="2400" dirty="0" smtClean="0"/>
              <a:t>.</a:t>
            </a:r>
          </a:p>
          <a:p>
            <a:pPr lvl="1"/>
            <a:r>
              <a:rPr lang="en-US" sz="2400" dirty="0" smtClean="0"/>
              <a:t>The </a:t>
            </a:r>
            <a:r>
              <a:rPr lang="en-US" sz="2400" dirty="0"/>
              <a:t>“user” is the programmer who wants </a:t>
            </a:r>
            <a:r>
              <a:rPr lang="en-US" sz="2400" dirty="0" smtClean="0"/>
              <a:t>to use </a:t>
            </a:r>
            <a:r>
              <a:rPr lang="en-US" sz="2400" dirty="0"/>
              <a:t>the ADT to manage his/her </a:t>
            </a:r>
            <a:r>
              <a:rPr lang="en-US" sz="2400" dirty="0" smtClean="0"/>
              <a:t>data.</a:t>
            </a:r>
          </a:p>
          <a:p>
            <a:pPr lvl="1"/>
            <a:r>
              <a:rPr lang="en-US" sz="2400" dirty="0" smtClean="0"/>
              <a:t>The “user” </a:t>
            </a:r>
            <a:r>
              <a:rPr lang="en-US" sz="2400" dirty="0"/>
              <a:t>doesn’t necessarily care how the </a:t>
            </a:r>
            <a:r>
              <a:rPr lang="en-US" sz="2400" dirty="0" smtClean="0"/>
              <a:t>ADT is </a:t>
            </a:r>
            <a:r>
              <a:rPr lang="en-US" sz="2400" dirty="0"/>
              <a:t>implemented, as long as the methods </a:t>
            </a:r>
            <a:r>
              <a:rPr lang="en-US" sz="2400" dirty="0" smtClean="0"/>
              <a:t>work according </a:t>
            </a:r>
            <a:r>
              <a:rPr lang="en-US" sz="2400" dirty="0"/>
              <a:t>to </a:t>
            </a:r>
            <a:r>
              <a:rPr lang="en-US" sz="2400" b="1" dirty="0"/>
              <a:t>the interface </a:t>
            </a:r>
            <a:r>
              <a:rPr lang="en-US" sz="2400" b="1" dirty="0" smtClean="0"/>
              <a:t>specification.</a:t>
            </a:r>
          </a:p>
          <a:p>
            <a:pPr lvl="1"/>
            <a:r>
              <a:rPr lang="en-US" sz="2400" dirty="0" smtClean="0"/>
              <a:t>This </a:t>
            </a:r>
            <a:r>
              <a:rPr lang="en-US" sz="2400" dirty="0"/>
              <a:t>allows flexibility in the </a:t>
            </a:r>
            <a:r>
              <a:rPr lang="en-US" sz="2400" b="1" dirty="0" smtClean="0"/>
              <a:t>implementation</a:t>
            </a:r>
            <a:r>
              <a:rPr lang="en-US" sz="2400" dirty="0" smtClean="0"/>
              <a:t> of </a:t>
            </a:r>
            <a:r>
              <a:rPr lang="en-US" sz="2400" dirty="0"/>
              <a:t>the ADT.</a:t>
            </a:r>
          </a:p>
        </p:txBody>
      </p:sp>
    </p:spTree>
    <p:extLst>
      <p:ext uri="{BB962C8B-B14F-4D97-AF65-F5344CB8AC3E}">
        <p14:creationId xmlns:p14="http://schemas.microsoft.com/office/powerpoint/2010/main" val="39888140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ADTs are language-neutral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CSE 12 we will concentrate on implementing ADT’s in </a:t>
            </a:r>
            <a:r>
              <a:rPr lang="en-US" b="1" dirty="0" smtClean="0"/>
              <a:t>Java</a:t>
            </a:r>
          </a:p>
          <a:p>
            <a:pPr marL="114300" indent="0">
              <a:buNone/>
            </a:pPr>
            <a:r>
              <a:rPr lang="en-US" dirty="0" smtClean="0"/>
              <a:t> </a:t>
            </a:r>
            <a:endParaRPr lang="en-US" dirty="0"/>
          </a:p>
          <a:p>
            <a:r>
              <a:rPr lang="en-US" dirty="0" smtClean="0"/>
              <a:t>And </a:t>
            </a:r>
            <a:r>
              <a:rPr lang="en-US" dirty="0"/>
              <a:t>we will consider many features of Java that are useful for implementing ADT’s </a:t>
            </a:r>
            <a:endParaRPr lang="en-US" dirty="0" smtClean="0"/>
          </a:p>
          <a:p>
            <a:pPr marL="114300" indent="0">
              <a:buNone/>
            </a:pPr>
            <a:endParaRPr lang="en-US" dirty="0"/>
          </a:p>
          <a:p>
            <a:r>
              <a:rPr lang="en-US" dirty="0" smtClean="0"/>
              <a:t>But </a:t>
            </a:r>
            <a:r>
              <a:rPr lang="en-US" dirty="0"/>
              <a:t>always keep in mind that the basic principles of ADT design and analysis are language-neutral! </a:t>
            </a:r>
            <a:endParaRPr lang="en-US" dirty="0" smtClean="0"/>
          </a:p>
          <a:p>
            <a:pPr marL="114300" indent="0">
              <a:buNone/>
            </a:pPr>
            <a:endParaRPr lang="en-US" dirty="0"/>
          </a:p>
          <a:p>
            <a:r>
              <a:rPr lang="en-US" b="1" dirty="0"/>
              <a:t>APIs </a:t>
            </a:r>
            <a:r>
              <a:rPr lang="en-US" b="1" dirty="0" smtClean="0"/>
              <a:t>(Abstract Programming Interface) are </a:t>
            </a:r>
            <a:r>
              <a:rPr lang="en-US" b="1" dirty="0"/>
              <a:t>like ADTs, but specify the interface in a particular language </a:t>
            </a:r>
          </a:p>
          <a:p>
            <a:pPr lvl="1"/>
            <a:r>
              <a:rPr lang="en-US" dirty="0" smtClean="0"/>
              <a:t>Users </a:t>
            </a:r>
            <a:r>
              <a:rPr lang="en-US" dirty="0"/>
              <a:t>and implementers still do things as they please, but both within a common language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837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ADTs and APIs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of the following would be elements of ADT specification, and which would be elements of an API?</a:t>
            </a:r>
          </a:p>
          <a:p>
            <a:pPr marL="925830" lvl="1" indent="-514350">
              <a:buFont typeface="+mj-lt"/>
              <a:buAutoNum type="romanUcPeriod"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GetValueAtIndex</a:t>
            </a:r>
            <a:r>
              <a:rPr lang="en-US" dirty="0" smtClean="0"/>
              <a:t> (</a:t>
            </a:r>
            <a:r>
              <a:rPr lang="en-US" dirty="0" err="1" smtClean="0"/>
              <a:t>int</a:t>
            </a:r>
            <a:r>
              <a:rPr lang="en-US" dirty="0" smtClean="0"/>
              <a:t> index) throws </a:t>
            </a:r>
            <a:r>
              <a:rPr lang="en-US" dirty="0" err="1" smtClean="0"/>
              <a:t>IndexOutOfBounds</a:t>
            </a:r>
            <a:r>
              <a:rPr lang="en-US" dirty="0" smtClean="0"/>
              <a:t> exception.</a:t>
            </a:r>
          </a:p>
          <a:p>
            <a:pPr marL="925830" lvl="1" indent="-514350">
              <a:buAutoNum type="romanUcPeriod"/>
            </a:pPr>
            <a:r>
              <a:rPr lang="en-US" dirty="0" smtClean="0"/>
              <a:t> Get operation: given an index, returns the value at that index. </a:t>
            </a:r>
          </a:p>
          <a:p>
            <a:pPr lvl="1"/>
            <a:endParaRPr lang="en-US" dirty="0"/>
          </a:p>
          <a:p>
            <a:r>
              <a:rPr lang="en-US" dirty="0" smtClean="0"/>
              <a:t>A: </a:t>
            </a:r>
            <a:r>
              <a:rPr lang="en-US" b="1" dirty="0"/>
              <a:t>I</a:t>
            </a:r>
            <a:r>
              <a:rPr lang="en-US" dirty="0" smtClean="0"/>
              <a:t> is part of an </a:t>
            </a:r>
            <a:r>
              <a:rPr lang="en-US" b="1" dirty="0" smtClean="0"/>
              <a:t>API</a:t>
            </a:r>
            <a:r>
              <a:rPr lang="en-US" dirty="0" smtClean="0"/>
              <a:t> and </a:t>
            </a:r>
            <a:r>
              <a:rPr lang="en-US" b="1" dirty="0" smtClean="0"/>
              <a:t>II</a:t>
            </a:r>
            <a:r>
              <a:rPr lang="en-US" dirty="0" smtClean="0"/>
              <a:t> is part of an </a:t>
            </a:r>
            <a:r>
              <a:rPr lang="en-US" b="1" dirty="0" smtClean="0"/>
              <a:t>ADT</a:t>
            </a:r>
          </a:p>
          <a:p>
            <a:r>
              <a:rPr lang="en-US" dirty="0" smtClean="0">
                <a:solidFill>
                  <a:srgbClr val="008000"/>
                </a:solidFill>
              </a:rPr>
              <a:t>B: </a:t>
            </a:r>
            <a:r>
              <a:rPr lang="en-US" b="1" dirty="0" smtClean="0">
                <a:solidFill>
                  <a:srgbClr val="008000"/>
                </a:solidFill>
              </a:rPr>
              <a:t>II</a:t>
            </a:r>
            <a:r>
              <a:rPr lang="en-US" dirty="0" smtClean="0">
                <a:solidFill>
                  <a:srgbClr val="008000"/>
                </a:solidFill>
              </a:rPr>
              <a:t> </a:t>
            </a:r>
            <a:r>
              <a:rPr lang="en-US" dirty="0">
                <a:solidFill>
                  <a:srgbClr val="008000"/>
                </a:solidFill>
              </a:rPr>
              <a:t>is part of an </a:t>
            </a:r>
            <a:r>
              <a:rPr lang="en-US" b="1" dirty="0">
                <a:solidFill>
                  <a:srgbClr val="008000"/>
                </a:solidFill>
              </a:rPr>
              <a:t>API</a:t>
            </a:r>
            <a:r>
              <a:rPr lang="en-US" dirty="0">
                <a:solidFill>
                  <a:srgbClr val="008000"/>
                </a:solidFill>
              </a:rPr>
              <a:t> </a:t>
            </a:r>
            <a:r>
              <a:rPr lang="en-US" dirty="0" smtClean="0">
                <a:solidFill>
                  <a:srgbClr val="008000"/>
                </a:solidFill>
              </a:rPr>
              <a:t>and </a:t>
            </a:r>
            <a:r>
              <a:rPr lang="en-US" b="1" dirty="0" smtClean="0">
                <a:solidFill>
                  <a:srgbClr val="008000"/>
                </a:solidFill>
              </a:rPr>
              <a:t>I</a:t>
            </a:r>
            <a:r>
              <a:rPr lang="en-US" dirty="0" smtClean="0">
                <a:solidFill>
                  <a:srgbClr val="008000"/>
                </a:solidFill>
              </a:rPr>
              <a:t> </a:t>
            </a:r>
            <a:r>
              <a:rPr lang="en-US" dirty="0">
                <a:solidFill>
                  <a:srgbClr val="008000"/>
                </a:solidFill>
              </a:rPr>
              <a:t>is part of an </a:t>
            </a:r>
            <a:r>
              <a:rPr lang="en-US" b="1" dirty="0" smtClean="0">
                <a:solidFill>
                  <a:srgbClr val="008000"/>
                </a:solidFill>
              </a:rPr>
              <a:t>ADT</a:t>
            </a:r>
          </a:p>
          <a:p>
            <a:r>
              <a:rPr lang="en-US" dirty="0" smtClean="0"/>
              <a:t>C: Both </a:t>
            </a:r>
            <a:r>
              <a:rPr lang="en-US" b="1" dirty="0" smtClean="0"/>
              <a:t>I</a:t>
            </a:r>
            <a:r>
              <a:rPr lang="en-US" dirty="0" smtClean="0"/>
              <a:t> and </a:t>
            </a:r>
            <a:r>
              <a:rPr lang="en-US" b="1" dirty="0" smtClean="0"/>
              <a:t>II</a:t>
            </a:r>
            <a:r>
              <a:rPr lang="en-US" dirty="0" smtClean="0"/>
              <a:t> could be part if an </a:t>
            </a:r>
            <a:r>
              <a:rPr lang="en-US" b="1" dirty="0" smtClean="0"/>
              <a:t>API</a:t>
            </a:r>
            <a:r>
              <a:rPr lang="en-US" dirty="0" smtClean="0"/>
              <a:t> or </a:t>
            </a:r>
            <a:r>
              <a:rPr lang="en-US" b="1" dirty="0" smtClean="0"/>
              <a:t>ADT</a:t>
            </a:r>
          </a:p>
          <a:p>
            <a:r>
              <a:rPr lang="en-US" dirty="0" smtClean="0"/>
              <a:t>D:  Other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6169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89564" cy="1143000"/>
          </a:xfrm>
        </p:spPr>
        <p:txBody>
          <a:bodyPr/>
          <a:lstStyle/>
          <a:p>
            <a:r>
              <a:rPr lang="en-US" dirty="0" smtClean="0"/>
              <a:t>Let’s make things concrete: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Sometimes you need to manage a </a:t>
            </a:r>
            <a:r>
              <a:rPr lang="en-US" i="1" dirty="0" smtClean="0"/>
              <a:t>collection</a:t>
            </a:r>
            <a:r>
              <a:rPr lang="en-US" dirty="0" smtClean="0"/>
              <a:t> of variables:</a:t>
            </a:r>
          </a:p>
          <a:p>
            <a:pPr lvl="1"/>
            <a:r>
              <a:rPr lang="en-US" dirty="0" smtClean="0"/>
              <a:t>Students </a:t>
            </a:r>
          </a:p>
          <a:p>
            <a:pPr lvl="1"/>
            <a:r>
              <a:rPr lang="en-US" dirty="0" smtClean="0"/>
              <a:t>Customers</a:t>
            </a:r>
          </a:p>
          <a:p>
            <a:pPr lvl="1"/>
            <a:r>
              <a:rPr lang="en-US" dirty="0" smtClean="0"/>
              <a:t>List of programs currently running</a:t>
            </a:r>
          </a:p>
          <a:p>
            <a:pPr lvl="1"/>
            <a:endParaRPr lang="en-US" dirty="0"/>
          </a:p>
          <a:p>
            <a:r>
              <a:rPr lang="en-US" dirty="0" smtClean="0"/>
              <a:t>The first approach is…just to use an array:</a:t>
            </a:r>
          </a:p>
          <a:p>
            <a:endParaRPr lang="en-US" dirty="0"/>
          </a:p>
          <a:p>
            <a:pPr marL="114300" indent="0">
              <a:buNone/>
            </a:pPr>
            <a:r>
              <a:rPr lang="en-US" dirty="0" smtClean="0">
                <a:latin typeface="Monaco"/>
                <a:cs typeface="Monaco"/>
              </a:rPr>
              <a:t>Student[ ] cse12students = new Student[50];</a:t>
            </a:r>
            <a:endParaRPr lang="en-US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2056702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if the number of students is not known ahead of time?</a:t>
            </a:r>
          </a:p>
          <a:p>
            <a:pPr lvl="1"/>
            <a:r>
              <a:rPr lang="en-US" dirty="0" smtClean="0"/>
              <a:t>Possible solution? Possible problems with it?</a:t>
            </a:r>
          </a:p>
          <a:p>
            <a:pPr lvl="1"/>
            <a:endParaRPr lang="en-US" dirty="0" smtClean="0"/>
          </a:p>
          <a:p>
            <a:pPr marL="114300" indent="0">
              <a:buNone/>
            </a:pPr>
            <a:endParaRPr lang="en-US" dirty="0"/>
          </a:p>
          <a:p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6387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idea, </a:t>
            </a:r>
            <a:r>
              <a:rPr lang="en-US" dirty="0" err="1" smtClean="0"/>
              <a:t>cont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Ok, </a:t>
            </a:r>
            <a:r>
              <a:rPr lang="en-US" dirty="0" smtClean="0"/>
              <a:t>start </a:t>
            </a:r>
            <a:r>
              <a:rPr lang="en-US" dirty="0"/>
              <a:t>out with a small array, and make it bigger when it’s </a:t>
            </a:r>
            <a:r>
              <a:rPr lang="en-US" dirty="0" smtClean="0"/>
              <a:t>full.</a:t>
            </a:r>
          </a:p>
          <a:p>
            <a:pPr lvl="1"/>
            <a:r>
              <a:rPr lang="en-US" dirty="0" smtClean="0"/>
              <a:t>But </a:t>
            </a:r>
            <a:r>
              <a:rPr lang="en-US" dirty="0"/>
              <a:t>it’s annoying for the programmer to have </a:t>
            </a:r>
            <a:r>
              <a:rPr lang="en-US" dirty="0" smtClean="0"/>
              <a:t>to keep </a:t>
            </a:r>
            <a:r>
              <a:rPr lang="en-US" dirty="0"/>
              <a:t>“enlarging the array”</a:t>
            </a:r>
            <a:r>
              <a:rPr lang="en-US" dirty="0" smtClean="0"/>
              <a:t>.</a:t>
            </a:r>
          </a:p>
          <a:p>
            <a:pPr marL="411480" lvl="1" indent="0">
              <a:buNone/>
            </a:pPr>
            <a:endParaRPr lang="en-US" dirty="0"/>
          </a:p>
          <a:p>
            <a:r>
              <a:rPr lang="en-US" dirty="0"/>
              <a:t>What we want is an </a:t>
            </a:r>
            <a:r>
              <a:rPr lang="en-US" dirty="0">
                <a:solidFill>
                  <a:srgbClr val="0000FF"/>
                </a:solidFill>
              </a:rPr>
              <a:t>object</a:t>
            </a:r>
            <a:r>
              <a:rPr lang="en-US" dirty="0"/>
              <a:t> that </a:t>
            </a:r>
            <a:r>
              <a:rPr lang="en-US" dirty="0">
                <a:solidFill>
                  <a:srgbClr val="0000FF"/>
                </a:solidFill>
              </a:rPr>
              <a:t>manages</a:t>
            </a:r>
            <a:r>
              <a:rPr lang="en-US" dirty="0"/>
              <a:t> the array for </a:t>
            </a:r>
            <a:r>
              <a:rPr lang="en-US" dirty="0" smtClean="0"/>
              <a:t>us.</a:t>
            </a:r>
          </a:p>
          <a:p>
            <a:pPr lvl="1"/>
            <a:r>
              <a:rPr lang="en-US" dirty="0" smtClean="0"/>
              <a:t>We </a:t>
            </a:r>
            <a:r>
              <a:rPr lang="en-US" dirty="0"/>
              <a:t>don’t really care how it’s done, as long as </a:t>
            </a:r>
            <a:r>
              <a:rPr lang="en-US" dirty="0" smtClean="0"/>
              <a:t>it works</a:t>
            </a:r>
          </a:p>
          <a:p>
            <a:pPr lvl="1"/>
            <a:r>
              <a:rPr lang="en-US" i="1" dirty="0" smtClean="0"/>
              <a:t>We’re </a:t>
            </a:r>
            <a:r>
              <a:rPr lang="en-US" i="1" dirty="0"/>
              <a:t>not concerned with the details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19860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"/>
          <p:cNvSpPr>
            <a:spLocks noGrp="1" noChangeArrowheads="1"/>
          </p:cNvSpPr>
          <p:nvPr>
            <p:ph type="title"/>
          </p:nvPr>
        </p:nvSpPr>
        <p:spPr>
          <a:xfrm>
            <a:off x="294920" y="541497"/>
            <a:ext cx="8228160" cy="1062832"/>
          </a:xfrm>
        </p:spPr>
        <p:txBody>
          <a:bodyPr tIns="35268"/>
          <a:lstStyle/>
          <a:p>
            <a:pPr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  <a:defRPr/>
            </a:pPr>
            <a:r>
              <a:rPr lang="en-US" dirty="0">
                <a:latin typeface="Arial" charset="0"/>
                <a:cs typeface="DejaVu Sans" charset="0"/>
              </a:rPr>
              <a:t>When deal with Data</a:t>
            </a:r>
          </a:p>
        </p:txBody>
      </p:sp>
      <p:sp>
        <p:nvSpPr>
          <p:cNvPr id="23555" name="Rectangle 2"/>
          <p:cNvSpPr>
            <a:spLocks noGrp="1" noChangeArrowheads="1"/>
          </p:cNvSpPr>
          <p:nvPr>
            <p:ph idx="1"/>
          </p:nvPr>
        </p:nvSpPr>
        <p:spPr>
          <a:xfrm>
            <a:off x="456481" y="1604329"/>
            <a:ext cx="8228160" cy="4444307"/>
          </a:xfrm>
        </p:spPr>
        <p:txBody>
          <a:bodyPr/>
          <a:lstStyle/>
          <a:p>
            <a:pPr marL="390246" indent="-293764">
              <a:buClr>
                <a:srgbClr val="0066CC"/>
              </a:buClr>
              <a:buSzPct val="45000"/>
              <a:buFont typeface="Wingdings" charset="0"/>
              <a:buChar char=""/>
              <a:tabLst>
                <a:tab pos="390246" algn="l"/>
                <a:tab pos="492487" algn="l"/>
                <a:tab pos="907213" algn="l"/>
                <a:tab pos="1321940" algn="l"/>
                <a:tab pos="1736666" algn="l"/>
                <a:tab pos="2151392" algn="l"/>
                <a:tab pos="2566118" algn="l"/>
                <a:tab pos="2980844" algn="l"/>
                <a:tab pos="3395570" algn="l"/>
                <a:tab pos="3810296" algn="l"/>
                <a:tab pos="4225022" algn="l"/>
                <a:tab pos="4639748" algn="l"/>
                <a:tab pos="5054475" algn="l"/>
                <a:tab pos="5469201" algn="l"/>
                <a:tab pos="5883927" algn="l"/>
                <a:tab pos="6298653" algn="l"/>
                <a:tab pos="6713379" algn="l"/>
                <a:tab pos="7128105" algn="l"/>
                <a:tab pos="7542831" algn="l"/>
                <a:tab pos="7957557" algn="l"/>
                <a:tab pos="8372284" algn="l"/>
              </a:tabLst>
              <a:defRPr/>
            </a:pPr>
            <a:r>
              <a:rPr lang="en-US" dirty="0">
                <a:latin typeface="Arial" charset="0"/>
                <a:cs typeface="DejaVu Sans" charset="0"/>
              </a:rPr>
              <a:t>Need to know how </a:t>
            </a:r>
            <a:r>
              <a:rPr lang="en-US" dirty="0" smtClean="0">
                <a:latin typeface="Arial" charset="0"/>
                <a:cs typeface="DejaVu Sans" charset="0"/>
              </a:rPr>
              <a:t>and how long will it take to:</a:t>
            </a:r>
          </a:p>
          <a:p>
            <a:pPr marL="96482" indent="0">
              <a:buClr>
                <a:srgbClr val="0066CC"/>
              </a:buClr>
              <a:buSzPct val="45000"/>
              <a:buNone/>
              <a:tabLst>
                <a:tab pos="390246" algn="l"/>
                <a:tab pos="492487" algn="l"/>
                <a:tab pos="907213" algn="l"/>
                <a:tab pos="1321940" algn="l"/>
                <a:tab pos="1736666" algn="l"/>
                <a:tab pos="2151392" algn="l"/>
                <a:tab pos="2566118" algn="l"/>
                <a:tab pos="2980844" algn="l"/>
                <a:tab pos="3395570" algn="l"/>
                <a:tab pos="3810296" algn="l"/>
                <a:tab pos="4225022" algn="l"/>
                <a:tab pos="4639748" algn="l"/>
                <a:tab pos="5054475" algn="l"/>
                <a:tab pos="5469201" algn="l"/>
                <a:tab pos="5883927" algn="l"/>
                <a:tab pos="6298653" algn="l"/>
                <a:tab pos="6713379" algn="l"/>
                <a:tab pos="7128105" algn="l"/>
                <a:tab pos="7542831" algn="l"/>
                <a:tab pos="7957557" algn="l"/>
                <a:tab pos="8372284" algn="l"/>
              </a:tabLst>
              <a:defRPr/>
            </a:pPr>
            <a:endParaRPr lang="en-US" dirty="0">
              <a:latin typeface="Arial" charset="0"/>
              <a:cs typeface="DejaVu Sans" charset="0"/>
            </a:endParaRPr>
          </a:p>
          <a:p>
            <a:pPr marL="781932" lvl="1">
              <a:buClr>
                <a:srgbClr val="0066CC"/>
              </a:buClr>
              <a:buSzPct val="45000"/>
              <a:buFont typeface="Wingdings" charset="0"/>
              <a:buChar char=""/>
              <a:tabLst>
                <a:tab pos="390246" algn="l"/>
                <a:tab pos="492487" algn="l"/>
                <a:tab pos="907213" algn="l"/>
                <a:tab pos="1321940" algn="l"/>
                <a:tab pos="1736666" algn="l"/>
                <a:tab pos="2151392" algn="l"/>
                <a:tab pos="2566118" algn="l"/>
                <a:tab pos="2980844" algn="l"/>
                <a:tab pos="3395570" algn="l"/>
                <a:tab pos="3810296" algn="l"/>
                <a:tab pos="4225022" algn="l"/>
                <a:tab pos="4639748" algn="l"/>
                <a:tab pos="5054475" algn="l"/>
                <a:tab pos="5469201" algn="l"/>
                <a:tab pos="5883927" algn="l"/>
                <a:tab pos="6298653" algn="l"/>
                <a:tab pos="6713379" algn="l"/>
                <a:tab pos="7128105" algn="l"/>
                <a:tab pos="7542831" algn="l"/>
                <a:tab pos="7957557" algn="l"/>
                <a:tab pos="8372284" algn="l"/>
              </a:tabLst>
              <a:defRPr/>
            </a:pPr>
            <a:r>
              <a:rPr lang="en-US" dirty="0">
                <a:latin typeface="Arial" charset="0"/>
                <a:cs typeface="DejaVu Sans" charset="0"/>
              </a:rPr>
              <a:t>Insert new item</a:t>
            </a:r>
          </a:p>
          <a:p>
            <a:pPr marL="781932" lvl="1">
              <a:buClr>
                <a:srgbClr val="0066CC"/>
              </a:buClr>
              <a:buSzPct val="45000"/>
              <a:buFont typeface="Wingdings" charset="0"/>
              <a:buChar char=""/>
              <a:tabLst>
                <a:tab pos="390246" algn="l"/>
                <a:tab pos="492487" algn="l"/>
                <a:tab pos="907213" algn="l"/>
                <a:tab pos="1321940" algn="l"/>
                <a:tab pos="1736666" algn="l"/>
                <a:tab pos="2151392" algn="l"/>
                <a:tab pos="2566118" algn="l"/>
                <a:tab pos="2980844" algn="l"/>
                <a:tab pos="3395570" algn="l"/>
                <a:tab pos="3810296" algn="l"/>
                <a:tab pos="4225022" algn="l"/>
                <a:tab pos="4639748" algn="l"/>
                <a:tab pos="5054475" algn="l"/>
                <a:tab pos="5469201" algn="l"/>
                <a:tab pos="5883927" algn="l"/>
                <a:tab pos="6298653" algn="l"/>
                <a:tab pos="6713379" algn="l"/>
                <a:tab pos="7128105" algn="l"/>
                <a:tab pos="7542831" algn="l"/>
                <a:tab pos="7957557" algn="l"/>
                <a:tab pos="8372284" algn="l"/>
              </a:tabLst>
              <a:defRPr/>
            </a:pPr>
            <a:r>
              <a:rPr lang="en-US" dirty="0">
                <a:latin typeface="Arial" charset="0"/>
                <a:cs typeface="DejaVu Sans" charset="0"/>
              </a:rPr>
              <a:t>Delete new item</a:t>
            </a:r>
          </a:p>
          <a:p>
            <a:pPr marL="781932" lvl="1">
              <a:buClr>
                <a:srgbClr val="0066CC"/>
              </a:buClr>
              <a:buSzPct val="45000"/>
              <a:buFont typeface="Wingdings" charset="0"/>
              <a:buChar char=""/>
              <a:tabLst>
                <a:tab pos="390246" algn="l"/>
                <a:tab pos="492487" algn="l"/>
                <a:tab pos="907213" algn="l"/>
                <a:tab pos="1321940" algn="l"/>
                <a:tab pos="1736666" algn="l"/>
                <a:tab pos="2151392" algn="l"/>
                <a:tab pos="2566118" algn="l"/>
                <a:tab pos="2980844" algn="l"/>
                <a:tab pos="3395570" algn="l"/>
                <a:tab pos="3810296" algn="l"/>
                <a:tab pos="4225022" algn="l"/>
                <a:tab pos="4639748" algn="l"/>
                <a:tab pos="5054475" algn="l"/>
                <a:tab pos="5469201" algn="l"/>
                <a:tab pos="5883927" algn="l"/>
                <a:tab pos="6298653" algn="l"/>
                <a:tab pos="6713379" algn="l"/>
                <a:tab pos="7128105" algn="l"/>
                <a:tab pos="7542831" algn="l"/>
                <a:tab pos="7957557" algn="l"/>
                <a:tab pos="8372284" algn="l"/>
              </a:tabLst>
              <a:defRPr/>
            </a:pPr>
            <a:r>
              <a:rPr lang="en-US" dirty="0">
                <a:latin typeface="Arial" charset="0"/>
                <a:cs typeface="DejaVu Sans" charset="0"/>
              </a:rPr>
              <a:t>Access an item</a:t>
            </a:r>
          </a:p>
          <a:p>
            <a:pPr marL="781932" lvl="1">
              <a:buClr>
                <a:srgbClr val="0066CC"/>
              </a:buClr>
              <a:buSzPct val="45000"/>
              <a:buFont typeface="Wingdings" charset="0"/>
              <a:buChar char=""/>
              <a:tabLst>
                <a:tab pos="390246" algn="l"/>
                <a:tab pos="492487" algn="l"/>
                <a:tab pos="907213" algn="l"/>
                <a:tab pos="1321940" algn="l"/>
                <a:tab pos="1736666" algn="l"/>
                <a:tab pos="2151392" algn="l"/>
                <a:tab pos="2566118" algn="l"/>
                <a:tab pos="2980844" algn="l"/>
                <a:tab pos="3395570" algn="l"/>
                <a:tab pos="3810296" algn="l"/>
                <a:tab pos="4225022" algn="l"/>
                <a:tab pos="4639748" algn="l"/>
                <a:tab pos="5054475" algn="l"/>
                <a:tab pos="5469201" algn="l"/>
                <a:tab pos="5883927" algn="l"/>
                <a:tab pos="6298653" algn="l"/>
                <a:tab pos="6713379" algn="l"/>
                <a:tab pos="7128105" algn="l"/>
                <a:tab pos="7542831" algn="l"/>
                <a:tab pos="7957557" algn="l"/>
                <a:tab pos="8372284" algn="l"/>
              </a:tabLst>
              <a:defRPr/>
            </a:pPr>
            <a:r>
              <a:rPr lang="en-US" dirty="0">
                <a:latin typeface="Arial" charset="0"/>
                <a:cs typeface="DejaVu Sans" charset="0"/>
              </a:rPr>
              <a:t>Search for an item</a:t>
            </a:r>
          </a:p>
          <a:p>
            <a:pPr marL="781932" lvl="1">
              <a:buClr>
                <a:srgbClr val="0066CC"/>
              </a:buClr>
              <a:buSzPct val="45000"/>
              <a:buFont typeface="Wingdings" charset="0"/>
              <a:buChar char=""/>
              <a:tabLst>
                <a:tab pos="390246" algn="l"/>
                <a:tab pos="492487" algn="l"/>
                <a:tab pos="907213" algn="l"/>
                <a:tab pos="1321940" algn="l"/>
                <a:tab pos="1736666" algn="l"/>
                <a:tab pos="2151392" algn="l"/>
                <a:tab pos="2566118" algn="l"/>
                <a:tab pos="2980844" algn="l"/>
                <a:tab pos="3395570" algn="l"/>
                <a:tab pos="3810296" algn="l"/>
                <a:tab pos="4225022" algn="l"/>
                <a:tab pos="4639748" algn="l"/>
                <a:tab pos="5054475" algn="l"/>
                <a:tab pos="5469201" algn="l"/>
                <a:tab pos="5883927" algn="l"/>
                <a:tab pos="6298653" algn="l"/>
                <a:tab pos="6713379" algn="l"/>
                <a:tab pos="7128105" algn="l"/>
                <a:tab pos="7542831" algn="l"/>
                <a:tab pos="7957557" algn="l"/>
                <a:tab pos="8372284" algn="l"/>
              </a:tabLst>
              <a:defRPr/>
            </a:pPr>
            <a:r>
              <a:rPr lang="en-US" dirty="0">
                <a:latin typeface="Arial" charset="0"/>
                <a:cs typeface="DejaVu Sans" charset="0"/>
              </a:rPr>
              <a:t>Iterate through </a:t>
            </a:r>
            <a:r>
              <a:rPr lang="en-US" dirty="0" smtClean="0">
                <a:latin typeface="Arial" charset="0"/>
                <a:cs typeface="DejaVu Sans" charset="0"/>
              </a:rPr>
              <a:t>items</a:t>
            </a:r>
            <a:endParaRPr lang="en-US" dirty="0">
              <a:latin typeface="Arial" charset="0"/>
              <a:cs typeface="DejaVu Sans" charset="0"/>
            </a:endParaRPr>
          </a:p>
          <a:p>
            <a:pPr marL="781932" lvl="1">
              <a:buClr>
                <a:srgbClr val="0066CC"/>
              </a:buClr>
              <a:buSzPct val="45000"/>
              <a:buFont typeface="Wingdings" charset="0"/>
              <a:buChar char=""/>
              <a:tabLst>
                <a:tab pos="390246" algn="l"/>
                <a:tab pos="492487" algn="l"/>
                <a:tab pos="907213" algn="l"/>
                <a:tab pos="1321940" algn="l"/>
                <a:tab pos="1736666" algn="l"/>
                <a:tab pos="2151392" algn="l"/>
                <a:tab pos="2566118" algn="l"/>
                <a:tab pos="2980844" algn="l"/>
                <a:tab pos="3395570" algn="l"/>
                <a:tab pos="3810296" algn="l"/>
                <a:tab pos="4225022" algn="l"/>
                <a:tab pos="4639748" algn="l"/>
                <a:tab pos="5054475" algn="l"/>
                <a:tab pos="5469201" algn="l"/>
                <a:tab pos="5883927" algn="l"/>
                <a:tab pos="6298653" algn="l"/>
                <a:tab pos="6713379" algn="l"/>
                <a:tab pos="7128105" algn="l"/>
                <a:tab pos="7542831" algn="l"/>
                <a:tab pos="7957557" algn="l"/>
                <a:tab pos="8372284" algn="l"/>
              </a:tabLst>
              <a:defRPr/>
            </a:pPr>
            <a:r>
              <a:rPr lang="en-US" b="1" dirty="0">
                <a:latin typeface="Arial" charset="0"/>
                <a:cs typeface="DejaVu Sans" charset="0"/>
              </a:rPr>
              <a:t>Sort</a:t>
            </a:r>
          </a:p>
        </p:txBody>
      </p:sp>
    </p:spTree>
    <p:extLst>
      <p:ext uri="{BB962C8B-B14F-4D97-AF65-F5344CB8AC3E}">
        <p14:creationId xmlns:p14="http://schemas.microsoft.com/office/powerpoint/2010/main" val="28792740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want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</a:t>
            </a:r>
            <a:r>
              <a:rPr lang="en-US" b="1" dirty="0"/>
              <a:t>add</a:t>
            </a:r>
            <a:r>
              <a:rPr lang="en-US" dirty="0"/>
              <a:t>  a particular element to the list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The data structure should automatically “grow” itself as needed in an “efficient” manner (much more later)</a:t>
            </a:r>
            <a:r>
              <a:rPr lang="en-US" dirty="0" smtClean="0"/>
              <a:t>.   </a:t>
            </a:r>
            <a:r>
              <a:rPr lang="en-US" b="1" dirty="0" smtClean="0"/>
              <a:t>Time cost</a:t>
            </a:r>
          </a:p>
          <a:p>
            <a:pPr lvl="1"/>
            <a:r>
              <a:rPr lang="en-US" dirty="0"/>
              <a:t>It should not use memory wastefully</a:t>
            </a:r>
            <a:r>
              <a:rPr lang="en-US" b="1" dirty="0"/>
              <a:t>. </a:t>
            </a:r>
            <a:r>
              <a:rPr lang="en-US" b="1" dirty="0" smtClean="0"/>
              <a:t>  Space cost</a:t>
            </a:r>
            <a:endParaRPr lang="en-US" b="1" dirty="0"/>
          </a:p>
          <a:p>
            <a:endParaRPr lang="en-US" dirty="0" smtClean="0"/>
          </a:p>
          <a:p>
            <a:r>
              <a:rPr lang="en-US" dirty="0" smtClean="0"/>
              <a:t>We can </a:t>
            </a:r>
            <a:r>
              <a:rPr lang="en-US" b="1" dirty="0" smtClean="0"/>
              <a:t>retrieve</a:t>
            </a:r>
            <a:r>
              <a:rPr lang="en-US" dirty="0" smtClean="0"/>
              <a:t> a particular element specified by index </a:t>
            </a:r>
            <a:r>
              <a:rPr lang="en-US" dirty="0" err="1" smtClean="0"/>
              <a:t>i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We can </a:t>
            </a:r>
            <a:r>
              <a:rPr lang="en-US" b="1" dirty="0" smtClean="0"/>
              <a:t>remove</a:t>
            </a:r>
            <a:r>
              <a:rPr lang="en-US" dirty="0" smtClean="0"/>
              <a:t> a particular element specified by index </a:t>
            </a:r>
            <a:r>
              <a:rPr lang="en-US" dirty="0" err="1" smtClean="0"/>
              <a:t>i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197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specification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A description of methods</a:t>
            </a:r>
            <a:r>
              <a:rPr lang="en-US" dirty="0" smtClean="0"/>
              <a:t>…</a:t>
            </a:r>
          </a:p>
          <a:p>
            <a:pPr lvl="1"/>
            <a:r>
              <a:rPr lang="en-US" dirty="0" smtClean="0"/>
              <a:t>What the methods do</a:t>
            </a:r>
          </a:p>
          <a:p>
            <a:pPr lvl="1"/>
            <a:r>
              <a:rPr lang="en-US" dirty="0" smtClean="0"/>
              <a:t>What parameters they take</a:t>
            </a:r>
          </a:p>
          <a:p>
            <a:pPr lvl="1"/>
            <a:r>
              <a:rPr lang="en-US" dirty="0" smtClean="0"/>
              <a:t>What they return</a:t>
            </a:r>
          </a:p>
          <a:p>
            <a:pPr lvl="1"/>
            <a:r>
              <a:rPr lang="en-US" dirty="0" smtClean="0"/>
              <a:t>What exceptions they might throw.</a:t>
            </a:r>
          </a:p>
          <a:p>
            <a:r>
              <a:rPr lang="en-US" dirty="0" smtClean="0"/>
              <a:t>..is known as an </a:t>
            </a:r>
            <a:r>
              <a:rPr lang="en-US" b="1" i="1" dirty="0" smtClean="0"/>
              <a:t>interface</a:t>
            </a:r>
            <a:r>
              <a:rPr lang="en-US" b="1" dirty="0" smtClean="0"/>
              <a:t>.</a:t>
            </a:r>
          </a:p>
          <a:p>
            <a:pPr marL="114300" indent="0">
              <a:buNone/>
            </a:pPr>
            <a:endParaRPr lang="en-US" b="1" dirty="0" smtClean="0"/>
          </a:p>
          <a:p>
            <a:r>
              <a:rPr lang="en-US" dirty="0" smtClean="0"/>
              <a:t>An </a:t>
            </a:r>
            <a:r>
              <a:rPr lang="en-US" b="1" dirty="0" smtClean="0">
                <a:latin typeface="American Typewriter"/>
                <a:cs typeface="American Typewriter"/>
              </a:rPr>
              <a:t>interface</a:t>
            </a:r>
            <a:r>
              <a:rPr lang="en-US" dirty="0" smtClean="0"/>
              <a:t> in Java contains:</a:t>
            </a:r>
          </a:p>
          <a:p>
            <a:pPr lvl="1"/>
            <a:r>
              <a:rPr lang="en-US" dirty="0" smtClean="0"/>
              <a:t>No instance variables</a:t>
            </a:r>
          </a:p>
          <a:p>
            <a:pPr lvl="1"/>
            <a:r>
              <a:rPr lang="en-US" dirty="0" smtClean="0"/>
              <a:t>No method bodies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6903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>
                <a:latin typeface="American Typewriter"/>
                <a:cs typeface="American Typewriter"/>
              </a:rPr>
              <a:t>interface List {</a:t>
            </a:r>
          </a:p>
          <a:p>
            <a:pPr marL="114300" indent="0">
              <a:buNone/>
            </a:pPr>
            <a:r>
              <a:rPr lang="en-US" dirty="0">
                <a:latin typeface="American Typewriter"/>
                <a:cs typeface="American Typewriter"/>
              </a:rPr>
              <a:t> // Adds the specified element to the end of the list.</a:t>
            </a:r>
          </a:p>
          <a:p>
            <a:pPr marL="114300" indent="0">
              <a:buNone/>
            </a:pPr>
            <a:r>
              <a:rPr lang="en-US" dirty="0" smtClean="0">
                <a:solidFill>
                  <a:srgbClr val="0000FF"/>
                </a:solidFill>
                <a:latin typeface="American Typewriter"/>
                <a:cs typeface="American Typewriter"/>
              </a:rPr>
              <a:t>void </a:t>
            </a:r>
            <a:r>
              <a:rPr lang="en-US" dirty="0">
                <a:solidFill>
                  <a:srgbClr val="0000FF"/>
                </a:solidFill>
                <a:latin typeface="American Typewriter"/>
                <a:cs typeface="American Typewriter"/>
              </a:rPr>
              <a:t>add (Object element)</a:t>
            </a:r>
            <a:r>
              <a:rPr lang="en-US" dirty="0" smtClean="0">
                <a:solidFill>
                  <a:srgbClr val="0000FF"/>
                </a:solidFill>
                <a:latin typeface="American Typewriter"/>
                <a:cs typeface="American Typewriter"/>
              </a:rPr>
              <a:t>;</a:t>
            </a:r>
          </a:p>
          <a:p>
            <a:pPr marL="114300" indent="0">
              <a:buNone/>
            </a:pPr>
            <a:endParaRPr lang="en-US" dirty="0">
              <a:solidFill>
                <a:srgbClr val="0000FF"/>
              </a:solidFill>
              <a:latin typeface="American Typewriter"/>
              <a:cs typeface="American Typewriter"/>
            </a:endParaRPr>
          </a:p>
          <a:p>
            <a:pPr marL="114300" indent="0">
              <a:buNone/>
            </a:pPr>
            <a:r>
              <a:rPr lang="en-US" dirty="0">
                <a:latin typeface="American Typewriter"/>
                <a:cs typeface="American Typewriter"/>
              </a:rPr>
              <a:t> // Returns the element contained in the list at </a:t>
            </a:r>
            <a:r>
              <a:rPr lang="en-US" dirty="0" smtClean="0">
                <a:latin typeface="American Typewriter"/>
                <a:cs typeface="American Typewriter"/>
              </a:rPr>
              <a:t>index..</a:t>
            </a:r>
            <a:endParaRPr lang="en-US" dirty="0">
              <a:latin typeface="American Typewriter"/>
              <a:cs typeface="American Typewriter"/>
            </a:endParaRPr>
          </a:p>
          <a:p>
            <a:pPr marL="114300" indent="0">
              <a:buNone/>
            </a:pPr>
            <a:r>
              <a:rPr lang="en-US" dirty="0" smtClean="0">
                <a:solidFill>
                  <a:srgbClr val="0000FF"/>
                </a:solidFill>
                <a:latin typeface="American Typewriter"/>
                <a:cs typeface="American Typewriter"/>
              </a:rPr>
              <a:t>Object </a:t>
            </a:r>
            <a:r>
              <a:rPr lang="en-US" dirty="0">
                <a:solidFill>
                  <a:srgbClr val="0000FF"/>
                </a:solidFill>
                <a:latin typeface="American Typewriter"/>
                <a:cs typeface="American Typewriter"/>
              </a:rPr>
              <a:t>get (</a:t>
            </a:r>
            <a:r>
              <a:rPr lang="en-US" dirty="0" err="1">
                <a:solidFill>
                  <a:srgbClr val="0000FF"/>
                </a:solidFill>
                <a:latin typeface="American Typewriter"/>
                <a:cs typeface="American Typewriter"/>
              </a:rPr>
              <a:t>int</a:t>
            </a:r>
            <a:r>
              <a:rPr lang="en-US" dirty="0">
                <a:solidFill>
                  <a:srgbClr val="0000FF"/>
                </a:solidFill>
                <a:latin typeface="American Typewriter"/>
                <a:cs typeface="American Typewriter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American Typewriter"/>
                <a:cs typeface="American Typewriter"/>
              </a:rPr>
              <a:t>i</a:t>
            </a:r>
            <a:r>
              <a:rPr lang="en-US" dirty="0">
                <a:solidFill>
                  <a:srgbClr val="0000FF"/>
                </a:solidFill>
                <a:latin typeface="American Typewriter"/>
                <a:cs typeface="American Typewriter"/>
              </a:rPr>
              <a:t>) throws </a:t>
            </a:r>
            <a:r>
              <a:rPr lang="en-US" dirty="0" err="1">
                <a:solidFill>
                  <a:srgbClr val="0000FF"/>
                </a:solidFill>
                <a:latin typeface="American Typewriter"/>
                <a:cs typeface="American Typewriter"/>
              </a:rPr>
              <a:t>NoSuchElementException</a:t>
            </a:r>
            <a:r>
              <a:rPr lang="en-US" dirty="0" smtClean="0">
                <a:solidFill>
                  <a:srgbClr val="0000FF"/>
                </a:solidFill>
                <a:latin typeface="American Typewriter"/>
                <a:cs typeface="American Typewriter"/>
              </a:rPr>
              <a:t>;</a:t>
            </a:r>
          </a:p>
          <a:p>
            <a:pPr marL="114300" indent="0">
              <a:buNone/>
            </a:pPr>
            <a:endParaRPr lang="en-US" dirty="0">
              <a:solidFill>
                <a:srgbClr val="0000FF"/>
              </a:solidFill>
              <a:latin typeface="American Typewriter"/>
              <a:cs typeface="American Typewriter"/>
            </a:endParaRPr>
          </a:p>
          <a:p>
            <a:pPr marL="114300" indent="0">
              <a:buNone/>
            </a:pPr>
            <a:r>
              <a:rPr lang="en-US" dirty="0">
                <a:latin typeface="American Typewriter"/>
                <a:cs typeface="American Typewriter"/>
              </a:rPr>
              <a:t> // Removes the element contained in the list at index</a:t>
            </a:r>
          </a:p>
          <a:p>
            <a:pPr marL="114300" indent="0">
              <a:buNone/>
            </a:pPr>
            <a:r>
              <a:rPr lang="en-US" dirty="0" smtClean="0">
                <a:solidFill>
                  <a:srgbClr val="0000FF"/>
                </a:solidFill>
                <a:latin typeface="American Typewriter"/>
                <a:cs typeface="American Typewriter"/>
              </a:rPr>
              <a:t>void </a:t>
            </a:r>
            <a:r>
              <a:rPr lang="en-US" dirty="0">
                <a:solidFill>
                  <a:srgbClr val="0000FF"/>
                </a:solidFill>
                <a:latin typeface="American Typewriter"/>
                <a:cs typeface="American Typewriter"/>
              </a:rPr>
              <a:t>remove (</a:t>
            </a:r>
            <a:r>
              <a:rPr lang="en-US" dirty="0" err="1">
                <a:solidFill>
                  <a:srgbClr val="0000FF"/>
                </a:solidFill>
                <a:latin typeface="American Typewriter"/>
                <a:cs typeface="American Typewriter"/>
              </a:rPr>
              <a:t>int</a:t>
            </a:r>
            <a:r>
              <a:rPr lang="en-US" dirty="0">
                <a:solidFill>
                  <a:srgbClr val="0000FF"/>
                </a:solidFill>
                <a:latin typeface="American Typewriter"/>
                <a:cs typeface="American Typewriter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American Typewriter"/>
                <a:cs typeface="American Typewriter"/>
              </a:rPr>
              <a:t>i</a:t>
            </a:r>
            <a:r>
              <a:rPr lang="en-US" dirty="0">
                <a:solidFill>
                  <a:srgbClr val="0000FF"/>
                </a:solidFill>
                <a:latin typeface="American Typewriter"/>
                <a:cs typeface="American Typewriter"/>
              </a:rPr>
              <a:t>) throws </a:t>
            </a:r>
            <a:r>
              <a:rPr lang="en-US" dirty="0" err="1">
                <a:solidFill>
                  <a:srgbClr val="0000FF"/>
                </a:solidFill>
                <a:latin typeface="American Typewriter"/>
                <a:cs typeface="American Typewriter"/>
              </a:rPr>
              <a:t>NoSuchElementException</a:t>
            </a:r>
            <a:r>
              <a:rPr lang="en-US" dirty="0">
                <a:solidFill>
                  <a:srgbClr val="0000FF"/>
                </a:solidFill>
                <a:latin typeface="American Typewriter"/>
                <a:cs typeface="American Typewriter"/>
              </a:rPr>
              <a:t>;</a:t>
            </a:r>
          </a:p>
          <a:p>
            <a:pPr marL="114300" indent="0">
              <a:buNone/>
            </a:pPr>
            <a:r>
              <a:rPr lang="en-US" dirty="0" smtClean="0">
                <a:latin typeface="American Typewriter"/>
                <a:cs typeface="American Typewriter"/>
              </a:rPr>
              <a:t>}</a:t>
            </a:r>
          </a:p>
          <a:p>
            <a:pPr marL="114300" indent="0">
              <a:buNone/>
            </a:pPr>
            <a:endParaRPr lang="en-US" dirty="0">
              <a:latin typeface="American Typewriter"/>
              <a:cs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42771916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 List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merican Typewriter"/>
                <a:cs typeface="American Typewriter"/>
              </a:rPr>
              <a:t>List </a:t>
            </a:r>
            <a:r>
              <a:rPr lang="en-US" dirty="0" err="1">
                <a:latin typeface="American Typewriter"/>
                <a:cs typeface="American Typewriter"/>
              </a:rPr>
              <a:t>myList</a:t>
            </a:r>
            <a:r>
              <a:rPr lang="en-US" dirty="0">
                <a:latin typeface="American Typewriter"/>
                <a:cs typeface="American Typewriter"/>
              </a:rPr>
              <a:t> = new List(); </a:t>
            </a:r>
            <a:endParaRPr lang="en-US" dirty="0" smtClean="0">
              <a:latin typeface="American Typewriter"/>
              <a:cs typeface="American Typewriter"/>
            </a:endParaRPr>
          </a:p>
          <a:p>
            <a:endParaRPr lang="en-US" dirty="0">
              <a:latin typeface="American Typewriter"/>
              <a:cs typeface="American Typewriter"/>
            </a:endParaRPr>
          </a:p>
          <a:p>
            <a:r>
              <a:rPr lang="en-US" dirty="0" smtClean="0">
                <a:latin typeface="+mj-lt"/>
                <a:cs typeface="American Typewriter"/>
              </a:rPr>
              <a:t>Will it compile?</a:t>
            </a:r>
          </a:p>
          <a:p>
            <a:endParaRPr lang="en-US" dirty="0">
              <a:latin typeface="American Typewriter"/>
              <a:cs typeface="American Typewriter"/>
            </a:endParaRPr>
          </a:p>
          <a:p>
            <a:r>
              <a:rPr lang="en-US" dirty="0" smtClean="0"/>
              <a:t>A: Yes, we create a new object here, of type List</a:t>
            </a:r>
          </a:p>
          <a:p>
            <a:r>
              <a:rPr lang="en-US" dirty="0" smtClean="0">
                <a:solidFill>
                  <a:srgbClr val="008000"/>
                </a:solidFill>
              </a:rPr>
              <a:t>B: No, Java does not know how it works</a:t>
            </a:r>
            <a:r>
              <a:rPr lang="is-IS" dirty="0" smtClean="0">
                <a:solidFill>
                  <a:srgbClr val="008000"/>
                </a:solidFill>
              </a:rPr>
              <a:t>…</a:t>
            </a:r>
            <a:endParaRPr lang="en-US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534683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a List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b="1" dirty="0" smtClean="0">
                <a:latin typeface="American Typewriter"/>
                <a:cs typeface="American Typewriter"/>
              </a:rPr>
              <a:t>List </a:t>
            </a:r>
            <a:r>
              <a:rPr lang="en-US" dirty="0" smtClean="0">
                <a:cs typeface="American Typewriter"/>
              </a:rPr>
              <a:t>is an abstraction – we can’t create List objects by writing:</a:t>
            </a:r>
          </a:p>
          <a:p>
            <a:pPr marL="114300" indent="0">
              <a:buNone/>
            </a:pPr>
            <a:endParaRPr lang="en-US" b="1" dirty="0" smtClean="0">
              <a:latin typeface="American Typewriter"/>
              <a:cs typeface="American Typewriter"/>
            </a:endParaRPr>
          </a:p>
          <a:p>
            <a:pPr marL="114300" indent="0">
              <a:buNone/>
            </a:pPr>
            <a:r>
              <a:rPr lang="en-US" b="1" dirty="0">
                <a:latin typeface="American Typewriter"/>
                <a:cs typeface="American Typewriter"/>
              </a:rPr>
              <a:t> </a:t>
            </a:r>
            <a:r>
              <a:rPr lang="en-US" b="1" dirty="0" smtClean="0">
                <a:latin typeface="American Typewriter"/>
                <a:cs typeface="American Typewriter"/>
              </a:rPr>
              <a:t>    </a:t>
            </a:r>
            <a:r>
              <a:rPr lang="en-US" dirty="0" smtClean="0">
                <a:latin typeface="American Typewriter"/>
                <a:cs typeface="American Typewriter"/>
              </a:rPr>
              <a:t>List </a:t>
            </a:r>
            <a:r>
              <a:rPr lang="en-US" dirty="0" err="1" smtClean="0">
                <a:latin typeface="American Typewriter"/>
                <a:cs typeface="American Typewriter"/>
              </a:rPr>
              <a:t>myList</a:t>
            </a:r>
            <a:r>
              <a:rPr lang="en-US" dirty="0" smtClean="0">
                <a:latin typeface="American Typewriter"/>
                <a:cs typeface="American Typewriter"/>
              </a:rPr>
              <a:t> = new List(); // Will not compile </a:t>
            </a:r>
            <a:r>
              <a:rPr lang="en-US" b="1" dirty="0" smtClean="0">
                <a:latin typeface="American Typewriter"/>
                <a:cs typeface="American Typewriter"/>
                <a:sym typeface="Wingdings"/>
              </a:rPr>
              <a:t></a:t>
            </a:r>
          </a:p>
          <a:p>
            <a:pPr marL="114300" indent="0">
              <a:buNone/>
            </a:pPr>
            <a:r>
              <a:rPr lang="en-US" b="1" dirty="0">
                <a:latin typeface="American Typewriter"/>
                <a:cs typeface="American Typewriter"/>
                <a:sym typeface="Wingdings"/>
              </a:rPr>
              <a:t> </a:t>
            </a:r>
            <a:r>
              <a:rPr lang="en-US" b="1" dirty="0" smtClean="0">
                <a:latin typeface="American Typewriter"/>
                <a:cs typeface="American Typewriter"/>
                <a:sym typeface="Wingdings"/>
              </a:rPr>
              <a:t>    </a:t>
            </a:r>
          </a:p>
          <a:p>
            <a:r>
              <a:rPr lang="en-US" b="1" dirty="0" smtClean="0">
                <a:solidFill>
                  <a:srgbClr val="FF0000"/>
                </a:solidFill>
                <a:cs typeface="American Typewriter"/>
              </a:rPr>
              <a:t>Reason</a:t>
            </a:r>
            <a:r>
              <a:rPr lang="en-US" dirty="0" smtClean="0">
                <a:cs typeface="American Typewriter"/>
              </a:rPr>
              <a:t>: </a:t>
            </a:r>
            <a:r>
              <a:rPr lang="en-US" b="1" dirty="0" smtClean="0">
                <a:latin typeface="American Typewriter"/>
                <a:cs typeface="American Typewriter"/>
              </a:rPr>
              <a:t>List</a:t>
            </a:r>
            <a:r>
              <a:rPr lang="en-US" b="1" dirty="0">
                <a:latin typeface="Monaco"/>
                <a:cs typeface="Monaco"/>
              </a:rPr>
              <a:t> </a:t>
            </a:r>
            <a:r>
              <a:rPr lang="en-US" dirty="0" smtClean="0">
                <a:cs typeface="American Typewriter"/>
              </a:rPr>
              <a:t>is just a </a:t>
            </a:r>
            <a:r>
              <a:rPr lang="en-US" dirty="0" smtClean="0">
                <a:solidFill>
                  <a:srgbClr val="0000FF"/>
                </a:solidFill>
                <a:cs typeface="American Typewriter"/>
              </a:rPr>
              <a:t>description</a:t>
            </a:r>
            <a:r>
              <a:rPr lang="en-US" dirty="0" smtClean="0">
                <a:cs typeface="American Typewriter"/>
              </a:rPr>
              <a:t> of what a list </a:t>
            </a:r>
            <a:r>
              <a:rPr lang="en-US" i="1" dirty="0" smtClean="0">
                <a:cs typeface="American Typewriter"/>
              </a:rPr>
              <a:t>should</a:t>
            </a:r>
            <a:r>
              <a:rPr lang="en-US" dirty="0" smtClean="0">
                <a:cs typeface="American Typewriter"/>
              </a:rPr>
              <a:t> do – not how it would </a:t>
            </a:r>
            <a:r>
              <a:rPr lang="en-US" i="1" dirty="0" smtClean="0">
                <a:cs typeface="American Typewriter"/>
              </a:rPr>
              <a:t>actually work</a:t>
            </a:r>
            <a:r>
              <a:rPr lang="en-US" dirty="0" smtClean="0">
                <a:cs typeface="American Typewriter"/>
              </a:rPr>
              <a:t>.</a:t>
            </a:r>
          </a:p>
          <a:p>
            <a:endParaRPr lang="en-US" dirty="0">
              <a:cs typeface="American Typewriter"/>
            </a:endParaRPr>
          </a:p>
          <a:p>
            <a:r>
              <a:rPr lang="en-US" dirty="0" smtClean="0">
                <a:cs typeface="American Typewriter"/>
              </a:rPr>
              <a:t>What to do next?</a:t>
            </a:r>
            <a:endParaRPr lang="en-US" dirty="0">
              <a:cs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15053993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8119241" cy="1143000"/>
          </a:xfrm>
        </p:spPr>
        <p:txBody>
          <a:bodyPr/>
          <a:lstStyle/>
          <a:p>
            <a:r>
              <a:rPr lang="en-US" dirty="0" smtClean="0"/>
              <a:t>Implementing the List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order to create an instance of </a:t>
            </a:r>
            <a:r>
              <a:rPr lang="en-US" b="1" dirty="0"/>
              <a:t>List</a:t>
            </a:r>
            <a:r>
              <a:rPr lang="en-US" dirty="0"/>
              <a:t>, </a:t>
            </a:r>
            <a:r>
              <a:rPr lang="en-US" dirty="0" smtClean="0"/>
              <a:t>you must </a:t>
            </a:r>
            <a:r>
              <a:rPr lang="en-US" dirty="0"/>
              <a:t>first create a (concrete) class </a:t>
            </a:r>
            <a:r>
              <a:rPr lang="en-US" dirty="0" smtClean="0"/>
              <a:t>that </a:t>
            </a:r>
            <a:r>
              <a:rPr lang="en-US" i="1" dirty="0" smtClean="0"/>
              <a:t>implements</a:t>
            </a:r>
            <a:r>
              <a:rPr lang="en-US" dirty="0" smtClean="0"/>
              <a:t> </a:t>
            </a:r>
            <a:r>
              <a:rPr lang="en-US" dirty="0"/>
              <a:t>the (abstract) List </a:t>
            </a:r>
            <a:r>
              <a:rPr lang="en-US" i="1" dirty="0"/>
              <a:t>interface</a:t>
            </a:r>
            <a:r>
              <a:rPr lang="en-US" dirty="0" smtClean="0"/>
              <a:t>.</a:t>
            </a:r>
          </a:p>
          <a:p>
            <a:pPr marL="114300" indent="0">
              <a:buNone/>
            </a:pPr>
            <a:endParaRPr lang="en-US" dirty="0"/>
          </a:p>
          <a:p>
            <a:r>
              <a:rPr lang="en-US" i="1" dirty="0" smtClean="0"/>
              <a:t>What </a:t>
            </a:r>
            <a:r>
              <a:rPr lang="en-US" i="1" dirty="0"/>
              <a:t>does this mean</a:t>
            </a:r>
            <a:r>
              <a:rPr lang="en-US" i="1" dirty="0" smtClean="0"/>
              <a:t>?</a:t>
            </a:r>
          </a:p>
          <a:p>
            <a:pPr marL="114300" indent="0">
              <a:buNone/>
            </a:pPr>
            <a:endParaRPr lang="en-US" dirty="0"/>
          </a:p>
          <a:p>
            <a:r>
              <a:rPr lang="en-US" dirty="0" smtClean="0"/>
              <a:t>It </a:t>
            </a:r>
            <a:r>
              <a:rPr lang="en-US" dirty="0"/>
              <a:t>means that we must implement </a:t>
            </a:r>
            <a:r>
              <a:rPr lang="en-US" dirty="0" smtClean="0"/>
              <a:t>the </a:t>
            </a:r>
            <a:r>
              <a:rPr lang="en-US" b="1" dirty="0" smtClean="0"/>
              <a:t>body</a:t>
            </a:r>
            <a:r>
              <a:rPr lang="en-US" dirty="0" smtClean="0"/>
              <a:t> </a:t>
            </a:r>
            <a:r>
              <a:rPr lang="en-US" dirty="0"/>
              <a:t>of every method </a:t>
            </a:r>
            <a:r>
              <a:rPr lang="en-US" dirty="0" smtClean="0"/>
              <a:t>defined </a:t>
            </a:r>
            <a:r>
              <a:rPr lang="en-US" dirty="0"/>
              <a:t>in the interface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Except when might we  skip a method or two?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9036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8032259" cy="661987"/>
          </a:xfrm>
        </p:spPr>
        <p:txBody>
          <a:bodyPr/>
          <a:lstStyle/>
          <a:p>
            <a:r>
              <a:rPr lang="en-US" dirty="0" smtClean="0"/>
              <a:t>Implementing the List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1265331"/>
            <a:ext cx="8175626" cy="5464175"/>
          </a:xfrm>
        </p:spPr>
        <p:txBody>
          <a:bodyPr>
            <a:normAutofit fontScale="85000" lnSpcReduction="20000"/>
          </a:bodyPr>
          <a:lstStyle/>
          <a:p>
            <a:pPr marL="114300" indent="0">
              <a:buNone/>
            </a:pPr>
            <a:r>
              <a:rPr lang="en-US" dirty="0">
                <a:latin typeface="American Typewriter"/>
                <a:cs typeface="American Typewriter"/>
              </a:rPr>
              <a:t>class </a:t>
            </a:r>
            <a:r>
              <a:rPr lang="en-US" dirty="0" err="1">
                <a:latin typeface="American Typewriter"/>
                <a:cs typeface="American Typewriter"/>
              </a:rPr>
              <a:t>ListImpl</a:t>
            </a:r>
            <a:r>
              <a:rPr lang="en-US" dirty="0">
                <a:latin typeface="American Typewriter"/>
                <a:cs typeface="American Typewriter"/>
              </a:rPr>
              <a:t> </a:t>
            </a:r>
            <a:r>
              <a:rPr lang="en-US" dirty="0">
                <a:solidFill>
                  <a:srgbClr val="0000FF"/>
                </a:solidFill>
                <a:latin typeface="American Typewriter"/>
                <a:cs typeface="American Typewriter"/>
              </a:rPr>
              <a:t>implements List </a:t>
            </a:r>
            <a:r>
              <a:rPr lang="en-US" dirty="0" smtClean="0">
                <a:latin typeface="American Typewriter"/>
                <a:cs typeface="American Typewriter"/>
              </a:rPr>
              <a:t>{  </a:t>
            </a:r>
            <a:r>
              <a:rPr lang="en-US" dirty="0" smtClean="0">
                <a:solidFill>
                  <a:srgbClr val="0000FF"/>
                </a:solidFill>
              </a:rPr>
              <a:t>Tell the compiler explicitly that              				         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 smtClean="0">
                <a:solidFill>
                  <a:srgbClr val="0000FF"/>
                </a:solidFill>
              </a:rPr>
              <a:t>ListImpl</a:t>
            </a:r>
            <a:r>
              <a:rPr lang="en-US" dirty="0" smtClean="0">
                <a:solidFill>
                  <a:srgbClr val="0000FF"/>
                </a:solidFill>
              </a:rPr>
              <a:t> implements the List </a:t>
            </a:r>
            <a:r>
              <a:rPr lang="en-US" dirty="0">
                <a:solidFill>
                  <a:srgbClr val="0000FF"/>
                </a:solidFill>
              </a:rPr>
              <a:t>interface</a:t>
            </a:r>
            <a:r>
              <a:rPr lang="en-US" dirty="0" smtClean="0">
                <a:solidFill>
                  <a:srgbClr val="0000FF"/>
                </a:solidFill>
              </a:rPr>
              <a:t>				.</a:t>
            </a:r>
            <a:endParaRPr lang="en-US" dirty="0">
              <a:solidFill>
                <a:srgbClr val="0000FF"/>
              </a:solidFill>
            </a:endParaRPr>
          </a:p>
          <a:p>
            <a:pPr marL="114300" indent="0">
              <a:buNone/>
            </a:pPr>
            <a:r>
              <a:rPr lang="en-US" dirty="0"/>
              <a:t> </a:t>
            </a:r>
            <a:r>
              <a:rPr lang="en-US" dirty="0">
                <a:latin typeface="American Typewriter"/>
                <a:cs typeface="American Typewriter"/>
              </a:rPr>
              <a:t>private Object[] </a:t>
            </a:r>
            <a:r>
              <a:rPr lang="en-US" dirty="0" smtClean="0">
                <a:latin typeface="American Typewriter"/>
                <a:cs typeface="American Typewriter"/>
              </a:rPr>
              <a:t>array</a:t>
            </a:r>
            <a:r>
              <a:rPr lang="en-US" dirty="0">
                <a:latin typeface="American Typewriter"/>
                <a:cs typeface="American Typewriter"/>
              </a:rPr>
              <a:t>;</a:t>
            </a:r>
          </a:p>
          <a:p>
            <a:pPr marL="114300" indent="0">
              <a:buNone/>
            </a:pPr>
            <a:r>
              <a:rPr lang="en-US" dirty="0">
                <a:latin typeface="American Typewriter"/>
                <a:cs typeface="American Typewriter"/>
              </a:rPr>
              <a:t> private </a:t>
            </a:r>
            <a:r>
              <a:rPr lang="en-US" dirty="0" err="1">
                <a:latin typeface="American Typewriter"/>
                <a:cs typeface="American Typewriter"/>
              </a:rPr>
              <a:t>int</a:t>
            </a:r>
            <a:r>
              <a:rPr lang="en-US" dirty="0">
                <a:latin typeface="American Typewriter"/>
                <a:cs typeface="American Typewriter"/>
              </a:rPr>
              <a:t> </a:t>
            </a:r>
            <a:r>
              <a:rPr lang="en-US" dirty="0" smtClean="0">
                <a:latin typeface="American Typewriter"/>
                <a:cs typeface="American Typewriter"/>
              </a:rPr>
              <a:t> </a:t>
            </a:r>
            <a:r>
              <a:rPr lang="en-US" dirty="0" err="1" smtClean="0">
                <a:latin typeface="American Typewriter"/>
                <a:cs typeface="American Typewriter"/>
              </a:rPr>
              <a:t>numElements</a:t>
            </a:r>
            <a:r>
              <a:rPr lang="en-US" dirty="0" smtClean="0">
                <a:latin typeface="American Typewriter"/>
                <a:cs typeface="American Typewriter"/>
              </a:rPr>
              <a:t>;</a:t>
            </a:r>
          </a:p>
          <a:p>
            <a:pPr marL="114300" indent="0">
              <a:buNone/>
            </a:pPr>
            <a:endParaRPr lang="en-US" dirty="0">
              <a:latin typeface="American Typewriter"/>
              <a:cs typeface="American Typewriter"/>
            </a:endParaRPr>
          </a:p>
          <a:p>
            <a:pPr marL="114300" indent="0">
              <a:buNone/>
            </a:pPr>
            <a:r>
              <a:rPr lang="en-US" dirty="0">
                <a:latin typeface="American Typewriter"/>
                <a:cs typeface="American Typewriter"/>
              </a:rPr>
              <a:t> void </a:t>
            </a:r>
            <a:r>
              <a:rPr lang="en-US" dirty="0">
                <a:solidFill>
                  <a:srgbClr val="3366FF"/>
                </a:solidFill>
                <a:latin typeface="American Typewriter"/>
                <a:cs typeface="American Typewriter"/>
              </a:rPr>
              <a:t>add</a:t>
            </a:r>
            <a:r>
              <a:rPr lang="en-US" dirty="0">
                <a:latin typeface="American Typewriter"/>
                <a:cs typeface="American Typewriter"/>
              </a:rPr>
              <a:t> (Object element) {</a:t>
            </a:r>
          </a:p>
          <a:p>
            <a:pPr marL="114300" indent="0">
              <a:buNone/>
            </a:pPr>
            <a:r>
              <a:rPr lang="en-US" dirty="0">
                <a:latin typeface="American Typewriter"/>
                <a:cs typeface="American Typewriter"/>
              </a:rPr>
              <a:t> ...</a:t>
            </a:r>
          </a:p>
          <a:p>
            <a:pPr marL="114300" indent="0">
              <a:buNone/>
            </a:pPr>
            <a:r>
              <a:rPr lang="en-US" dirty="0">
                <a:latin typeface="American Typewriter"/>
                <a:cs typeface="American Typewriter"/>
              </a:rPr>
              <a:t>  </a:t>
            </a:r>
            <a:r>
              <a:rPr lang="en-US" dirty="0" smtClean="0">
                <a:latin typeface="American Typewriter"/>
                <a:cs typeface="American Typewriter"/>
              </a:rPr>
              <a:t> array[</a:t>
            </a:r>
            <a:r>
              <a:rPr lang="en-US" dirty="0" err="1" smtClean="0">
                <a:latin typeface="American Typewriter"/>
                <a:cs typeface="American Typewriter"/>
              </a:rPr>
              <a:t>numElements</a:t>
            </a:r>
            <a:r>
              <a:rPr lang="en-US" dirty="0">
                <a:latin typeface="American Typewriter"/>
                <a:cs typeface="American Typewriter"/>
              </a:rPr>
              <a:t>++] = element;</a:t>
            </a:r>
          </a:p>
          <a:p>
            <a:pPr marL="114300" indent="0">
              <a:buNone/>
            </a:pPr>
            <a:r>
              <a:rPr lang="en-US" dirty="0">
                <a:latin typeface="American Typewriter"/>
                <a:cs typeface="American Typewriter"/>
              </a:rPr>
              <a:t> </a:t>
            </a:r>
            <a:r>
              <a:rPr lang="en-US" dirty="0" smtClean="0">
                <a:latin typeface="American Typewriter"/>
                <a:cs typeface="American Typewriter"/>
              </a:rPr>
              <a:t>}</a:t>
            </a:r>
          </a:p>
          <a:p>
            <a:pPr marL="114300" indent="0">
              <a:buNone/>
            </a:pPr>
            <a:endParaRPr lang="en-US" dirty="0">
              <a:latin typeface="American Typewriter"/>
              <a:cs typeface="American Typewriter"/>
            </a:endParaRPr>
          </a:p>
          <a:p>
            <a:pPr marL="114300" indent="0">
              <a:buNone/>
            </a:pPr>
            <a:r>
              <a:rPr lang="en-US" dirty="0">
                <a:latin typeface="American Typewriter"/>
                <a:cs typeface="American Typewriter"/>
              </a:rPr>
              <a:t> Object </a:t>
            </a:r>
            <a:r>
              <a:rPr lang="en-US" dirty="0">
                <a:solidFill>
                  <a:srgbClr val="3366FF"/>
                </a:solidFill>
                <a:latin typeface="American Typewriter"/>
                <a:cs typeface="American Typewriter"/>
              </a:rPr>
              <a:t>get</a:t>
            </a:r>
            <a:r>
              <a:rPr lang="en-US" dirty="0">
                <a:latin typeface="American Typewriter"/>
                <a:cs typeface="American Typewriter"/>
              </a:rPr>
              <a:t> (</a:t>
            </a:r>
            <a:r>
              <a:rPr lang="en-US" dirty="0" err="1">
                <a:latin typeface="American Typewriter"/>
                <a:cs typeface="American Typewriter"/>
              </a:rPr>
              <a:t>int</a:t>
            </a:r>
            <a:r>
              <a:rPr lang="en-US" dirty="0">
                <a:latin typeface="American Typewriter"/>
                <a:cs typeface="American Typewriter"/>
              </a:rPr>
              <a:t> </a:t>
            </a:r>
            <a:r>
              <a:rPr lang="en-US" dirty="0" err="1">
                <a:latin typeface="American Typewriter"/>
                <a:cs typeface="American Typewriter"/>
              </a:rPr>
              <a:t>i</a:t>
            </a:r>
            <a:r>
              <a:rPr lang="en-US" dirty="0">
                <a:latin typeface="American Typewriter"/>
                <a:cs typeface="American Typewriter"/>
              </a:rPr>
              <a:t>) throws </a:t>
            </a:r>
            <a:r>
              <a:rPr lang="en-US" dirty="0" err="1">
                <a:latin typeface="American Typewriter"/>
                <a:cs typeface="American Typewriter"/>
              </a:rPr>
              <a:t>NoSuchElementException</a:t>
            </a:r>
            <a:r>
              <a:rPr lang="en-US" dirty="0">
                <a:latin typeface="American Typewriter"/>
                <a:cs typeface="American Typewriter"/>
              </a:rPr>
              <a:t> {</a:t>
            </a:r>
          </a:p>
          <a:p>
            <a:pPr marL="114300" indent="0">
              <a:buNone/>
            </a:pPr>
            <a:r>
              <a:rPr lang="en-US" dirty="0">
                <a:latin typeface="American Typewriter"/>
                <a:cs typeface="American Typewriter"/>
              </a:rPr>
              <a:t> ...</a:t>
            </a:r>
          </a:p>
          <a:p>
            <a:pPr marL="114300" indent="0">
              <a:buNone/>
            </a:pPr>
            <a:r>
              <a:rPr lang="en-US" dirty="0">
                <a:latin typeface="American Typewriter"/>
                <a:cs typeface="American Typewriter"/>
              </a:rPr>
              <a:t> </a:t>
            </a:r>
            <a:r>
              <a:rPr lang="en-US" dirty="0" smtClean="0">
                <a:latin typeface="American Typewriter"/>
                <a:cs typeface="American Typewriter"/>
              </a:rPr>
              <a:t>}</a:t>
            </a:r>
          </a:p>
          <a:p>
            <a:pPr marL="114300" indent="0">
              <a:buNone/>
            </a:pPr>
            <a:endParaRPr lang="en-US" dirty="0">
              <a:latin typeface="American Typewriter"/>
              <a:cs typeface="American Typewriter"/>
            </a:endParaRPr>
          </a:p>
          <a:p>
            <a:pPr marL="114300" indent="0">
              <a:buNone/>
            </a:pPr>
            <a:r>
              <a:rPr lang="en-US" dirty="0">
                <a:latin typeface="American Typewriter"/>
                <a:cs typeface="American Typewriter"/>
              </a:rPr>
              <a:t> void </a:t>
            </a:r>
            <a:r>
              <a:rPr lang="en-US" dirty="0">
                <a:solidFill>
                  <a:srgbClr val="3366FF"/>
                </a:solidFill>
                <a:latin typeface="American Typewriter"/>
                <a:cs typeface="American Typewriter"/>
              </a:rPr>
              <a:t>remove</a:t>
            </a:r>
            <a:r>
              <a:rPr lang="en-US" dirty="0">
                <a:latin typeface="American Typewriter"/>
                <a:cs typeface="American Typewriter"/>
              </a:rPr>
              <a:t> (</a:t>
            </a:r>
            <a:r>
              <a:rPr lang="en-US" dirty="0" err="1">
                <a:latin typeface="American Typewriter"/>
                <a:cs typeface="American Typewriter"/>
              </a:rPr>
              <a:t>int</a:t>
            </a:r>
            <a:r>
              <a:rPr lang="en-US" dirty="0">
                <a:latin typeface="American Typewriter"/>
                <a:cs typeface="American Typewriter"/>
              </a:rPr>
              <a:t> </a:t>
            </a:r>
            <a:r>
              <a:rPr lang="en-US" dirty="0" err="1">
                <a:latin typeface="American Typewriter"/>
                <a:cs typeface="American Typewriter"/>
              </a:rPr>
              <a:t>i</a:t>
            </a:r>
            <a:r>
              <a:rPr lang="en-US" dirty="0">
                <a:latin typeface="American Typewriter"/>
                <a:cs typeface="American Typewriter"/>
              </a:rPr>
              <a:t>) throws </a:t>
            </a:r>
            <a:r>
              <a:rPr lang="en-US" dirty="0" err="1">
                <a:latin typeface="American Typewriter"/>
                <a:cs typeface="American Typewriter"/>
              </a:rPr>
              <a:t>NoSuchElementException</a:t>
            </a:r>
            <a:r>
              <a:rPr lang="en-US" dirty="0">
                <a:latin typeface="American Typewriter"/>
                <a:cs typeface="American Typewriter"/>
              </a:rPr>
              <a:t> {</a:t>
            </a:r>
          </a:p>
          <a:p>
            <a:pPr marL="114300" indent="0">
              <a:buNone/>
            </a:pPr>
            <a:r>
              <a:rPr lang="en-US" dirty="0">
                <a:latin typeface="American Typewriter"/>
                <a:cs typeface="American Typewriter"/>
              </a:rPr>
              <a:t> ...</a:t>
            </a:r>
          </a:p>
          <a:p>
            <a:pPr marL="114300" indent="0">
              <a:buNone/>
            </a:pPr>
            <a:r>
              <a:rPr lang="en-US" dirty="0">
                <a:latin typeface="American Typewriter"/>
                <a:cs typeface="American Typewriter"/>
              </a:rPr>
              <a:t> }</a:t>
            </a:r>
          </a:p>
          <a:p>
            <a:pPr marL="114300" indent="0">
              <a:buNone/>
            </a:pPr>
            <a:r>
              <a:rPr lang="en-US" dirty="0">
                <a:latin typeface="American Typewriter"/>
                <a:cs typeface="American Typewrite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605390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 that we (hypothetically) have a </a:t>
            </a:r>
            <a:r>
              <a:rPr lang="en-US" dirty="0" err="1" smtClean="0">
                <a:latin typeface="Monaco"/>
                <a:cs typeface="Monaco"/>
              </a:rPr>
              <a:t>ListImpl</a:t>
            </a:r>
            <a:r>
              <a:rPr lang="en-US" dirty="0" smtClean="0"/>
              <a:t> implementation of List, we can create a List object:</a:t>
            </a:r>
          </a:p>
          <a:p>
            <a:endParaRPr lang="en-US" dirty="0"/>
          </a:p>
          <a:p>
            <a:pPr marL="114300" indent="0">
              <a:buNone/>
            </a:pPr>
            <a:r>
              <a:rPr lang="en-US" dirty="0" smtClean="0">
                <a:latin typeface="Monaco"/>
                <a:cs typeface="Monaco"/>
              </a:rPr>
              <a:t>List </a:t>
            </a:r>
            <a:r>
              <a:rPr lang="en-US" dirty="0" err="1" smtClean="0">
                <a:latin typeface="Monaco"/>
                <a:cs typeface="Monaco"/>
              </a:rPr>
              <a:t>myList</a:t>
            </a:r>
            <a:r>
              <a:rPr lang="en-US" dirty="0" smtClean="0">
                <a:latin typeface="Monaco"/>
                <a:cs typeface="Monaco"/>
              </a:rPr>
              <a:t> = new </a:t>
            </a:r>
            <a:r>
              <a:rPr lang="en-US" dirty="0" err="1" smtClean="0">
                <a:latin typeface="Monaco"/>
                <a:cs typeface="Monaco"/>
              </a:rPr>
              <a:t>ListImpl</a:t>
            </a:r>
            <a:r>
              <a:rPr lang="en-US" dirty="0" smtClean="0">
                <a:latin typeface="Monaco"/>
                <a:cs typeface="Monaco"/>
              </a:rPr>
              <a:t>();  </a:t>
            </a:r>
            <a:r>
              <a:rPr lang="en-US" dirty="0" smtClean="0">
                <a:solidFill>
                  <a:srgbClr val="008000"/>
                </a:solidFill>
              </a:rPr>
              <a:t>//This is OK!</a:t>
            </a:r>
          </a:p>
          <a:p>
            <a:pPr marL="114300" indent="0">
              <a:buNone/>
            </a:pPr>
            <a:endParaRPr lang="en-US" dirty="0" smtClean="0">
              <a:solidFill>
                <a:srgbClr val="008000"/>
              </a:solidFill>
            </a:endParaRPr>
          </a:p>
          <a:p>
            <a:pPr marL="114300" indent="0">
              <a:buNone/>
            </a:pPr>
            <a:r>
              <a:rPr lang="en-US" dirty="0" err="1" smtClean="0">
                <a:latin typeface="Monaco"/>
                <a:cs typeface="Monaco"/>
              </a:rPr>
              <a:t>myList.add</a:t>
            </a:r>
            <a:r>
              <a:rPr lang="en-US" dirty="0" smtClean="0">
                <a:latin typeface="Monaco"/>
                <a:cs typeface="Monaco"/>
              </a:rPr>
              <a:t>(new Student (“Robert”, 24))</a:t>
            </a:r>
            <a:r>
              <a:rPr lang="en-US" dirty="0" smtClean="0"/>
              <a:t>;</a:t>
            </a:r>
          </a:p>
          <a:p>
            <a:pPr marL="114300" indent="0">
              <a:buNone/>
            </a:pPr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5320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Separation is important!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Untitl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0200"/>
            <a:ext cx="8608658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723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0619"/>
            <a:ext cx="7620000" cy="1143000"/>
          </a:xfrm>
        </p:spPr>
        <p:txBody>
          <a:bodyPr/>
          <a:lstStyle/>
          <a:p>
            <a:r>
              <a:rPr lang="en-US" dirty="0" smtClean="0"/>
              <a:t>Separation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73870"/>
            <a:ext cx="7620000" cy="5226930"/>
          </a:xfrm>
        </p:spPr>
        <p:txBody>
          <a:bodyPr/>
          <a:lstStyle/>
          <a:p>
            <a:r>
              <a:rPr lang="en-US" dirty="0"/>
              <a:t>Programming an application that uses </a:t>
            </a:r>
            <a:r>
              <a:rPr lang="en-US" dirty="0" smtClean="0"/>
              <a:t>objects of </a:t>
            </a:r>
            <a:r>
              <a:rPr lang="en-US" dirty="0"/>
              <a:t>an interface type is more </a:t>
            </a:r>
            <a:r>
              <a:rPr lang="en-US" dirty="0">
                <a:solidFill>
                  <a:srgbClr val="0000FF"/>
                </a:solidFill>
              </a:rPr>
              <a:t>flexible</a:t>
            </a:r>
            <a:r>
              <a:rPr lang="en-US" dirty="0"/>
              <a:t>.</a:t>
            </a:r>
          </a:p>
          <a:p>
            <a:r>
              <a:rPr lang="en-US" dirty="0" smtClean="0"/>
              <a:t>If </a:t>
            </a:r>
            <a:r>
              <a:rPr lang="en-US" dirty="0"/>
              <a:t>a new, </a:t>
            </a:r>
            <a:r>
              <a:rPr lang="en-US" i="1" dirty="0"/>
              <a:t>better</a:t>
            </a:r>
            <a:r>
              <a:rPr lang="en-US" dirty="0"/>
              <a:t> implementation comes out</a:t>
            </a:r>
            <a:r>
              <a:rPr lang="en-US" dirty="0" smtClean="0"/>
              <a:t>, you </a:t>
            </a:r>
            <a:r>
              <a:rPr lang="en-US" dirty="0"/>
              <a:t>can switch by changing one line of code.</a:t>
            </a:r>
          </a:p>
        </p:txBody>
      </p:sp>
      <p:pic>
        <p:nvPicPr>
          <p:cNvPr id="4" name="Picture 3" descr="Screen Shot 2015-07-14 at 5.27.3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81750"/>
            <a:ext cx="7446035" cy="393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6395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 for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 Warm-up questions</a:t>
            </a:r>
          </a:p>
          <a:p>
            <a:r>
              <a:rPr lang="en-US" dirty="0" err="1" smtClean="0"/>
              <a:t>JUnit</a:t>
            </a:r>
            <a:r>
              <a:rPr lang="en-US" dirty="0" smtClean="0"/>
              <a:t> Testing</a:t>
            </a:r>
          </a:p>
          <a:p>
            <a:r>
              <a:rPr lang="en-US" dirty="0" smtClean="0"/>
              <a:t>Abstraction</a:t>
            </a:r>
          </a:p>
          <a:p>
            <a:r>
              <a:rPr lang="en-US" dirty="0" smtClean="0"/>
              <a:t>Interface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Whats-the-pla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7882" y="2839862"/>
            <a:ext cx="4004235" cy="4018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8247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class vs.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Could you name the </a:t>
            </a:r>
            <a:r>
              <a:rPr lang="en-US" dirty="0"/>
              <a:t>d</a:t>
            </a:r>
            <a:r>
              <a:rPr lang="en-US" dirty="0" smtClean="0"/>
              <a:t>ifferences?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0442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class vs.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Interface is NOT </a:t>
            </a:r>
            <a:r>
              <a:rPr lang="en-US" dirty="0"/>
              <a:t>a class. Implementing an interface consumes very little </a:t>
            </a:r>
            <a:r>
              <a:rPr lang="en-US" dirty="0" smtClean="0"/>
              <a:t>CPU.</a:t>
            </a:r>
          </a:p>
          <a:p>
            <a:r>
              <a:rPr lang="en-US" dirty="0" smtClean="0"/>
              <a:t>Abstract </a:t>
            </a:r>
            <a:r>
              <a:rPr lang="en-US" dirty="0"/>
              <a:t>classes, unlike interfaces, are classes. </a:t>
            </a:r>
            <a:endParaRPr lang="en-US" dirty="0" smtClean="0"/>
          </a:p>
          <a:p>
            <a:r>
              <a:rPr lang="en-US" dirty="0"/>
              <a:t>Abstract classes can have constants, members, method stubs (methods without a body) and defined methods, whereas interfaces can only have constants and methods stubs</a:t>
            </a:r>
            <a:r>
              <a:rPr lang="en-US" dirty="0" smtClean="0"/>
              <a:t>.</a:t>
            </a:r>
          </a:p>
          <a:p>
            <a:r>
              <a:rPr lang="en-US" dirty="0"/>
              <a:t>Methods and members of an abstract class can be defined with any visibility, whereas all methods of an interface must be defined as public (they are defined public by default)</a:t>
            </a:r>
            <a:r>
              <a:rPr lang="en-US" dirty="0" smtClean="0"/>
              <a:t>.</a:t>
            </a:r>
          </a:p>
          <a:p>
            <a:r>
              <a:rPr lang="en-US" dirty="0"/>
              <a:t>A child class can only extend a single class (abstract or concrete), whereas an interface can extend or a class can implement multiple other interfaces.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308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warm-up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" name="Picture 1" descr="stretching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5218" y="2718213"/>
            <a:ext cx="3196665" cy="2768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7679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there a problem</a:t>
            </a:r>
            <a:r>
              <a:rPr lang="en-US" dirty="0" smtClean="0"/>
              <a:t>? B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 descr="Screen Shot 2016-09-25 at 9.26.05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00199"/>
            <a:ext cx="6496994" cy="3238377"/>
          </a:xfrm>
          <a:prstGeom prst="rect">
            <a:avLst/>
          </a:prstGeom>
        </p:spPr>
      </p:pic>
      <p:pic>
        <p:nvPicPr>
          <p:cNvPr id="7" name="Picture 6" descr="Screen Shot 2016-09-25 at 9.27.42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8845" y="4177523"/>
            <a:ext cx="2814501" cy="2680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750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warm-up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 descr="Screen Shot 2016-09-25 at 9.29.22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17638"/>
            <a:ext cx="5991206" cy="498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6810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Ans</a:t>
            </a:r>
            <a:r>
              <a:rPr lang="en-US" dirty="0" smtClean="0"/>
              <a:t>: 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Screen Shot 2016-09-25 at 9.35.18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520" y="1198590"/>
            <a:ext cx="5251646" cy="5762146"/>
          </a:xfrm>
          <a:prstGeom prst="rect">
            <a:avLst/>
          </a:prstGeom>
        </p:spPr>
      </p:pic>
      <p:pic>
        <p:nvPicPr>
          <p:cNvPr id="5" name="Picture 4" descr="Screen Shot 2016-09-25 at 9.26.05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7300" y="0"/>
            <a:ext cx="4076700" cy="2032000"/>
          </a:xfrm>
          <a:prstGeom prst="rect">
            <a:avLst/>
          </a:prstGeom>
        </p:spPr>
      </p:pic>
      <p:pic>
        <p:nvPicPr>
          <p:cNvPr id="7" name="Picture 6" descr="Screen Shot 2015-09-22 at 3.06.12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0580" y="3600801"/>
            <a:ext cx="4762413" cy="1175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1459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Adjacency.thmx</Template>
  <TotalTime>2875</TotalTime>
  <Words>1725</Words>
  <Application>Microsoft Macintosh PowerPoint</Application>
  <PresentationFormat>On-screen Show (4:3)</PresentationFormat>
  <Paragraphs>278</Paragraphs>
  <Slides>51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2" baseType="lpstr">
      <vt:lpstr>Adjacency</vt:lpstr>
      <vt:lpstr>Lecture 2</vt:lpstr>
      <vt:lpstr>iClicker issues</vt:lpstr>
      <vt:lpstr>Homework assignment #1</vt:lpstr>
      <vt:lpstr>When deal with Data</vt:lpstr>
      <vt:lpstr>Plan for today</vt:lpstr>
      <vt:lpstr>Java warm-up</vt:lpstr>
      <vt:lpstr>Is there a problem? B</vt:lpstr>
      <vt:lpstr>Java warm-up</vt:lpstr>
      <vt:lpstr>Ans: B</vt:lpstr>
      <vt:lpstr>Ans: B</vt:lpstr>
      <vt:lpstr>Ans: A</vt:lpstr>
      <vt:lpstr>PowerPoint Presentation</vt:lpstr>
      <vt:lpstr>What is missing? Ans: C</vt:lpstr>
      <vt:lpstr>What of the following is true</vt:lpstr>
      <vt:lpstr>Software testing. JUnit</vt:lpstr>
      <vt:lpstr>Testing</vt:lpstr>
      <vt:lpstr>Unit (micro)-testing</vt:lpstr>
      <vt:lpstr>JUnit testing in Dr. Java</vt:lpstr>
      <vt:lpstr>When a test is failed</vt:lpstr>
      <vt:lpstr>Sample test</vt:lpstr>
      <vt:lpstr>More on JUnit</vt:lpstr>
      <vt:lpstr>PowerPoint Presentation</vt:lpstr>
      <vt:lpstr>Ans: D or E</vt:lpstr>
      <vt:lpstr>ANS: B</vt:lpstr>
      <vt:lpstr>Do not confuse the two</vt:lpstr>
      <vt:lpstr>Data Types vs Data Structures</vt:lpstr>
      <vt:lpstr>Data Structures</vt:lpstr>
      <vt:lpstr>Implementing Data Types with  Data Structures</vt:lpstr>
      <vt:lpstr>Abstraction to hide details</vt:lpstr>
      <vt:lpstr>Abstraction</vt:lpstr>
      <vt:lpstr>Abstraction example: computer</vt:lpstr>
      <vt:lpstr>Could you think of</vt:lpstr>
      <vt:lpstr>Abstraction Example Implementers and Users</vt:lpstr>
      <vt:lpstr>ADTs</vt:lpstr>
      <vt:lpstr>ADTs are language-neutral </vt:lpstr>
      <vt:lpstr>ADTs and APIs</vt:lpstr>
      <vt:lpstr>Let’s make things concrete: Lists</vt:lpstr>
      <vt:lpstr>Problems</vt:lpstr>
      <vt:lpstr>Array idea, cont</vt:lpstr>
      <vt:lpstr>What we want</vt:lpstr>
      <vt:lpstr>List specification</vt:lpstr>
      <vt:lpstr>List interface</vt:lpstr>
      <vt:lpstr>Using a List interface</vt:lpstr>
      <vt:lpstr>Using a List interface</vt:lpstr>
      <vt:lpstr>Implementing the List interface</vt:lpstr>
      <vt:lpstr>Implementing the List interface</vt:lpstr>
      <vt:lpstr>Creating a List</vt:lpstr>
      <vt:lpstr>Separation is important!</vt:lpstr>
      <vt:lpstr>Separation</vt:lpstr>
      <vt:lpstr>Abstract class vs. Interface</vt:lpstr>
      <vt:lpstr>Abstract class vs. Interface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2</dc:title>
  <dc:creator>Marina Langlois</dc:creator>
  <cp:lastModifiedBy>Marina Langlois</cp:lastModifiedBy>
  <cp:revision>99</cp:revision>
  <dcterms:created xsi:type="dcterms:W3CDTF">2015-12-28T17:31:52Z</dcterms:created>
  <dcterms:modified xsi:type="dcterms:W3CDTF">2017-03-14T19:25:51Z</dcterms:modified>
</cp:coreProperties>
</file>