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5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274" r:id="rId11"/>
    <p:sldId id="312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311" r:id="rId29"/>
    <p:sldId id="292" r:id="rId30"/>
    <p:sldId id="293" r:id="rId31"/>
    <p:sldId id="294" r:id="rId32"/>
    <p:sldId id="296" r:id="rId33"/>
    <p:sldId id="297" r:id="rId34"/>
    <p:sldId id="298" r:id="rId35"/>
    <p:sldId id="299" r:id="rId36"/>
    <p:sldId id="30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611BBC-1A4F-034D-B405-97479012D59D}">
          <p14:sldIdLst>
            <p14:sldId id="256"/>
            <p14:sldId id="295"/>
            <p14:sldId id="303"/>
            <p14:sldId id="304"/>
            <p14:sldId id="305"/>
            <p14:sldId id="306"/>
            <p14:sldId id="307"/>
            <p14:sldId id="308"/>
            <p14:sldId id="309"/>
            <p14:sldId id="274"/>
            <p14:sldId id="312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11"/>
            <p14:sldId id="292"/>
            <p14:sldId id="293"/>
            <p14:sldId id="294"/>
            <p14:sldId id="296"/>
            <p14:sldId id="297"/>
            <p14:sldId id="298"/>
            <p14:sldId id="299"/>
            <p14:sldId id="3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ACA9-99CB-1147-B763-5A4E22E3CCFF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916C-384F-6A4E-9F8A-3F9135E96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ACA9-99CB-1147-B763-5A4E22E3CCFF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916C-384F-6A4E-9F8A-3F9135E96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ACA9-99CB-1147-B763-5A4E22E3CCFF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916C-384F-6A4E-9F8A-3F9135E96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ACA9-99CB-1147-B763-5A4E22E3CCFF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916C-384F-6A4E-9F8A-3F9135E96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ACA9-99CB-1147-B763-5A4E22E3CCFF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916C-384F-6A4E-9F8A-3F9135E96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ACA9-99CB-1147-B763-5A4E22E3CCFF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916C-384F-6A4E-9F8A-3F9135E96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ACA9-99CB-1147-B763-5A4E22E3CCFF}" type="datetimeFigureOut">
              <a:rPr lang="en-US" smtClean="0"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916C-384F-6A4E-9F8A-3F9135E96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ACA9-99CB-1147-B763-5A4E22E3CCFF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916C-384F-6A4E-9F8A-3F9135E96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ACA9-99CB-1147-B763-5A4E22E3CCFF}" type="datetimeFigureOut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916C-384F-6A4E-9F8A-3F9135E96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ACA9-99CB-1147-B763-5A4E22E3CCFF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916C-384F-6A4E-9F8A-3F9135E96E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ACA9-99CB-1147-B763-5A4E22E3CCFF}" type="datetimeFigureOut">
              <a:rPr lang="en-US" smtClean="0"/>
              <a:t>3/14/17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54916C-384F-6A4E-9F8A-3F9135E96E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854916C-384F-6A4E-9F8A-3F9135E96E6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0AAACA9-99CB-1147-B763-5A4E22E3CCFF}" type="datetimeFigureOut">
              <a:rPr lang="en-US" smtClean="0"/>
              <a:t>3/14/17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2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motivation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question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know about generics?</a:t>
            </a:r>
          </a:p>
          <a:p>
            <a:endParaRPr lang="en-US" dirty="0"/>
          </a:p>
          <a:p>
            <a:r>
              <a:rPr lang="en-US" dirty="0" smtClean="0"/>
              <a:t>A: Everything! I’m a pro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B: I’ve heard of it, but did not really used it. </a:t>
            </a:r>
          </a:p>
          <a:p>
            <a:r>
              <a:rPr lang="en-US" dirty="0" smtClean="0">
                <a:sym typeface="Wingdings"/>
              </a:rPr>
              <a:t>C</a:t>
            </a:r>
            <a:r>
              <a:rPr lang="en-US" smtClean="0">
                <a:sym typeface="Wingdings"/>
              </a:rPr>
              <a:t>: huh?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3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Old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5096632"/>
          </a:xfrm>
        </p:spPr>
        <p:txBody>
          <a:bodyPr/>
          <a:lstStyle/>
          <a:p>
            <a:r>
              <a:rPr lang="en-US" dirty="0" smtClean="0"/>
              <a:t>You have </a:t>
            </a:r>
            <a:r>
              <a:rPr lang="en-US" dirty="0"/>
              <a:t>worked </a:t>
            </a:r>
            <a:r>
              <a:rPr lang="en-US" dirty="0" smtClean="0"/>
              <a:t>with </a:t>
            </a:r>
            <a:r>
              <a:rPr lang="en-US" i="1" dirty="0" err="1" smtClean="0"/>
              <a:t>ArrayList</a:t>
            </a:r>
            <a:r>
              <a:rPr lang="en-US" dirty="0" smtClean="0"/>
              <a:t> - a “collection”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latin typeface="Monaco"/>
                <a:cs typeface="Monaco"/>
              </a:rPr>
              <a:t>public void add (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Object</a:t>
            </a:r>
            <a:r>
              <a:rPr lang="en-US" dirty="0" smtClean="0">
                <a:latin typeface="Monaco"/>
                <a:cs typeface="Monaco"/>
              </a:rPr>
              <a:t> o);</a:t>
            </a:r>
          </a:p>
          <a:p>
            <a:pPr lvl="1"/>
            <a:r>
              <a:rPr lang="en-US" dirty="0">
                <a:latin typeface="Monaco"/>
                <a:cs typeface="Monaco"/>
              </a:rPr>
              <a:t>p</a:t>
            </a:r>
            <a:r>
              <a:rPr lang="en-US" dirty="0" smtClean="0">
                <a:latin typeface="Monaco"/>
                <a:cs typeface="Monaco"/>
              </a:rPr>
              <a:t>ublic 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Object</a:t>
            </a:r>
            <a:r>
              <a:rPr lang="en-US" dirty="0" smtClean="0">
                <a:latin typeface="Monaco"/>
                <a:cs typeface="Monaco"/>
              </a:rPr>
              <a:t> get (int index);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cs typeface="Monaco"/>
              </a:rPr>
              <a:t>Every object in Java is of type </a:t>
            </a:r>
            <a:r>
              <a:rPr lang="en-US" dirty="0" smtClean="0">
                <a:latin typeface="Monaco"/>
                <a:cs typeface="Monaco"/>
              </a:rPr>
              <a:t>Object</a:t>
            </a:r>
            <a:r>
              <a:rPr lang="en-US" dirty="0" smtClean="0">
                <a:cs typeface="Monaco"/>
              </a:rPr>
              <a:t>; hence, these collections can store variables of any type.</a:t>
            </a:r>
          </a:p>
          <a:p>
            <a:pPr marL="114300" indent="0">
              <a:buNone/>
            </a:pPr>
            <a:endParaRPr lang="en-US" dirty="0" smtClean="0">
              <a:cs typeface="Monaco"/>
            </a:endParaRPr>
          </a:p>
          <a:p>
            <a:pPr marL="349250" lvl="1" indent="0">
              <a:buNone/>
            </a:pPr>
            <a:r>
              <a:rPr lang="en-US" dirty="0" smtClean="0">
                <a:latin typeface="Monaco"/>
                <a:cs typeface="Monaco"/>
              </a:rPr>
              <a:t>ArrayList </a:t>
            </a:r>
            <a:r>
              <a:rPr lang="en-US" dirty="0">
                <a:latin typeface="Monaco"/>
                <a:cs typeface="Monaco"/>
              </a:rPr>
              <a:t>listOfStrings = new ArrayList();</a:t>
            </a:r>
          </a:p>
          <a:p>
            <a:pPr marL="349250" lvl="1" indent="0">
              <a:buNone/>
            </a:pPr>
            <a:r>
              <a:rPr lang="en-US" dirty="0">
                <a:latin typeface="Monaco"/>
                <a:cs typeface="Monaco"/>
              </a:rPr>
              <a:t>listOfStrings.add(“yo”)</a:t>
            </a:r>
            <a:r>
              <a:rPr lang="en-US" dirty="0" smtClean="0">
                <a:latin typeface="Monaco"/>
                <a:cs typeface="Monaco"/>
              </a:rPr>
              <a:t>;</a:t>
            </a:r>
          </a:p>
          <a:p>
            <a:pPr marL="349250" lvl="1" indent="0">
              <a:buNone/>
            </a:pPr>
            <a:endParaRPr lang="en-US" dirty="0">
              <a:latin typeface="Monaco"/>
              <a:cs typeface="Monaco"/>
            </a:endParaRPr>
          </a:p>
          <a:p>
            <a:pPr marL="349250" lvl="1" indent="0">
              <a:buNone/>
            </a:pPr>
            <a:r>
              <a:rPr lang="en-US" dirty="0" smtClean="0">
                <a:latin typeface="Monaco"/>
                <a:cs typeface="Monaco"/>
              </a:rPr>
              <a:t>ArrayList </a:t>
            </a:r>
            <a:r>
              <a:rPr lang="en-US" dirty="0">
                <a:latin typeface="Monaco"/>
                <a:cs typeface="Monaco"/>
              </a:rPr>
              <a:t>listOfIntegers = new ArrayList();</a:t>
            </a:r>
          </a:p>
          <a:p>
            <a:pPr marL="349250" lvl="1" indent="0">
              <a:buNone/>
            </a:pPr>
            <a:r>
              <a:rPr lang="en-US" dirty="0">
                <a:latin typeface="Monaco"/>
                <a:cs typeface="Monaco"/>
              </a:rPr>
              <a:t>listOfIntegers.add(new Integer(32));</a:t>
            </a:r>
          </a:p>
        </p:txBody>
      </p:sp>
    </p:spTree>
    <p:extLst>
      <p:ext uri="{BB962C8B-B14F-4D97-AF65-F5344CB8AC3E}">
        <p14:creationId xmlns:p14="http://schemas.microsoft.com/office/powerpoint/2010/main" val="105024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 of downcasting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718" y="1600201"/>
            <a:ext cx="8157113" cy="4343400"/>
          </a:xfrm>
        </p:spPr>
        <p:txBody>
          <a:bodyPr>
            <a:normAutofit/>
          </a:bodyPr>
          <a:lstStyle/>
          <a:p>
            <a:r>
              <a:rPr lang="en-US" dirty="0"/>
              <a:t>Unfortunately, the fact that the </a:t>
            </a:r>
            <a:r>
              <a:rPr lang="en-US" dirty="0" smtClean="0"/>
              <a:t>List interface takes </a:t>
            </a:r>
            <a:r>
              <a:rPr lang="en-US" dirty="0"/>
              <a:t>and returns </a:t>
            </a:r>
            <a:r>
              <a:rPr lang="en-US" i="1" dirty="0"/>
              <a:t>Objects</a:t>
            </a:r>
            <a:r>
              <a:rPr lang="en-US" dirty="0"/>
              <a:t> also means that </a:t>
            </a:r>
            <a:r>
              <a:rPr lang="en-US" dirty="0" smtClean="0"/>
              <a:t>we have </a:t>
            </a:r>
            <a:r>
              <a:rPr lang="en-US" dirty="0"/>
              <a:t>to </a:t>
            </a:r>
            <a:r>
              <a:rPr lang="en-US" i="1" dirty="0"/>
              <a:t>downcast</a:t>
            </a:r>
            <a:r>
              <a:rPr lang="en-US" dirty="0"/>
              <a:t> the Object every time we </a:t>
            </a:r>
            <a:r>
              <a:rPr lang="en-US" dirty="0" smtClean="0"/>
              <a:t>call </a:t>
            </a:r>
            <a:r>
              <a:rPr lang="en-US" dirty="0" smtClean="0">
                <a:latin typeface="Monaco"/>
                <a:cs typeface="Monaco"/>
              </a:rPr>
              <a:t>get(</a:t>
            </a:r>
            <a:r>
              <a:rPr lang="en-US" dirty="0">
                <a:latin typeface="Monaco"/>
                <a:cs typeface="Monaco"/>
              </a:rPr>
              <a:t>index)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pPr marL="11430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Monaco"/>
                <a:cs typeface="Monaco"/>
              </a:rPr>
              <a:t>listOfStrings.add</a:t>
            </a:r>
            <a:r>
              <a:rPr lang="en-US" dirty="0">
                <a:latin typeface="Monaco"/>
                <a:cs typeface="Monaco"/>
              </a:rPr>
              <a:t>(“hello”)</a:t>
            </a:r>
            <a:r>
              <a:rPr lang="en-US" dirty="0" smtClean="0">
                <a:latin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Monaco"/>
                <a:cs typeface="Monaco"/>
              </a:rPr>
              <a:t>String </a:t>
            </a:r>
            <a:r>
              <a:rPr lang="en-US" dirty="0">
                <a:latin typeface="Monaco"/>
                <a:cs typeface="Monaco"/>
              </a:rPr>
              <a:t>s = (String) listOfStrings.get(0)</a:t>
            </a:r>
            <a:r>
              <a:rPr lang="en-US" dirty="0" smtClean="0">
                <a:latin typeface="Monaco"/>
                <a:cs typeface="Monaco"/>
              </a:rPr>
              <a:t>;</a:t>
            </a:r>
          </a:p>
          <a:p>
            <a:pPr marL="0" indent="0">
              <a:buNone/>
            </a:pPr>
            <a:endParaRPr lang="en-US" dirty="0">
              <a:latin typeface="Monaco"/>
              <a:cs typeface="Monaco"/>
            </a:endParaRPr>
          </a:p>
          <a:p>
            <a:r>
              <a:rPr lang="en-US" dirty="0" smtClean="0"/>
              <a:t>Having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downcast</a:t>
            </a:r>
            <a:r>
              <a:rPr lang="en-US" dirty="0"/>
              <a:t> every time is both </a:t>
            </a:r>
            <a:r>
              <a:rPr lang="en-US" i="1" dirty="0" smtClean="0"/>
              <a:t>tedious</a:t>
            </a:r>
            <a:r>
              <a:rPr lang="en-US" dirty="0" smtClean="0"/>
              <a:t> and </a:t>
            </a:r>
            <a:r>
              <a:rPr lang="en-US" i="1" dirty="0"/>
              <a:t>distracting</a:t>
            </a:r>
            <a:r>
              <a:rPr lang="en-US" dirty="0"/>
              <a:t> because it litters the code </a:t>
            </a:r>
            <a:r>
              <a:rPr lang="en-US" dirty="0" smtClean="0"/>
              <a:t>with parentheses </a:t>
            </a:r>
            <a:r>
              <a:rPr lang="en-US" dirty="0"/>
              <a:t>and class </a:t>
            </a:r>
            <a:r>
              <a:rPr lang="en-US" dirty="0" smtClean="0"/>
              <a:t>names</a:t>
            </a:r>
          </a:p>
          <a:p>
            <a:r>
              <a:rPr lang="en-US" dirty="0" smtClean="0"/>
              <a:t>Easy to introduce errors.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4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 of </a:t>
            </a:r>
            <a:r>
              <a:rPr lang="en-US" dirty="0" err="1" smtClean="0"/>
              <a:t>downcasting</a:t>
            </a:r>
            <a:r>
              <a:rPr lang="en-US" dirty="0" smtClean="0"/>
              <a:t>. A: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5-07-20 at 2.58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4" y="1600201"/>
            <a:ext cx="8424157" cy="4788732"/>
          </a:xfrm>
          <a:prstGeom prst="rect">
            <a:avLst/>
          </a:prstGeom>
        </p:spPr>
      </p:pic>
      <p:pic>
        <p:nvPicPr>
          <p:cNvPr id="7" name="Picture 6" descr="Screen Shot 2015-07-20 at 3.00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1" y="3386904"/>
            <a:ext cx="1906176" cy="255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5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 of downcasting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later retrieve an </a:t>
            </a:r>
            <a:r>
              <a:rPr lang="en-US" dirty="0">
                <a:latin typeface="Monaco"/>
                <a:cs typeface="Monaco"/>
              </a:rPr>
              <a:t>Object</a:t>
            </a:r>
            <a:r>
              <a:rPr lang="en-US" dirty="0"/>
              <a:t> from </a:t>
            </a:r>
            <a:r>
              <a:rPr lang="en-US" dirty="0">
                <a:latin typeface="Monaco"/>
                <a:cs typeface="Monaco"/>
              </a:rPr>
              <a:t>list1</a:t>
            </a:r>
            <a:r>
              <a:rPr lang="en-US" dirty="0"/>
              <a:t> </a:t>
            </a:r>
            <a:r>
              <a:rPr lang="en-US" dirty="0" smtClean="0"/>
              <a:t>and assume </a:t>
            </a:r>
            <a:r>
              <a:rPr lang="en-US" dirty="0"/>
              <a:t>(incorrectly) that it contains only Strings</a:t>
            </a:r>
            <a:r>
              <a:rPr lang="en-US" dirty="0" smtClean="0"/>
              <a:t>, our </a:t>
            </a:r>
            <a:r>
              <a:rPr lang="en-US" dirty="0"/>
              <a:t>program will crash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latin typeface="Monaco"/>
                <a:cs typeface="Monaco"/>
              </a:rPr>
              <a:t>String </a:t>
            </a:r>
            <a:r>
              <a:rPr lang="en-US" dirty="0">
                <a:latin typeface="Monaco"/>
                <a:cs typeface="Monaco"/>
              </a:rPr>
              <a:t>s = (</a:t>
            </a:r>
            <a:r>
              <a:rPr lang="en-US" dirty="0" smtClean="0">
                <a:latin typeface="Monaco"/>
                <a:cs typeface="Monaco"/>
              </a:rPr>
              <a:t>String) list1.get(1)</a:t>
            </a:r>
            <a:r>
              <a:rPr lang="en-US" dirty="0" smtClean="0"/>
              <a:t>; </a:t>
            </a:r>
            <a:r>
              <a:rPr lang="en-US" sz="1800" dirty="0" smtClean="0">
                <a:solidFill>
                  <a:srgbClr val="FF0000"/>
                </a:solidFill>
              </a:rPr>
              <a:t>Given </a:t>
            </a:r>
            <a:r>
              <a:rPr lang="en-US" sz="1800" dirty="0">
                <a:solidFill>
                  <a:srgbClr val="FF0000"/>
                </a:solidFill>
              </a:rPr>
              <a:t>the code on previous slide, this </a:t>
            </a:r>
            <a:r>
              <a:rPr lang="en-US" sz="1800" dirty="0" smtClean="0">
                <a:solidFill>
                  <a:srgbClr val="FF0000"/>
                </a:solidFill>
              </a:rPr>
              <a:t>will trigger </a:t>
            </a:r>
            <a:r>
              <a:rPr lang="en-US" sz="1800" dirty="0">
                <a:solidFill>
                  <a:srgbClr val="FF0000"/>
                </a:solidFill>
              </a:rPr>
              <a:t>a </a:t>
            </a:r>
            <a:r>
              <a:rPr lang="en-US" sz="1800" dirty="0" err="1">
                <a:solidFill>
                  <a:srgbClr val="FF0000"/>
                </a:solidFill>
              </a:rPr>
              <a:t>ClassCastException</a:t>
            </a:r>
            <a:r>
              <a:rPr lang="en-US" sz="18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r>
              <a:rPr lang="en-US" dirty="0" smtClean="0"/>
              <a:t>It </a:t>
            </a:r>
            <a:r>
              <a:rPr lang="en-US" dirty="0"/>
              <a:t>is still nice that the JVM catches our mistake </a:t>
            </a:r>
            <a:r>
              <a:rPr lang="en-US" dirty="0" smtClean="0"/>
              <a:t>at </a:t>
            </a:r>
            <a:r>
              <a:rPr lang="en-US" i="1" dirty="0" smtClean="0"/>
              <a:t>run</a:t>
            </a:r>
            <a:r>
              <a:rPr lang="en-US" i="1" dirty="0"/>
              <a:t>-time</a:t>
            </a:r>
            <a:r>
              <a:rPr lang="en-US" dirty="0"/>
              <a:t>, but it would be even </a:t>
            </a:r>
            <a:r>
              <a:rPr lang="en-US" i="1" dirty="0"/>
              <a:t>nicer</a:t>
            </a:r>
            <a:r>
              <a:rPr lang="en-US" dirty="0"/>
              <a:t> for the </a:t>
            </a:r>
            <a:r>
              <a:rPr lang="en-US" dirty="0" smtClean="0"/>
              <a:t>Java compiler </a:t>
            </a:r>
            <a:r>
              <a:rPr lang="en-US" dirty="0"/>
              <a:t>to catch our mistake at </a:t>
            </a:r>
            <a:r>
              <a:rPr lang="en-US" i="1" dirty="0"/>
              <a:t>compile-time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29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Naïve fix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7-20 at 3.06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49180"/>
            <a:ext cx="7991188" cy="562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0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455232" cy="1336956"/>
          </a:xfrm>
        </p:spPr>
        <p:txBody>
          <a:bodyPr/>
          <a:lstStyle/>
          <a:p>
            <a:r>
              <a:rPr lang="en-US" dirty="0" smtClean="0"/>
              <a:t>Better fix: “factor out” the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7-20 at 3.08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444532"/>
            <a:ext cx="77724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Generics. Part 1.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Java 1.5, Java has offered the ability </a:t>
            </a:r>
            <a:r>
              <a:rPr lang="en-US" dirty="0" smtClean="0"/>
              <a:t>to </a:t>
            </a:r>
            <a:r>
              <a:rPr lang="en-US" i="1" dirty="0" smtClean="0">
                <a:solidFill>
                  <a:srgbClr val="FF0000"/>
                </a:solidFill>
              </a:rPr>
              <a:t>parameterize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a class by a </a:t>
            </a:r>
            <a:r>
              <a:rPr lang="en-US" b="1" dirty="0" smtClean="0"/>
              <a:t>type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when writing a “collection” class </a:t>
            </a:r>
            <a:r>
              <a:rPr lang="en-US" dirty="0" smtClean="0"/>
              <a:t>such as </a:t>
            </a:r>
            <a:r>
              <a:rPr lang="en-US" dirty="0">
                <a:latin typeface="Monaco"/>
                <a:cs typeface="Monaco"/>
              </a:rPr>
              <a:t>ArrayList</a:t>
            </a:r>
            <a:r>
              <a:rPr lang="en-US" dirty="0"/>
              <a:t>, we can give it a type parameter </a:t>
            </a:r>
            <a:r>
              <a:rPr lang="en-US" dirty="0" smtClean="0">
                <a:latin typeface="Monaco"/>
                <a:cs typeface="Monaco"/>
              </a:rPr>
              <a:t>T</a:t>
            </a:r>
            <a:r>
              <a:rPr lang="en-US" dirty="0" smtClean="0"/>
              <a:t>, or element E.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/>
              <a:t>parameters are typically given one-</a:t>
            </a:r>
            <a:r>
              <a:rPr lang="en-US" dirty="0" smtClean="0"/>
              <a:t>letter names: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K for “key”, V for “value”, E for “element, etc.</a:t>
            </a:r>
          </a:p>
        </p:txBody>
      </p:sp>
    </p:spTree>
    <p:extLst>
      <p:ext uri="{BB962C8B-B14F-4D97-AF65-F5344CB8AC3E}">
        <p14:creationId xmlns:p14="http://schemas.microsoft.com/office/powerpoint/2010/main" val="202399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Generics, part1.</a:t>
            </a:r>
          </a:p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Java Collections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7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for “ArrayListOfX”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5" y="1600200"/>
            <a:ext cx="7956065" cy="507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2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for “ListOfX”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Similarly to classes, interfaces too can be </a:t>
            </a:r>
            <a:r>
              <a:rPr lang="en-US" dirty="0" smtClean="0"/>
              <a:t>parameterized by </a:t>
            </a:r>
            <a:r>
              <a:rPr lang="en-US" dirty="0"/>
              <a:t>a type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interface List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&lt;E&gt;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Monaco"/>
                <a:cs typeface="Monaco"/>
              </a:rPr>
              <a:t>	 </a:t>
            </a:r>
            <a:r>
              <a:rPr lang="en-US" dirty="0">
                <a:latin typeface="Monaco"/>
                <a:cs typeface="Monaco"/>
              </a:rPr>
              <a:t>void add 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</a:rPr>
              <a:t>element);</a:t>
            </a:r>
          </a:p>
          <a:p>
            <a:pPr marL="0" indent="0">
              <a:buNone/>
            </a:pPr>
            <a:r>
              <a:rPr lang="en-US" dirty="0" smtClean="0">
                <a:latin typeface="Monaco"/>
                <a:cs typeface="Monaco"/>
              </a:rPr>
              <a:t>	 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</a:rPr>
              <a:t>get (int index);</a:t>
            </a:r>
          </a:p>
          <a:p>
            <a:pPr marL="0" indent="0">
              <a:buNone/>
            </a:pPr>
            <a:r>
              <a:rPr lang="en-US" dirty="0" smtClean="0">
                <a:latin typeface="Monaco"/>
                <a:cs typeface="Monaco"/>
              </a:rPr>
              <a:t>	 </a:t>
            </a:r>
            <a:r>
              <a:rPr lang="en-US" dirty="0">
                <a:latin typeface="Monaco"/>
                <a:cs typeface="Monaco"/>
              </a:rPr>
              <a:t>void remove (int index);</a:t>
            </a: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0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14" y="1613067"/>
            <a:ext cx="9091686" cy="4800600"/>
          </a:xfrm>
        </p:spPr>
        <p:txBody>
          <a:bodyPr/>
          <a:lstStyle/>
          <a:p>
            <a:r>
              <a:rPr lang="en-US" dirty="0"/>
              <a:t>For example, the following statement creates a list for strings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ArrayList</a:t>
            </a:r>
            <a:r>
              <a:rPr lang="en-US" dirty="0">
                <a:latin typeface="Monaco"/>
                <a:cs typeface="Monaco"/>
              </a:rPr>
              <a:t>&lt;String&gt; list = </a:t>
            </a:r>
            <a:r>
              <a:rPr lang="en-US" b="1" dirty="0">
                <a:latin typeface="Monaco"/>
                <a:cs typeface="Monaco"/>
              </a:rPr>
              <a:t>new </a:t>
            </a:r>
            <a:r>
              <a:rPr lang="en-US" dirty="0">
                <a:latin typeface="Monaco"/>
                <a:cs typeface="Monaco"/>
              </a:rPr>
              <a:t>ArrayList</a:t>
            </a:r>
            <a:r>
              <a:rPr lang="en-US" dirty="0" smtClean="0">
                <a:latin typeface="Monaco"/>
                <a:cs typeface="Monaco"/>
              </a:rPr>
              <a:t>&lt;String&gt;</a:t>
            </a:r>
            <a:r>
              <a:rPr lang="en-US" dirty="0">
                <a:latin typeface="Monaco"/>
                <a:cs typeface="Monaco"/>
              </a:rPr>
              <a:t>(); 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now add </a:t>
            </a:r>
            <a:r>
              <a:rPr lang="en-US" i="1" dirty="0"/>
              <a:t>only strings </a:t>
            </a:r>
            <a:r>
              <a:rPr lang="en-US" dirty="0"/>
              <a:t>into the list. For instance, </a:t>
            </a:r>
          </a:p>
          <a:p>
            <a:pPr marL="114300" indent="0">
              <a:buNone/>
            </a:pPr>
            <a:r>
              <a:rPr lang="en-US" dirty="0" smtClean="0"/>
              <a:t>     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list.add</a:t>
            </a:r>
            <a:r>
              <a:rPr lang="en-US" dirty="0">
                <a:latin typeface="Monaco"/>
                <a:cs typeface="Monaco"/>
              </a:rPr>
              <a:t>("Red");</a:t>
            </a:r>
            <a:br>
              <a:rPr lang="en-US" dirty="0">
                <a:latin typeface="Monaco"/>
                <a:cs typeface="Monaco"/>
              </a:rPr>
            </a:br>
            <a:r>
              <a:rPr lang="en-US" dirty="0" smtClean="0"/>
              <a:t>    </a:t>
            </a:r>
            <a:endParaRPr lang="en-US" dirty="0"/>
          </a:p>
          <a:p>
            <a:r>
              <a:rPr lang="en-US" dirty="0" err="1">
                <a:latin typeface="Monaco"/>
                <a:cs typeface="Monaco"/>
              </a:rPr>
              <a:t>list.add</a:t>
            </a:r>
            <a:r>
              <a:rPr lang="en-US" dirty="0">
                <a:latin typeface="Monaco"/>
                <a:cs typeface="Monaco"/>
              </a:rPr>
              <a:t>(new Integer(1)); </a:t>
            </a:r>
            <a:r>
              <a:rPr lang="en-US" dirty="0" smtClean="0"/>
              <a:t>// </a:t>
            </a:r>
            <a:r>
              <a:rPr lang="en-US" dirty="0" smtClean="0">
                <a:solidFill>
                  <a:srgbClr val="FF0000"/>
                </a:solidFill>
              </a:rPr>
              <a:t>this is NOT ok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7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61909"/>
          </a:xfrm>
        </p:spPr>
        <p:txBody>
          <a:bodyPr/>
          <a:lstStyle/>
          <a:p>
            <a:r>
              <a:rPr lang="en-US" dirty="0" smtClean="0"/>
              <a:t>Generic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153341"/>
            <a:ext cx="9144001" cy="5247459"/>
          </a:xfrm>
        </p:spPr>
        <p:txBody>
          <a:bodyPr>
            <a:normAutofit/>
          </a:bodyPr>
          <a:lstStyle/>
          <a:p>
            <a:r>
              <a:rPr lang="en-US" dirty="0"/>
              <a:t>Generic types must </a:t>
            </a:r>
            <a:r>
              <a:rPr lang="en-US" dirty="0">
                <a:solidFill>
                  <a:srgbClr val="3366FF"/>
                </a:solidFill>
              </a:rPr>
              <a:t>be </a:t>
            </a:r>
            <a:r>
              <a:rPr lang="en-US" i="1" dirty="0">
                <a:solidFill>
                  <a:srgbClr val="3366FF"/>
                </a:solidFill>
              </a:rPr>
              <a:t>reference</a:t>
            </a:r>
            <a:r>
              <a:rPr lang="en-US" dirty="0">
                <a:solidFill>
                  <a:srgbClr val="3366FF"/>
                </a:solidFill>
              </a:rPr>
              <a:t> types</a:t>
            </a:r>
            <a:r>
              <a:rPr lang="en-US" dirty="0"/>
              <a:t>. You cannot replace a generic type with a primitive type such as </a:t>
            </a:r>
            <a:r>
              <a:rPr lang="en-US" b="1" dirty="0"/>
              <a:t>int, double, </a:t>
            </a:r>
            <a:r>
              <a:rPr lang="en-US" dirty="0"/>
              <a:t>or </a:t>
            </a:r>
            <a:r>
              <a:rPr lang="en-US" b="1" dirty="0"/>
              <a:t>char. </a:t>
            </a:r>
            <a:endParaRPr lang="en-US" b="1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following statement is </a:t>
            </a:r>
            <a:r>
              <a:rPr lang="en-US" dirty="0">
                <a:solidFill>
                  <a:srgbClr val="FF0000"/>
                </a:solidFill>
              </a:rPr>
              <a:t>wrong</a:t>
            </a:r>
            <a:r>
              <a:rPr lang="en-US" dirty="0"/>
              <a:t>: </a:t>
            </a: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    </a:t>
            </a:r>
            <a:r>
              <a:rPr lang="en-US" sz="2100" dirty="0" smtClean="0">
                <a:latin typeface="Monaco"/>
                <a:cs typeface="Monaco"/>
              </a:rPr>
              <a:t>ArrayList</a:t>
            </a:r>
            <a:r>
              <a:rPr lang="en-US" sz="2100" dirty="0">
                <a:latin typeface="Monaco"/>
                <a:cs typeface="Monaco"/>
              </a:rPr>
              <a:t>&lt;int&gt; </a:t>
            </a:r>
            <a:r>
              <a:rPr lang="en-US" sz="2100" dirty="0" err="1">
                <a:latin typeface="Monaco"/>
                <a:cs typeface="Monaco"/>
              </a:rPr>
              <a:t>intList</a:t>
            </a:r>
            <a:r>
              <a:rPr lang="en-US" sz="2100" dirty="0">
                <a:latin typeface="Monaco"/>
                <a:cs typeface="Monaco"/>
              </a:rPr>
              <a:t> = </a:t>
            </a:r>
            <a:r>
              <a:rPr lang="en-US" sz="2100" b="1" dirty="0">
                <a:latin typeface="Monaco"/>
                <a:cs typeface="Monaco"/>
              </a:rPr>
              <a:t>new </a:t>
            </a:r>
            <a:r>
              <a:rPr lang="en-US" sz="2100" dirty="0">
                <a:latin typeface="Monaco"/>
                <a:cs typeface="Monaco"/>
              </a:rPr>
              <a:t>ArrayList</a:t>
            </a:r>
            <a:r>
              <a:rPr lang="en-US" sz="2100" dirty="0" smtClean="0">
                <a:latin typeface="Monaco"/>
                <a:cs typeface="Monaco"/>
              </a:rPr>
              <a:t>&lt;int&gt;</a:t>
            </a:r>
            <a:r>
              <a:rPr lang="en-US" sz="2100" dirty="0">
                <a:latin typeface="Monaco"/>
                <a:cs typeface="Monaco"/>
              </a:rPr>
              <a:t>();</a:t>
            </a:r>
            <a:br>
              <a:rPr lang="en-US" sz="2100" dirty="0">
                <a:latin typeface="Monaco"/>
                <a:cs typeface="Monaco"/>
              </a:rPr>
            </a:br>
            <a:endParaRPr lang="en-US" sz="2100" dirty="0" smtClean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dirty="0" smtClean="0"/>
              <a:t>To </a:t>
            </a:r>
            <a:r>
              <a:rPr lang="en-US" dirty="0"/>
              <a:t>create an </a:t>
            </a:r>
            <a:r>
              <a:rPr lang="en-US" b="1" dirty="0"/>
              <a:t>ArrayList </a:t>
            </a:r>
            <a:r>
              <a:rPr lang="en-US" dirty="0"/>
              <a:t>object for </a:t>
            </a:r>
            <a:r>
              <a:rPr lang="en-US" b="1" dirty="0"/>
              <a:t>int </a:t>
            </a:r>
            <a:r>
              <a:rPr lang="en-US" dirty="0"/>
              <a:t>values, you have to use: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000" dirty="0" smtClean="0">
                <a:latin typeface="Monaco"/>
                <a:cs typeface="Monaco"/>
              </a:rPr>
              <a:t>ArrayList</a:t>
            </a:r>
            <a:r>
              <a:rPr lang="en-US" sz="2000" dirty="0">
                <a:latin typeface="Monaco"/>
                <a:cs typeface="Monaco"/>
              </a:rPr>
              <a:t>&lt;Integer&gt; </a:t>
            </a:r>
            <a:r>
              <a:rPr lang="en-US" sz="2000" dirty="0" err="1">
                <a:latin typeface="Monaco"/>
                <a:cs typeface="Monaco"/>
              </a:rPr>
              <a:t>intList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b="1" dirty="0" smtClean="0">
                <a:latin typeface="Monaco"/>
                <a:cs typeface="Monaco"/>
              </a:rPr>
              <a:t>new </a:t>
            </a:r>
            <a:r>
              <a:rPr lang="en-US" sz="2000" dirty="0" smtClean="0">
                <a:latin typeface="Monaco"/>
                <a:cs typeface="Monaco"/>
              </a:rPr>
              <a:t>ArrayList&lt;Integer&gt;</a:t>
            </a:r>
            <a:r>
              <a:rPr lang="en-US" sz="2000" dirty="0">
                <a:latin typeface="Monaco"/>
                <a:cs typeface="Monaco"/>
              </a:rPr>
              <a:t>(); </a:t>
            </a:r>
            <a:endParaRPr lang="en-US" sz="2000" dirty="0" smtClean="0">
              <a:latin typeface="Monaco"/>
              <a:cs typeface="Monaco"/>
            </a:endParaRP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add an </a:t>
            </a:r>
            <a:r>
              <a:rPr lang="en-US" b="1" dirty="0"/>
              <a:t>int </a:t>
            </a:r>
            <a:r>
              <a:rPr lang="en-US" dirty="0"/>
              <a:t>value to </a:t>
            </a:r>
            <a:r>
              <a:rPr lang="en-US" b="1" dirty="0" err="1"/>
              <a:t>intList</a:t>
            </a:r>
            <a:r>
              <a:rPr lang="en-US" b="1" dirty="0"/>
              <a:t>. </a:t>
            </a:r>
            <a:r>
              <a:rPr lang="en-US" dirty="0"/>
              <a:t>For example, </a:t>
            </a: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         </a:t>
            </a:r>
            <a:r>
              <a:rPr lang="en-US" dirty="0" err="1" smtClean="0">
                <a:latin typeface="Monaco"/>
                <a:cs typeface="Monaco"/>
              </a:rPr>
              <a:t>intList.add</a:t>
            </a:r>
            <a:r>
              <a:rPr lang="en-US" dirty="0">
                <a:latin typeface="Monaco"/>
                <a:cs typeface="Monaco"/>
              </a:rPr>
              <a:t>(5); </a:t>
            </a:r>
          </a:p>
          <a:p>
            <a:pPr marL="114300" indent="0">
              <a:buNone/>
            </a:pPr>
            <a:r>
              <a:rPr lang="en-US" dirty="0" smtClean="0"/>
              <a:t> Java </a:t>
            </a:r>
            <a:r>
              <a:rPr lang="en-US" dirty="0"/>
              <a:t>automatically wraps </a:t>
            </a:r>
            <a:r>
              <a:rPr lang="en-US" b="1" dirty="0"/>
              <a:t>5 </a:t>
            </a:r>
            <a:r>
              <a:rPr lang="en-US" dirty="0"/>
              <a:t>into </a:t>
            </a:r>
            <a:r>
              <a:rPr lang="en-US" b="1" dirty="0"/>
              <a:t>new Integer(5). </a:t>
            </a:r>
            <a:r>
              <a:rPr lang="en-US" dirty="0"/>
              <a:t>This is called </a:t>
            </a:r>
            <a:r>
              <a:rPr lang="en-US" b="1" i="1" dirty="0" err="1" smtClean="0"/>
              <a:t>autoboxing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8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04 at 2.49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" y="274638"/>
            <a:ext cx="8127597" cy="653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2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04 at 2.51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8" y="0"/>
            <a:ext cx="8058073" cy="662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we don’t provide the type at the time of creation, compiler will produce a </a:t>
            </a:r>
            <a:r>
              <a:rPr lang="en-US" dirty="0">
                <a:solidFill>
                  <a:srgbClr val="FF0000"/>
                </a:solidFill>
              </a:rPr>
              <a:t>warning</a:t>
            </a:r>
            <a:r>
              <a:rPr lang="en-US" dirty="0"/>
              <a:t> that 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i="1" dirty="0" smtClean="0">
                <a:latin typeface="Courier New"/>
                <a:cs typeface="Courier New"/>
              </a:rPr>
              <a:t>“</a:t>
            </a:r>
            <a:r>
              <a:rPr lang="en-US" i="1" dirty="0" err="1" smtClean="0">
                <a:latin typeface="Courier New"/>
                <a:cs typeface="Courier New"/>
              </a:rPr>
              <a:t>NewWay</a:t>
            </a:r>
            <a:r>
              <a:rPr lang="en-US" i="1" dirty="0" smtClean="0">
                <a:latin typeface="Courier New"/>
                <a:cs typeface="Courier New"/>
              </a:rPr>
              <a:t> </a:t>
            </a:r>
            <a:r>
              <a:rPr lang="en-US" i="1" dirty="0">
                <a:latin typeface="Courier New"/>
                <a:cs typeface="Courier New"/>
              </a:rPr>
              <a:t>is a raw type. References to generic type </a:t>
            </a:r>
            <a:r>
              <a:rPr lang="en-US" i="1" dirty="0" err="1">
                <a:latin typeface="Courier New"/>
                <a:cs typeface="Courier New"/>
              </a:rPr>
              <a:t>NewWay</a:t>
            </a:r>
            <a:r>
              <a:rPr lang="en-US" i="1" dirty="0" smtClean="0">
                <a:latin typeface="Courier New"/>
                <a:cs typeface="Courier New"/>
              </a:rPr>
              <a:t>&lt;</a:t>
            </a:r>
            <a:r>
              <a:rPr lang="en-US" i="1" dirty="0">
                <a:latin typeface="Courier New"/>
                <a:cs typeface="Courier New"/>
              </a:rPr>
              <a:t>T&gt; should be parameterized”. </a:t>
            </a:r>
            <a:endParaRPr lang="en-US" i="1" dirty="0" smtClean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we don’t provide type, the type becomes </a:t>
            </a:r>
            <a:r>
              <a:rPr lang="en-US" dirty="0">
                <a:latin typeface="Monaco"/>
                <a:cs typeface="Monaco"/>
              </a:rPr>
              <a:t>Object</a:t>
            </a:r>
            <a:r>
              <a:rPr lang="en-US" dirty="0"/>
              <a:t> and hence it’s allowing both </a:t>
            </a:r>
            <a:r>
              <a:rPr lang="en-US" dirty="0">
                <a:latin typeface="Monaco"/>
                <a:cs typeface="Monaco"/>
              </a:rPr>
              <a:t>String</a:t>
            </a:r>
            <a:r>
              <a:rPr lang="en-US" dirty="0"/>
              <a:t> and </a:t>
            </a:r>
            <a:r>
              <a:rPr lang="en-US" dirty="0">
                <a:latin typeface="Monaco"/>
                <a:cs typeface="Monaco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objects.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 We </a:t>
            </a:r>
            <a:r>
              <a:rPr lang="en-US" dirty="0"/>
              <a:t>should always try to </a:t>
            </a:r>
            <a:r>
              <a:rPr lang="en-US" dirty="0">
                <a:solidFill>
                  <a:srgbClr val="FF0000"/>
                </a:solidFill>
              </a:rPr>
              <a:t>avoid</a:t>
            </a:r>
            <a:r>
              <a:rPr lang="en-US" dirty="0"/>
              <a:t> this because we will have to use type casting while working on raw type that can produce runtime errors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Done for a </a:t>
            </a:r>
            <a:r>
              <a:rPr lang="en-US" dirty="0" smtClean="0">
                <a:solidFill>
                  <a:srgbClr val="0000FF"/>
                </a:solidFill>
              </a:rPr>
              <a:t>backward</a:t>
            </a:r>
            <a:r>
              <a:rPr lang="en-US" dirty="0" smtClean="0"/>
              <a:t> compatibility.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3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Diamond operator </a:t>
            </a:r>
            <a:r>
              <a:rPr lang="en-US" b="1" dirty="0">
                <a:solidFill>
                  <a:srgbClr val="FF0000"/>
                </a:solidFill>
                <a:latin typeface="Monaco"/>
                <a:cs typeface="Monaco"/>
              </a:rPr>
              <a:t>&lt;</a:t>
            </a:r>
            <a:r>
              <a:rPr lang="en-US" b="1" dirty="0" smtClean="0">
                <a:solidFill>
                  <a:srgbClr val="FF0000"/>
                </a:solidFill>
                <a:latin typeface="Monaco"/>
                <a:cs typeface="Monaco"/>
              </a:rPr>
              <a:t>&gt;, </a:t>
            </a:r>
            <a:r>
              <a:rPr lang="en-US" b="1" dirty="0" smtClean="0">
                <a:solidFill>
                  <a:schemeClr val="tx1"/>
                </a:solidFill>
                <a:latin typeface="Monaco"/>
                <a:cs typeface="Monaco"/>
              </a:rPr>
              <a:t>idea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/>
          <a:lstStyle/>
          <a:p>
            <a:r>
              <a:rPr lang="en-US" dirty="0" smtClean="0"/>
              <a:t>Before JDK 7:</a:t>
            </a:r>
          </a:p>
          <a:p>
            <a:r>
              <a:rPr lang="en-US" dirty="0"/>
              <a:t>Explicitly specifying generic class's instantiation parameter type.</a:t>
            </a:r>
            <a:endParaRPr lang="en-US" dirty="0" smtClean="0"/>
          </a:p>
          <a:p>
            <a:pPr marL="114300" indent="0">
              <a:buNone/>
            </a:pPr>
            <a:r>
              <a:rPr lang="en-US" dirty="0">
                <a:latin typeface="Monaco"/>
                <a:cs typeface="Monaco"/>
              </a:rPr>
              <a:t>ArrayList&lt;String&gt; list = </a:t>
            </a:r>
            <a:r>
              <a:rPr lang="en-US" b="1" dirty="0" smtClean="0">
                <a:latin typeface="Monaco"/>
                <a:cs typeface="Monaco"/>
              </a:rPr>
              <a:t>new </a:t>
            </a:r>
            <a:r>
              <a:rPr lang="en-US" dirty="0" smtClean="0">
                <a:latin typeface="Monaco"/>
                <a:cs typeface="Monaco"/>
              </a:rPr>
              <a:t>ArrayList</a:t>
            </a:r>
            <a:r>
              <a:rPr lang="en-US" dirty="0">
                <a:latin typeface="Monaco"/>
                <a:cs typeface="Monaco"/>
              </a:rPr>
              <a:t>&lt;String&gt;(); 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After JDK 7: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>
                <a:latin typeface="Monaco"/>
                <a:cs typeface="Monaco"/>
              </a:rPr>
              <a:t>ArrayList&lt;String&gt; list = </a:t>
            </a:r>
            <a:r>
              <a:rPr lang="en-US" b="1" dirty="0">
                <a:latin typeface="Monaco"/>
                <a:cs typeface="Monaco"/>
              </a:rPr>
              <a:t>new </a:t>
            </a:r>
            <a:r>
              <a:rPr lang="en-US" dirty="0">
                <a:latin typeface="Monaco"/>
                <a:cs typeface="Monaco"/>
              </a:rPr>
              <a:t>ArrayList</a:t>
            </a:r>
            <a:r>
              <a:rPr lang="en-US" b="1" dirty="0" smtClean="0">
                <a:solidFill>
                  <a:srgbClr val="FF0000"/>
                </a:solidFill>
                <a:latin typeface="Monaco"/>
                <a:cs typeface="Monaco"/>
              </a:rPr>
              <a:t>&lt;&gt;</a:t>
            </a:r>
            <a:r>
              <a:rPr lang="en-US" dirty="0">
                <a:latin typeface="Monaco"/>
                <a:cs typeface="Monaco"/>
              </a:rPr>
              <a:t>(); </a:t>
            </a:r>
            <a:endParaRPr lang="en-US" dirty="0" smtClean="0">
              <a:latin typeface="Monaco"/>
              <a:cs typeface="Monaco"/>
            </a:endParaRPr>
          </a:p>
          <a:p>
            <a:pPr marL="114300" indent="0">
              <a:buNone/>
            </a:pPr>
            <a:endParaRPr lang="en-US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dirty="0" smtClean="0">
                <a:latin typeface="Calibri"/>
                <a:cs typeface="Calibri"/>
              </a:rPr>
              <a:t>//interesting discussion on </a:t>
            </a:r>
            <a:r>
              <a:rPr lang="en-US" dirty="0" err="1" smtClean="0">
                <a:latin typeface="Calibri"/>
                <a:cs typeface="Calibri"/>
              </a:rPr>
              <a:t>stackoverflow</a:t>
            </a:r>
            <a:r>
              <a:rPr lang="en-US" dirty="0" smtClean="0">
                <a:latin typeface="Calibri"/>
                <a:cs typeface="Calibri"/>
              </a:rPr>
              <a:t> about it. </a:t>
            </a:r>
            <a:endParaRPr lang="en-US" dirty="0">
              <a:latin typeface="Calibri"/>
              <a:cs typeface="Calibri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2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1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10-05 at 11.56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5" y="189577"/>
            <a:ext cx="4412831" cy="3753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663525"/>
          </a:xfrm>
        </p:spPr>
        <p:txBody>
          <a:bodyPr/>
          <a:lstStyle/>
          <a:p>
            <a:r>
              <a:rPr lang="en-US" sz="3800" dirty="0" smtClean="0"/>
              <a:t>                                       Handling </a:t>
            </a:r>
            <a:r>
              <a:rPr lang="en-US" sz="3800" dirty="0"/>
              <a:t>bad input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What code could I add if I want to prevent null elements from  being added to this class?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A: </a:t>
            </a:r>
            <a:r>
              <a:rPr lang="en-US" dirty="0" smtClean="0">
                <a:solidFill>
                  <a:srgbClr val="008000"/>
                </a:solidFill>
                <a:latin typeface="American Typewriter"/>
                <a:cs typeface="American Typewriter"/>
              </a:rPr>
              <a:t>throw new </a:t>
            </a:r>
            <a:r>
              <a:rPr lang="en-US" dirty="0" err="1" smtClean="0">
                <a:solidFill>
                  <a:srgbClr val="008000"/>
                </a:solidFill>
                <a:latin typeface="American Typewriter"/>
                <a:cs typeface="American Typewriter"/>
              </a:rPr>
              <a:t>NullPointerException</a:t>
            </a:r>
            <a:r>
              <a:rPr lang="en-US" dirty="0" smtClean="0">
                <a:solidFill>
                  <a:srgbClr val="008000"/>
                </a:solidFill>
                <a:latin typeface="American Typewriter"/>
                <a:cs typeface="American Typewriter"/>
              </a:rPr>
              <a:t>();</a:t>
            </a:r>
          </a:p>
          <a:p>
            <a:r>
              <a:rPr lang="en-US" dirty="0" smtClean="0"/>
              <a:t>B: </a:t>
            </a:r>
            <a:r>
              <a:rPr lang="en-US" dirty="0" smtClean="0">
                <a:latin typeface="American Typewriter"/>
                <a:cs typeface="American Typewriter"/>
              </a:rPr>
              <a:t>return -1;</a:t>
            </a:r>
          </a:p>
          <a:p>
            <a:r>
              <a:rPr lang="en-US" dirty="0" smtClean="0"/>
              <a:t>C: Either A or B</a:t>
            </a:r>
          </a:p>
          <a:p>
            <a:r>
              <a:rPr lang="en-US" dirty="0" smtClean="0"/>
              <a:t>D: None of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2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List ADT.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89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10-05 at 11.55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0" y="274638"/>
            <a:ext cx="7255931" cy="3839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30128"/>
          </a:xfrm>
        </p:spPr>
        <p:txBody>
          <a:bodyPr/>
          <a:lstStyle/>
          <a:p>
            <a:r>
              <a:rPr lang="en-US" dirty="0" smtClean="0"/>
              <a:t>					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4766"/>
            <a:ext cx="7620000" cy="539603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Will this code </a:t>
            </a:r>
            <a:r>
              <a:rPr lang="en-US" b="1" dirty="0" smtClean="0"/>
              <a:t>compile</a:t>
            </a:r>
            <a:r>
              <a:rPr lang="en-US" dirty="0" smtClean="0"/>
              <a:t> even though it does not declare the </a:t>
            </a:r>
            <a:r>
              <a:rPr lang="en-US" i="1" dirty="0" err="1" smtClean="0"/>
              <a:t>NullPointerException</a:t>
            </a:r>
            <a:r>
              <a:rPr lang="en-US" dirty="0" smtClean="0"/>
              <a:t> being thrown?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8000"/>
                </a:solidFill>
              </a:rPr>
              <a:t>A: Yes (why?)</a:t>
            </a:r>
          </a:p>
          <a:p>
            <a:r>
              <a:rPr lang="en-US" dirty="0" smtClean="0"/>
              <a:t>B:  No (why not?)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6730" y="10047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3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“Unchecked”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class of exceptions that I do not need to declare.      We just can throw them</a:t>
            </a:r>
          </a:p>
          <a:p>
            <a:endParaRPr lang="en-US" dirty="0"/>
          </a:p>
          <a:p>
            <a:r>
              <a:rPr lang="en-US" dirty="0" smtClean="0"/>
              <a:t>We also do not need to handle them explicitly with catch/try block</a:t>
            </a:r>
          </a:p>
          <a:p>
            <a:endParaRPr lang="en-US" dirty="0"/>
          </a:p>
          <a:p>
            <a:r>
              <a:rPr lang="en-US" dirty="0" smtClean="0"/>
              <a:t>If you declare them, it is also OK.</a:t>
            </a:r>
          </a:p>
          <a:p>
            <a:endParaRPr lang="en-US" dirty="0"/>
          </a:p>
          <a:p>
            <a:r>
              <a:rPr lang="en-US" b="1" dirty="0" smtClean="0"/>
              <a:t>Reason</a:t>
            </a:r>
            <a:r>
              <a:rPr lang="en-US" dirty="0" smtClean="0"/>
              <a:t>: these exceptions are very common</a:t>
            </a:r>
          </a:p>
          <a:p>
            <a:endParaRPr lang="en-US" dirty="0"/>
          </a:p>
          <a:p>
            <a:r>
              <a:rPr lang="en-US" dirty="0" smtClean="0"/>
              <a:t>(show the example of the checked exception, eclipse)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1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collection in real life?</a:t>
            </a:r>
          </a:p>
          <a:p>
            <a:pPr lvl="1"/>
            <a:r>
              <a:rPr lang="en-US" dirty="0" smtClean="0"/>
              <a:t>Collection of similar objects</a:t>
            </a:r>
          </a:p>
          <a:p>
            <a:pPr lvl="1"/>
            <a:endParaRPr lang="en-US" dirty="0"/>
          </a:p>
          <a:p>
            <a:r>
              <a:rPr lang="en-US" dirty="0"/>
              <a:t>A data </a:t>
            </a:r>
            <a:r>
              <a:rPr lang="en-US" dirty="0" smtClean="0"/>
              <a:t>structure (abuse of notation) </a:t>
            </a:r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collection</a:t>
            </a:r>
            <a:r>
              <a:rPr lang="en-US" dirty="0"/>
              <a:t> of data organized in some fashion. The structure not only stores data but also supports </a:t>
            </a:r>
            <a:r>
              <a:rPr lang="en-US" dirty="0">
                <a:solidFill>
                  <a:srgbClr val="FF0000"/>
                </a:solidFill>
              </a:rPr>
              <a:t>operations for accessing and manipulating the data.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i="1" dirty="0"/>
              <a:t>The </a:t>
            </a:r>
            <a:r>
              <a:rPr lang="en-US" b="1" dirty="0"/>
              <a:t>Collection </a:t>
            </a:r>
            <a:r>
              <a:rPr lang="en-US" i="1" dirty="0"/>
              <a:t>interface defines the common operations for lists, vectors, stacks, queues, priority queues, and sets. 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3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Fundamentally, what we as programmers do with data is to store it and retrieve it and then operate on it. </a:t>
            </a:r>
            <a:endParaRPr lang="en-US" dirty="0" smtClean="0"/>
          </a:p>
          <a:p>
            <a:r>
              <a:rPr lang="en-US" dirty="0"/>
              <a:t>A </a:t>
            </a:r>
            <a:r>
              <a:rPr lang="en-US" b="1" dirty="0"/>
              <a:t>collection</a:t>
            </a:r>
            <a:r>
              <a:rPr lang="en-US" dirty="0"/>
              <a:t> is an ADT that contains data elements, and provides operations on them.</a:t>
            </a:r>
          </a:p>
          <a:p>
            <a:r>
              <a:rPr lang="en-US" dirty="0"/>
              <a:t>There are different ways that elements can be collected:</a:t>
            </a:r>
          </a:p>
          <a:p>
            <a:pPr lvl="1"/>
            <a:r>
              <a:rPr lang="en-US" dirty="0" smtClean="0"/>
              <a:t>Set, List, Sorted List…</a:t>
            </a:r>
            <a:endParaRPr lang="en-US" dirty="0"/>
          </a:p>
          <a:p>
            <a:r>
              <a:rPr lang="en-US" b="1" dirty="0" smtClean="0"/>
              <a:t>All </a:t>
            </a:r>
            <a:r>
              <a:rPr lang="en-US" b="1" dirty="0"/>
              <a:t>collections implement the interface Collection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09-10 at 2.40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541" y="4329169"/>
            <a:ext cx="27178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744371" cy="65971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collection is a </a:t>
            </a:r>
            <a:r>
              <a:rPr lang="en-US" sz="3600" dirty="0">
                <a:solidFill>
                  <a:srgbClr val="FF0000"/>
                </a:solidFill>
              </a:rPr>
              <a:t>container</a:t>
            </a:r>
            <a:r>
              <a:rPr lang="en-US" sz="3600" dirty="0"/>
              <a:t> that stores objects</a:t>
            </a:r>
            <a:r>
              <a:rPr lang="en-US" dirty="0"/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9-10 at 4.00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020"/>
            <a:ext cx="9144000" cy="565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4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ublic interface Collection&lt;E&gt; extends </a:t>
            </a:r>
            <a:r>
              <a:rPr lang="en-US" dirty="0" err="1" smtClean="0"/>
              <a:t>Iterable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does the &lt;E&gt; mean in the above code?</a:t>
            </a:r>
          </a:p>
          <a:p>
            <a:endParaRPr lang="en-US" dirty="0"/>
          </a:p>
          <a:p>
            <a:r>
              <a:rPr lang="en-US" dirty="0" smtClean="0"/>
              <a:t>A: That this collection can only be used with objects of a built-in Java type called E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B: That an object that implements collection can be instantiated to work with any object type</a:t>
            </a:r>
          </a:p>
          <a:p>
            <a:r>
              <a:rPr lang="en-US" dirty="0" smtClean="0"/>
              <a:t>C: That a single collection can hold objects of different types.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finally talk about how to implement </a:t>
            </a:r>
            <a:r>
              <a:rPr lang="en-US" dirty="0" smtClean="0"/>
              <a:t>a List </a:t>
            </a:r>
            <a:r>
              <a:rPr lang="en-US" dirty="0"/>
              <a:t>with the three methods </a:t>
            </a:r>
            <a:r>
              <a:rPr lang="en-US" dirty="0">
                <a:latin typeface="Monaco"/>
                <a:cs typeface="Monaco"/>
              </a:rPr>
              <a:t>add</a:t>
            </a:r>
            <a:r>
              <a:rPr lang="en-US" dirty="0"/>
              <a:t>, </a:t>
            </a:r>
            <a:r>
              <a:rPr lang="en-US" dirty="0">
                <a:latin typeface="Monaco"/>
                <a:cs typeface="Monaco"/>
              </a:rPr>
              <a:t>get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 smtClean="0">
                <a:latin typeface="Monaco"/>
                <a:cs typeface="Monaco"/>
              </a:rPr>
              <a:t>remove</a:t>
            </a:r>
            <a:r>
              <a:rPr lang="en-US" dirty="0" smtClean="0"/>
              <a:t>. </a:t>
            </a:r>
            <a:r>
              <a:rPr lang="en-US" dirty="0"/>
              <a:t> </a:t>
            </a:r>
            <a:r>
              <a:rPr lang="en-US" dirty="0" smtClean="0"/>
              <a:t>We will talk only about </a:t>
            </a:r>
            <a:r>
              <a:rPr lang="en-US" dirty="0" smtClean="0">
                <a:latin typeface="Monaco"/>
                <a:cs typeface="Monaco"/>
              </a:rPr>
              <a:t>add </a:t>
            </a:r>
            <a:r>
              <a:rPr lang="en-US" dirty="0" smtClean="0">
                <a:cs typeface="Monaco"/>
              </a:rPr>
              <a:t>method</a:t>
            </a:r>
            <a:r>
              <a:rPr lang="en-US" dirty="0" smtClean="0">
                <a:latin typeface="Monaco"/>
                <a:cs typeface="Monaco"/>
              </a:rPr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will cover two kinds of </a:t>
            </a:r>
            <a:r>
              <a:rPr lang="en-US" dirty="0" smtClean="0"/>
              <a:t>list implementations:</a:t>
            </a:r>
          </a:p>
          <a:p>
            <a:pPr lvl="1"/>
            <a:r>
              <a:rPr lang="en-US" dirty="0" smtClean="0"/>
              <a:t>Array lists.</a:t>
            </a:r>
          </a:p>
          <a:p>
            <a:pPr lvl="1"/>
            <a:r>
              <a:rPr lang="en-US" dirty="0" smtClean="0"/>
              <a:t>Linked </a:t>
            </a:r>
            <a:r>
              <a:rPr lang="en-US" dirty="0"/>
              <a:t>lists.</a:t>
            </a:r>
          </a:p>
        </p:txBody>
      </p:sp>
    </p:spTree>
    <p:extLst>
      <p:ext uri="{BB962C8B-B14F-4D97-AF65-F5344CB8AC3E}">
        <p14:creationId xmlns:p14="http://schemas.microsoft.com/office/powerpoint/2010/main" val="390794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ArrayLists</a:t>
            </a:r>
            <a:r>
              <a:rPr lang="en-US" dirty="0" smtClean="0"/>
              <a:t>, method </a:t>
            </a:r>
            <a:r>
              <a:rPr lang="en-US" dirty="0" smtClean="0">
                <a:latin typeface="Monaco"/>
                <a:cs typeface="Monaco"/>
              </a:rPr>
              <a:t>add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needs to be checked before you add an item?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it gets full, what do you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3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Enlarging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Q: What does it mean?</a:t>
            </a:r>
          </a:p>
          <a:p>
            <a:endParaRPr lang="en-US" dirty="0"/>
          </a:p>
          <a:p>
            <a:r>
              <a:rPr lang="en-US" dirty="0" smtClean="0"/>
              <a:t>A: Make the original array larger.</a:t>
            </a:r>
          </a:p>
          <a:p>
            <a:r>
              <a:rPr lang="en-US" dirty="0" smtClean="0"/>
              <a:t>B: Create another array, copy data, make it larger</a:t>
            </a:r>
          </a:p>
          <a:p>
            <a:r>
              <a:rPr lang="en-US" dirty="0" smtClean="0"/>
              <a:t>C: Create another (larger) array, copy data.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D: Other.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4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Enlarging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07-21 at 12.42.39 PM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51000"/>
            <a:ext cx="7717783" cy="4449276"/>
          </a:xfrm>
          <a:prstGeom prst="rect">
            <a:avLst/>
          </a:prstGeom>
        </p:spPr>
      </p:pic>
      <p:pic>
        <p:nvPicPr>
          <p:cNvPr id="4" name="Picture 3" descr="Screen Shot 2015-09-28 at 2.58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2" y="1417638"/>
            <a:ext cx="83439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28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Enlarging an array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Q: Where would you implement the resizing?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8000"/>
                </a:solidFill>
              </a:rPr>
              <a:t>A: In a List ADT once and for all.</a:t>
            </a:r>
          </a:p>
          <a:p>
            <a:r>
              <a:rPr lang="en-US" dirty="0" smtClean="0"/>
              <a:t>B: The User side</a:t>
            </a:r>
          </a:p>
          <a:p>
            <a:r>
              <a:rPr lang="en-US" dirty="0" smtClean="0"/>
              <a:t>C: Does not matter where</a:t>
            </a:r>
          </a:p>
          <a:p>
            <a:r>
              <a:rPr lang="en-US" dirty="0" smtClean="0"/>
              <a:t>D: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1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Enlarging the array: </a:t>
            </a:r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When should we resize the array</a:t>
            </a:r>
            <a:r>
              <a:rPr lang="en-US" dirty="0" smtClean="0"/>
              <a:t>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we keep track of how full the current array is</a:t>
            </a:r>
            <a:r>
              <a:rPr lang="en-US" dirty="0" smtClean="0"/>
              <a:t>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By how much should we enlarge the array?</a:t>
            </a:r>
          </a:p>
        </p:txBody>
      </p:sp>
    </p:spTree>
    <p:extLst>
      <p:ext uri="{BB962C8B-B14F-4D97-AF65-F5344CB8AC3E}">
        <p14:creationId xmlns:p14="http://schemas.microsoft.com/office/powerpoint/2010/main" val="302743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9200</TotalTime>
  <Words>1235</Words>
  <Application>Microsoft Macintosh PowerPoint</Application>
  <PresentationFormat>On-screen Show (4:3)</PresentationFormat>
  <Paragraphs>199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Adjacency</vt:lpstr>
      <vt:lpstr>Lecture 3</vt:lpstr>
      <vt:lpstr>Today topics</vt:lpstr>
      <vt:lpstr>Implementing a List ADT.</vt:lpstr>
      <vt:lpstr>List implementations</vt:lpstr>
      <vt:lpstr>ArrayLists, method add</vt:lpstr>
      <vt:lpstr>Enlarging an array</vt:lpstr>
      <vt:lpstr>Enlarging an array</vt:lpstr>
      <vt:lpstr>Enlarging an array  </vt:lpstr>
      <vt:lpstr>Enlarging the array: implementation issues</vt:lpstr>
      <vt:lpstr>Generics. motivation</vt:lpstr>
      <vt:lpstr>Quick question</vt:lpstr>
      <vt:lpstr>Old Way</vt:lpstr>
      <vt:lpstr>Downside of downcasting</vt:lpstr>
      <vt:lpstr>Downside of downcasting. A: C</vt:lpstr>
      <vt:lpstr>Downside of downcasting</vt:lpstr>
      <vt:lpstr>Naïve fix</vt:lpstr>
      <vt:lpstr>Better fix: “factor out” the type</vt:lpstr>
      <vt:lpstr>Java Generics. Part 1.</vt:lpstr>
      <vt:lpstr>Java Generics</vt:lpstr>
      <vt:lpstr>Generics for “ArrayListOfX”</vt:lpstr>
      <vt:lpstr>Generics for “ListOfX”</vt:lpstr>
      <vt:lpstr>Example</vt:lpstr>
      <vt:lpstr>Generic types</vt:lpstr>
      <vt:lpstr>PowerPoint Presentation</vt:lpstr>
      <vt:lpstr>PowerPoint Presentation</vt:lpstr>
      <vt:lpstr>Raw type</vt:lpstr>
      <vt:lpstr>Diamond operator &lt;&gt;, idea</vt:lpstr>
      <vt:lpstr>Exceptions </vt:lpstr>
      <vt:lpstr>                                       Handling bad input </vt:lpstr>
      <vt:lpstr>     Exceptions</vt:lpstr>
      <vt:lpstr>“Unchecked” exceptions</vt:lpstr>
      <vt:lpstr>Java collections</vt:lpstr>
      <vt:lpstr>Collection</vt:lpstr>
      <vt:lpstr>Collections</vt:lpstr>
      <vt:lpstr>A collection is a container that stores objects. </vt:lpstr>
      <vt:lpstr>public interface Collection&lt;E&gt; extends Iterable&lt;E&gt;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Langlois</dc:creator>
  <cp:lastModifiedBy>Marina Langlois</cp:lastModifiedBy>
  <cp:revision>45</cp:revision>
  <dcterms:created xsi:type="dcterms:W3CDTF">2016-04-01T03:30:42Z</dcterms:created>
  <dcterms:modified xsi:type="dcterms:W3CDTF">2017-03-14T19:27:26Z</dcterms:modified>
</cp:coreProperties>
</file>