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98" r:id="rId3"/>
    <p:sldId id="258" r:id="rId4"/>
    <p:sldId id="304" r:id="rId5"/>
    <p:sldId id="306" r:id="rId6"/>
    <p:sldId id="305" r:id="rId7"/>
    <p:sldId id="310" r:id="rId8"/>
    <p:sldId id="307" r:id="rId9"/>
    <p:sldId id="308" r:id="rId10"/>
    <p:sldId id="259" r:id="rId11"/>
    <p:sldId id="309" r:id="rId12"/>
    <p:sldId id="311" r:id="rId13"/>
    <p:sldId id="284" r:id="rId14"/>
    <p:sldId id="285" r:id="rId15"/>
    <p:sldId id="287" r:id="rId16"/>
    <p:sldId id="293" r:id="rId17"/>
    <p:sldId id="294" r:id="rId18"/>
    <p:sldId id="295" r:id="rId19"/>
    <p:sldId id="312" r:id="rId20"/>
    <p:sldId id="313" r:id="rId21"/>
    <p:sldId id="314" r:id="rId22"/>
    <p:sldId id="315" r:id="rId23"/>
    <p:sldId id="317" r:id="rId24"/>
    <p:sldId id="318" r:id="rId25"/>
    <p:sldId id="319" r:id="rId26"/>
    <p:sldId id="320" r:id="rId27"/>
    <p:sldId id="321" r:id="rId28"/>
    <p:sldId id="334" r:id="rId29"/>
    <p:sldId id="322" r:id="rId30"/>
    <p:sldId id="323" r:id="rId31"/>
    <p:sldId id="324" r:id="rId32"/>
    <p:sldId id="325" r:id="rId33"/>
    <p:sldId id="327" r:id="rId34"/>
    <p:sldId id="328" r:id="rId35"/>
    <p:sldId id="326" r:id="rId36"/>
    <p:sldId id="329" r:id="rId37"/>
    <p:sldId id="330" r:id="rId38"/>
    <p:sldId id="331" r:id="rId39"/>
    <p:sldId id="332" r:id="rId40"/>
    <p:sldId id="333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58" autoAdjust="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DD03-1EBA-8C4C-AF19-C4CA171009F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5CB9-4E2A-0A46-B8BB-7D3885312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DD03-1EBA-8C4C-AF19-C4CA171009F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5CB9-4E2A-0A46-B8BB-7D3885312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DD03-1EBA-8C4C-AF19-C4CA171009F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5CB9-4E2A-0A46-B8BB-7D3885312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DD03-1EBA-8C4C-AF19-C4CA171009F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5CB9-4E2A-0A46-B8BB-7D3885312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DD03-1EBA-8C4C-AF19-C4CA171009F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5CB9-4E2A-0A46-B8BB-7D3885312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DD03-1EBA-8C4C-AF19-C4CA171009F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5CB9-4E2A-0A46-B8BB-7D3885312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DD03-1EBA-8C4C-AF19-C4CA171009F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5CB9-4E2A-0A46-B8BB-7D3885312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DD03-1EBA-8C4C-AF19-C4CA171009F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5CB9-4E2A-0A46-B8BB-7D3885312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DD03-1EBA-8C4C-AF19-C4CA171009F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5CB9-4E2A-0A46-B8BB-7D3885312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DD03-1EBA-8C4C-AF19-C4CA171009F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5CB9-4E2A-0A46-B8BB-7D3885312F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DD03-1EBA-8C4C-AF19-C4CA171009F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DB5CB9-4E2A-0A46-B8BB-7D3885312F7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4DB5CB9-4E2A-0A46-B8BB-7D3885312F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CE4DD03-1EBA-8C4C-AF19-C4CA171009F3}" type="datetimeFigureOut">
              <a:rPr lang="en-US" smtClean="0"/>
              <a:t>3/14/17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Lecture 4-5.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Marina Langlois</a:t>
            </a:r>
          </a:p>
          <a:p>
            <a:r>
              <a:rPr lang="en-US" dirty="0" smtClean="0"/>
              <a:t>Some slides were borrowed from Prof. Alvarado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943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44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7-01-17 at 8.24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70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49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7-01-17 at 8.24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5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75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pic>
        <p:nvPicPr>
          <p:cNvPr id="9" name="Picture Placeholder 8" descr="linked-list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5" b="4955"/>
          <a:stretch>
            <a:fillRect/>
          </a:stretch>
        </p:blipFill>
        <p:spPr/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79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ArrayLists</a:t>
            </a:r>
            <a:r>
              <a:rPr lang="en-US" dirty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LinkedLists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Problems with </a:t>
            </a:r>
            <a:r>
              <a:rPr lang="en-US" b="1" dirty="0" err="1" smtClean="0"/>
              <a:t>ArrayLists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 Wasteful in memory</a:t>
            </a:r>
          </a:p>
          <a:p>
            <a:r>
              <a:rPr lang="en-US" dirty="0"/>
              <a:t> </a:t>
            </a:r>
            <a:r>
              <a:rPr lang="en-US" dirty="0" smtClean="0"/>
              <a:t>It </a:t>
            </a:r>
            <a:r>
              <a:rPr lang="en-US" dirty="0"/>
              <a:t>does not solve the contiguity </a:t>
            </a:r>
            <a:r>
              <a:rPr lang="en-US" dirty="0" smtClean="0"/>
              <a:t>problem (fragmentation)</a:t>
            </a:r>
          </a:p>
          <a:p>
            <a:r>
              <a:rPr lang="en-US" dirty="0" smtClean="0"/>
              <a:t>Adding/Removing elements to the front requires </a:t>
            </a:r>
            <a:r>
              <a:rPr lang="en-US" i="1" dirty="0" smtClean="0"/>
              <a:t>shifting</a:t>
            </a:r>
            <a:r>
              <a:rPr lang="en-US" dirty="0" smtClean="0"/>
              <a:t> the whole array.  (Not efficient)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Linked Lists solve these problems. 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but introduce other problems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4962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 and 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different way of implementing a L</a:t>
            </a:r>
            <a:r>
              <a:rPr lang="en-US" dirty="0" smtClean="0"/>
              <a:t>ist 		 interface			</a:t>
            </a:r>
          </a:p>
          <a:p>
            <a:endParaRPr lang="en-US" dirty="0"/>
          </a:p>
          <a:p>
            <a:r>
              <a:rPr lang="en-US" dirty="0"/>
              <a:t>Each element of a Linked List is a separate </a:t>
            </a:r>
            <a:r>
              <a:rPr lang="en-US" dirty="0">
                <a:latin typeface="Monaco"/>
                <a:cs typeface="Monaco"/>
              </a:rPr>
              <a:t>Node</a:t>
            </a:r>
            <a:r>
              <a:rPr lang="en-US" dirty="0"/>
              <a:t> object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Each </a:t>
            </a:r>
            <a:r>
              <a:rPr lang="en-US" dirty="0">
                <a:latin typeface="Monaco"/>
                <a:cs typeface="Monaco"/>
              </a:rPr>
              <a:t>N</a:t>
            </a:r>
            <a:r>
              <a:rPr lang="en-US" dirty="0" smtClean="0">
                <a:latin typeface="Monaco"/>
                <a:cs typeface="Monaco"/>
              </a:rPr>
              <a:t>ode </a:t>
            </a:r>
            <a:r>
              <a:rPr lang="en-US" dirty="0" smtClean="0"/>
              <a:t>tracks </a:t>
            </a:r>
            <a:r>
              <a:rPr lang="en-US" dirty="0"/>
              <a:t>a single piece of data </a:t>
            </a:r>
            <a:r>
              <a:rPr lang="en-US" b="1" dirty="0"/>
              <a:t>plus</a:t>
            </a:r>
            <a:r>
              <a:rPr lang="en-US" dirty="0"/>
              <a:t> a reference (pointer) to the next </a:t>
            </a:r>
            <a:r>
              <a:rPr lang="en-US" dirty="0" smtClean="0"/>
              <a:t>node.</a:t>
            </a:r>
          </a:p>
          <a:p>
            <a:endParaRPr lang="en-US" dirty="0"/>
          </a:p>
          <a:p>
            <a:r>
              <a:rPr lang="en-US" dirty="0"/>
              <a:t>Create a new Node every time we add something to the </a:t>
            </a:r>
            <a:r>
              <a:rPr lang="en-US" dirty="0" smtClean="0"/>
              <a:t>List</a:t>
            </a:r>
          </a:p>
          <a:p>
            <a:endParaRPr lang="en-US" dirty="0"/>
          </a:p>
          <a:p>
            <a:r>
              <a:rPr lang="en-US" dirty="0"/>
              <a:t>Remove nodes when item </a:t>
            </a:r>
            <a:r>
              <a:rPr lang="en-US" dirty="0" smtClean="0"/>
              <a:t>is removed </a:t>
            </a:r>
            <a:r>
              <a:rPr lang="en-US" dirty="0"/>
              <a:t>from list and allow garbage collector to reclaim that memory</a:t>
            </a:r>
          </a:p>
          <a:p>
            <a:endParaRPr lang="en-US" dirty="0"/>
          </a:p>
        </p:txBody>
      </p:sp>
      <p:pic>
        <p:nvPicPr>
          <p:cNvPr id="3" name="Picture 2" descr="Linked_list_data_forma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119" y="223677"/>
            <a:ext cx="3183894" cy="238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63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a memory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6-01-12 at 5.45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2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50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</a:t>
            </a:r>
            <a:r>
              <a:rPr lang="en-US" dirty="0" smtClean="0"/>
              <a:t>: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6-01-12 at 5.46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506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0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 class </a:t>
            </a:r>
            <a:r>
              <a:rPr lang="en-US" i="1" dirty="0" smtClean="0"/>
              <a:t>is a part </a:t>
            </a:r>
            <a:r>
              <a:rPr lang="en-US" dirty="0" smtClean="0"/>
              <a:t>of Linked List implementation</a:t>
            </a:r>
          </a:p>
          <a:p>
            <a:endParaRPr lang="en-US" dirty="0"/>
          </a:p>
          <a:p>
            <a:r>
              <a:rPr lang="en-US" dirty="0" smtClean="0"/>
              <a:t>The (typical) Node contains:</a:t>
            </a:r>
          </a:p>
          <a:p>
            <a:pPr lvl="1"/>
            <a:r>
              <a:rPr lang="en-US" dirty="0" smtClean="0"/>
              <a:t>A reference to the next node in the list</a:t>
            </a:r>
          </a:p>
          <a:p>
            <a:pPr lvl="1"/>
            <a:r>
              <a:rPr lang="en-US" dirty="0" smtClean="0"/>
              <a:t>A reference to the data stored at that position in the list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DoublyLinked</a:t>
            </a:r>
            <a:r>
              <a:rPr lang="en-US" dirty="0" smtClean="0"/>
              <a:t> List (HW2) a reference to the previous node</a:t>
            </a:r>
          </a:p>
          <a:p>
            <a:endParaRPr lang="en-US" dirty="0"/>
          </a:p>
          <a:p>
            <a:r>
              <a:rPr lang="en-US" dirty="0" smtClean="0"/>
              <a:t>The Linked List itself contains a reference to the FIRST node in the list (head, first). Sometimes it might store some info about the list (like list size).</a:t>
            </a:r>
          </a:p>
          <a:p>
            <a:r>
              <a:rPr lang="en-US" dirty="0" smtClean="0"/>
              <a:t>Sometimes it also stores a reference to the last node (tail, last).</a:t>
            </a:r>
          </a:p>
          <a:p>
            <a:pPr marL="41148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905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 node: </a:t>
            </a:r>
            <a:r>
              <a:rPr lang="en-US" dirty="0" smtClean="0"/>
              <a:t>Picture. </a:t>
            </a:r>
            <a:r>
              <a:rPr lang="en-US" dirty="0" err="1" smtClean="0"/>
              <a:t>Ans</a:t>
            </a:r>
            <a:r>
              <a:rPr lang="en-US" dirty="0" smtClean="0"/>
              <a:t>: A</a:t>
            </a:r>
            <a:endParaRPr lang="en-US" dirty="0"/>
          </a:p>
        </p:txBody>
      </p:sp>
      <p:pic>
        <p:nvPicPr>
          <p:cNvPr id="4" name="Content Placeholder 3" descr="Screen Shot 2015-07-19 at 4.56.4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8" r="4258"/>
          <a:stretch>
            <a:fillRect/>
          </a:stretch>
        </p:blipFill>
        <p:spPr>
          <a:xfrm>
            <a:off x="457200" y="1417638"/>
            <a:ext cx="7620000" cy="4800600"/>
          </a:xfrm>
        </p:spPr>
      </p:pic>
      <p:pic>
        <p:nvPicPr>
          <p:cNvPr id="5" name="Picture 4" descr="Screen Shot 2015-09-30 at 3.43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6126"/>
            <a:ext cx="2082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6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you have a chance to read through hw2?</a:t>
            </a:r>
          </a:p>
          <a:p>
            <a:endParaRPr lang="en-US" dirty="0"/>
          </a:p>
          <a:p>
            <a:r>
              <a:rPr lang="en-US" dirty="0" smtClean="0"/>
              <a:t>A: Yes. I’m speech-less.</a:t>
            </a:r>
          </a:p>
          <a:p>
            <a:r>
              <a:rPr lang="en-US" dirty="0" smtClean="0"/>
              <a:t>B: Yes. I still can talk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r>
              <a:rPr lang="en-US" dirty="0" smtClean="0"/>
              <a:t>C: Not yet but going to read it today</a:t>
            </a:r>
          </a:p>
          <a:p>
            <a:r>
              <a:rPr lang="en-US" dirty="0" smtClean="0"/>
              <a:t>D: Not yet, I have time to start. You gave us 10 days.</a:t>
            </a:r>
          </a:p>
          <a:p>
            <a:r>
              <a:rPr lang="en-US" dirty="0" smtClean="0"/>
              <a:t>E: Not yet, a few days will be enough, I’m a good programmer.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70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74638"/>
            <a:ext cx="8481618" cy="1143000"/>
          </a:xfrm>
        </p:spPr>
        <p:txBody>
          <a:bodyPr/>
          <a:lstStyle/>
          <a:p>
            <a:r>
              <a:rPr lang="en-US" dirty="0" smtClean="0"/>
              <a:t>Lists with sentinel (dummy)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en-US" i="1" dirty="0" smtClean="0"/>
              <a:t>Dummy nodes </a:t>
            </a:r>
            <a:r>
              <a:rPr lang="en-US" dirty="0" smtClean="0"/>
              <a:t>are Nodes whose data fields are always </a:t>
            </a:r>
            <a:r>
              <a:rPr lang="en-US" b="1" i="1" dirty="0" smtClean="0"/>
              <a:t>null</a:t>
            </a:r>
            <a:r>
              <a:rPr lang="en-US" dirty="0" smtClean="0"/>
              <a:t> – they contain </a:t>
            </a:r>
            <a:r>
              <a:rPr lang="en-US" b="1" dirty="0" smtClean="0"/>
              <a:t>no</a:t>
            </a:r>
            <a:r>
              <a:rPr lang="en-US" dirty="0" smtClean="0"/>
              <a:t> data from the “user”.</a:t>
            </a:r>
          </a:p>
          <a:p>
            <a:endParaRPr lang="en-US" dirty="0"/>
          </a:p>
          <a:p>
            <a:r>
              <a:rPr lang="en-US" dirty="0" smtClean="0"/>
              <a:t>The dummy nodes </a:t>
            </a:r>
            <a:r>
              <a:rPr lang="en-US" i="1" dirty="0" smtClean="0"/>
              <a:t>will always exist, even if the user hasn’t added any data yet.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/>
              <a:t>These nodes will </a:t>
            </a:r>
            <a:r>
              <a:rPr lang="en-US" i="1" dirty="0">
                <a:solidFill>
                  <a:srgbClr val="FF0000"/>
                </a:solidFill>
              </a:rPr>
              <a:t>simplify</a:t>
            </a:r>
            <a:r>
              <a:rPr lang="en-US" i="1" dirty="0"/>
              <a:t> </a:t>
            </a:r>
            <a:r>
              <a:rPr lang="en-US" dirty="0"/>
              <a:t>the implementation.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344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list with sentinel node</a:t>
            </a:r>
            <a:endParaRPr lang="en-US" dirty="0"/>
          </a:p>
        </p:txBody>
      </p:sp>
      <p:pic>
        <p:nvPicPr>
          <p:cNvPr id="4" name="Content Placeholder 3" descr="Screen Shot 2015-07-19 at 4.59.1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7" r="134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369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Does this list have a dummy (sentinel) node?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8000"/>
                </a:solidFill>
              </a:rPr>
              <a:t>A: Yes</a:t>
            </a:r>
          </a:p>
          <a:p>
            <a:r>
              <a:rPr lang="en-US" dirty="0" smtClean="0"/>
              <a:t>B: No.</a:t>
            </a:r>
          </a:p>
          <a:p>
            <a:r>
              <a:rPr lang="en-US" dirty="0" smtClean="0"/>
              <a:t>C: What is a dummy node?</a:t>
            </a:r>
            <a:endParaRPr lang="en-US" dirty="0"/>
          </a:p>
        </p:txBody>
      </p:sp>
      <p:pic>
        <p:nvPicPr>
          <p:cNvPr id="4" name="Picture 3" descr="Screen Shot 2016-10-05 at 8.00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35" y="1765809"/>
            <a:ext cx="68707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11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6-01-12 at 5.48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39412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8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it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6-01-12 at 5.49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9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</a:t>
            </a:r>
            <a:r>
              <a:rPr lang="en-US" dirty="0" smtClean="0"/>
              <a:t>: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6-01-12 at 5.49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67" y="1157863"/>
            <a:ext cx="9144000" cy="54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08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we have after the constructor call?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Screen Shot 2016-01-12 at 5.53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35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6-01-12 at 5.5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1300" cy="614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82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066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Front:   </a:t>
            </a:r>
            <a:r>
              <a:rPr lang="en-US" dirty="0" err="1" smtClean="0"/>
              <a:t>NodeE</a:t>
            </a:r>
            <a:r>
              <a:rPr lang="en-US" dirty="0" smtClean="0"/>
              <a:t>,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9994"/>
            <a:ext cx="7620000" cy="526080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              A: P = </a:t>
            </a:r>
            <a:r>
              <a:rPr lang="en-US" dirty="0" err="1" smtClean="0"/>
              <a:t>NodeE</a:t>
            </a:r>
            <a:r>
              <a:rPr lang="en-US" dirty="0" smtClean="0"/>
              <a:t>;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                         B: </a:t>
            </a:r>
            <a:r>
              <a:rPr lang="en-US" dirty="0" err="1" smtClean="0"/>
              <a:t>NodeE.next</a:t>
            </a:r>
            <a:r>
              <a:rPr lang="en-US" dirty="0" smtClean="0"/>
              <a:t> = </a:t>
            </a:r>
            <a:r>
              <a:rPr lang="en-US" dirty="0" err="1" smtClean="0"/>
              <a:t>NodeA</a:t>
            </a:r>
            <a:r>
              <a:rPr lang="en-US" dirty="0" smtClean="0"/>
              <a:t>;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                         C:  P = </a:t>
            </a:r>
            <a:r>
              <a:rPr lang="en-US" dirty="0" err="1" smtClean="0"/>
              <a:t>NodeE</a:t>
            </a:r>
            <a:r>
              <a:rPr lang="en-US" dirty="0" smtClean="0"/>
              <a:t>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</a:t>
            </a:r>
            <a:r>
              <a:rPr lang="en-US" dirty="0" err="1" smtClean="0"/>
              <a:t>NodeE.next</a:t>
            </a:r>
            <a:r>
              <a:rPr lang="en-US" dirty="0" smtClean="0"/>
              <a:t> = P;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                         D:  </a:t>
            </a:r>
            <a:r>
              <a:rPr lang="en-US" dirty="0" err="1" smtClean="0"/>
              <a:t>NodeE.next</a:t>
            </a:r>
            <a:r>
              <a:rPr lang="en-US" dirty="0" smtClean="0"/>
              <a:t> = P;</a:t>
            </a:r>
          </a:p>
          <a:p>
            <a:endParaRPr lang="en-US" dirty="0" smtClean="0"/>
          </a:p>
          <a:p>
            <a:r>
              <a:rPr lang="en-US" dirty="0" smtClean="0"/>
              <a:t>                         </a:t>
            </a:r>
            <a:r>
              <a:rPr lang="en-US" dirty="0" smtClean="0">
                <a:solidFill>
                  <a:srgbClr val="008000"/>
                </a:solidFill>
              </a:rPr>
              <a:t>E:  </a:t>
            </a:r>
            <a:r>
              <a:rPr lang="en-US" dirty="0" err="1" smtClean="0">
                <a:solidFill>
                  <a:srgbClr val="008000"/>
                </a:solidFill>
              </a:rPr>
              <a:t>NodeE.next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= </a:t>
            </a:r>
            <a:r>
              <a:rPr lang="en-US" dirty="0" smtClean="0">
                <a:solidFill>
                  <a:srgbClr val="008000"/>
                </a:solidFill>
              </a:rPr>
              <a:t>P;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                                 P </a:t>
            </a:r>
            <a:r>
              <a:rPr lang="en-US" dirty="0">
                <a:solidFill>
                  <a:srgbClr val="008000"/>
                </a:solidFill>
              </a:rPr>
              <a:t>= </a:t>
            </a:r>
            <a:r>
              <a:rPr lang="en-US" dirty="0" err="1" smtClean="0">
                <a:solidFill>
                  <a:srgbClr val="008000"/>
                </a:solidFill>
              </a:rPr>
              <a:t>NodeE</a:t>
            </a:r>
            <a:r>
              <a:rPr lang="en-US" dirty="0" smtClean="0">
                <a:solidFill>
                  <a:srgbClr val="008000"/>
                </a:solidFill>
              </a:rPr>
              <a:t>;</a:t>
            </a:r>
            <a:endParaRPr lang="en-US" dirty="0">
              <a:solidFill>
                <a:srgbClr val="008000"/>
              </a:solidFill>
            </a:endParaRPr>
          </a:p>
        </p:txBody>
      </p:sp>
      <p:pic>
        <p:nvPicPr>
          <p:cNvPr id="5" name="Picture 4" descr="Screen Shot 2015-09-09 at 3.51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69465"/>
            <a:ext cx="7749580" cy="1143037"/>
          </a:xfrm>
          <a:prstGeom prst="rect">
            <a:avLst/>
          </a:prstGeom>
        </p:spPr>
      </p:pic>
      <p:pic>
        <p:nvPicPr>
          <p:cNvPr id="4" name="Picture 3" descr="Screen Shot 2017-01-19 at 10.43.0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5" y="2012502"/>
            <a:ext cx="1713868" cy="10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4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9-30 at 12.39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5" y="1600200"/>
            <a:ext cx="72644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07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Understanding a starter code</a:t>
            </a:r>
          </a:p>
          <a:p>
            <a:r>
              <a:rPr lang="en-US" dirty="0" smtClean="0"/>
              <a:t>2. Memory model(quick review)</a:t>
            </a:r>
          </a:p>
          <a:p>
            <a:r>
              <a:rPr lang="en-US" dirty="0" smtClean="0"/>
              <a:t>3. Linked Lists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9031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</a:t>
            </a:r>
            <a:r>
              <a:rPr lang="en-US" dirty="0" smtClean="0"/>
              <a:t>: 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91" y="1417638"/>
            <a:ext cx="7763109" cy="544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9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066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to the back: </a:t>
            </a:r>
            <a:r>
              <a:rPr lang="en-US" dirty="0" err="1" smtClean="0"/>
              <a:t>NodeE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9994"/>
            <a:ext cx="7620000" cy="526080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A: </a:t>
            </a:r>
            <a:r>
              <a:rPr lang="en-US" dirty="0" err="1" smtClean="0"/>
              <a:t>NodeD.next</a:t>
            </a:r>
            <a:r>
              <a:rPr lang="en-US" dirty="0" smtClean="0"/>
              <a:t> = </a:t>
            </a:r>
            <a:r>
              <a:rPr lang="en-US" dirty="0" err="1" smtClean="0"/>
              <a:t>NodeE</a:t>
            </a:r>
            <a:r>
              <a:rPr lang="en-US" dirty="0" smtClean="0"/>
              <a:t>;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8000"/>
                </a:solidFill>
              </a:rPr>
              <a:t>B: need to loop through the list to get to node D.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        then </a:t>
            </a:r>
            <a:r>
              <a:rPr lang="en-US" dirty="0" err="1" smtClean="0">
                <a:solidFill>
                  <a:srgbClr val="008000"/>
                </a:solidFill>
              </a:rPr>
              <a:t>NodeD.next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= </a:t>
            </a:r>
            <a:r>
              <a:rPr lang="en-US" dirty="0" err="1" smtClean="0">
                <a:solidFill>
                  <a:srgbClr val="008000"/>
                </a:solidFill>
              </a:rPr>
              <a:t>NodeE</a:t>
            </a:r>
            <a:r>
              <a:rPr lang="en-US" dirty="0" smtClean="0">
                <a:solidFill>
                  <a:srgbClr val="008000"/>
                </a:solidFill>
              </a:rPr>
              <a:t>;</a:t>
            </a:r>
          </a:p>
          <a:p>
            <a:pPr marL="114300" indent="0">
              <a:buNone/>
            </a:pP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smtClean="0"/>
              <a:t>C:  </a:t>
            </a:r>
            <a:r>
              <a:rPr lang="en-US" dirty="0" err="1" smtClean="0"/>
              <a:t>NodeC.next.next</a:t>
            </a:r>
            <a:r>
              <a:rPr lang="en-US" dirty="0" smtClean="0"/>
              <a:t> = </a:t>
            </a:r>
            <a:r>
              <a:rPr lang="en-US" dirty="0" err="1" smtClean="0"/>
              <a:t>NodeE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D: Other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Screen Shot 2015-09-09 at 3.51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69465"/>
            <a:ext cx="7749580" cy="114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87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replaces the XXXXXX</a:t>
            </a:r>
            <a:r>
              <a:rPr lang="en-US" dirty="0" smtClean="0"/>
              <a:t>? </a:t>
            </a:r>
            <a:r>
              <a:rPr lang="en-US" dirty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6-10-05 at 8.29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81" y="1600200"/>
            <a:ext cx="7728419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35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6-10-05 at 8.35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1" y="1600200"/>
            <a:ext cx="82042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63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6-10-05 at 8.37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96"/>
            <a:ext cx="9144000" cy="658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177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with Head and 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add Node E to the end in this case?</a:t>
            </a:r>
          </a:p>
          <a:p>
            <a:endParaRPr lang="en-US" dirty="0"/>
          </a:p>
          <a:p>
            <a:r>
              <a:rPr lang="en-US" dirty="0" smtClean="0"/>
              <a:t>A:  tail = Node E;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B: </a:t>
            </a:r>
            <a:r>
              <a:rPr lang="en-US" dirty="0" err="1" smtClean="0"/>
              <a:t>tail.next</a:t>
            </a:r>
            <a:r>
              <a:rPr lang="en-US" dirty="0" smtClean="0"/>
              <a:t> = Node E;</a:t>
            </a:r>
          </a:p>
          <a:p>
            <a:endParaRPr lang="en-US" dirty="0"/>
          </a:p>
          <a:p>
            <a:r>
              <a:rPr lang="en-US" dirty="0" smtClean="0"/>
              <a:t>C: tail = Node E;</a:t>
            </a:r>
          </a:p>
          <a:p>
            <a:pPr marL="114300" indent="0">
              <a:buNone/>
            </a:pPr>
            <a:r>
              <a:rPr lang="en-US" dirty="0" smtClean="0"/>
              <a:t>        </a:t>
            </a:r>
            <a:r>
              <a:rPr lang="en-US" dirty="0" err="1"/>
              <a:t>tail.next</a:t>
            </a:r>
            <a:r>
              <a:rPr lang="en-US" dirty="0"/>
              <a:t> = Node E;</a:t>
            </a:r>
          </a:p>
          <a:p>
            <a:endParaRPr lang="en-US" dirty="0" smtClean="0"/>
          </a:p>
          <a:p>
            <a:r>
              <a:rPr lang="en-US" dirty="0" smtClean="0"/>
              <a:t>D: </a:t>
            </a:r>
            <a:r>
              <a:rPr lang="en-US" dirty="0" err="1">
                <a:solidFill>
                  <a:srgbClr val="008000"/>
                </a:solidFill>
              </a:rPr>
              <a:t>tail.next</a:t>
            </a:r>
            <a:r>
              <a:rPr lang="en-US" dirty="0">
                <a:solidFill>
                  <a:srgbClr val="008000"/>
                </a:solidFill>
              </a:rPr>
              <a:t> = Node E;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        tail </a:t>
            </a:r>
            <a:r>
              <a:rPr lang="en-US" dirty="0">
                <a:solidFill>
                  <a:srgbClr val="008000"/>
                </a:solidFill>
              </a:rPr>
              <a:t>= Node E;</a:t>
            </a:r>
          </a:p>
          <a:p>
            <a:endParaRPr lang="en-US" dirty="0">
              <a:solidFill>
                <a:srgbClr val="008000"/>
              </a:solidFill>
            </a:endParaRPr>
          </a:p>
        </p:txBody>
      </p:sp>
      <p:pic>
        <p:nvPicPr>
          <p:cNvPr id="4" name="Picture 3" descr="Screen Shot 2015-09-09 at 4.10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321" y="1920364"/>
            <a:ext cx="5280171" cy="116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32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Removal from 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6-10-05 at 8.38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16" y="1600200"/>
            <a:ext cx="71501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11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</a:t>
            </a:r>
            <a:r>
              <a:rPr lang="en-US" dirty="0" smtClean="0"/>
              <a:t>: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6-10-05 at 8.38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69" y="1417638"/>
            <a:ext cx="8102600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70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6-10-05 at 8.39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36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650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</a:t>
            </a:r>
            <a:r>
              <a:rPr lang="en-US" dirty="0" smtClean="0"/>
              <a:t>: 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6-10-05 at 8.39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8623300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4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of the List interface with a </a:t>
            </a:r>
            <a:r>
              <a:rPr lang="en-US" dirty="0" err="1" smtClean="0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59562" cy="4800600"/>
          </a:xfrm>
        </p:spPr>
        <p:txBody>
          <a:bodyPr/>
          <a:lstStyle/>
          <a:p>
            <a:endParaRPr lang="en-US" dirty="0"/>
          </a:p>
          <a:p>
            <a:r>
              <a:rPr lang="en-US" sz="2000" dirty="0">
                <a:latin typeface="Monaco"/>
                <a:cs typeface="Monaco"/>
              </a:rPr>
              <a:t>p</a:t>
            </a:r>
            <a:r>
              <a:rPr lang="en-US" sz="2000" dirty="0" smtClean="0">
                <a:latin typeface="Monaco"/>
                <a:cs typeface="Monaco"/>
              </a:rPr>
              <a:t>ublic class </a:t>
            </a:r>
            <a:r>
              <a:rPr lang="en-US" sz="2000" dirty="0" err="1" smtClean="0">
                <a:latin typeface="Monaco"/>
                <a:cs typeface="Monaco"/>
              </a:rPr>
              <a:t>MySinglyLL</a:t>
            </a:r>
            <a:r>
              <a:rPr lang="en-US" sz="2000" dirty="0" smtClean="0">
                <a:latin typeface="Monaco"/>
                <a:cs typeface="Monaco"/>
              </a:rPr>
              <a:t>&lt;E&gt; implements List&lt;E&gt;</a:t>
            </a:r>
          </a:p>
          <a:p>
            <a:pPr marL="114300" indent="0">
              <a:buNone/>
            </a:pPr>
            <a:endParaRPr lang="en-US" dirty="0" smtClean="0">
              <a:latin typeface="Monaco"/>
              <a:cs typeface="Monaco"/>
            </a:endParaRPr>
          </a:p>
          <a:p>
            <a:pPr marL="114300" indent="0">
              <a:buNone/>
            </a:pPr>
            <a:r>
              <a:rPr lang="en-US" sz="1400" dirty="0" smtClean="0">
                <a:latin typeface="Verdana"/>
                <a:cs typeface="Verdana"/>
              </a:rPr>
              <a:t>                                   </a:t>
            </a:r>
            <a:r>
              <a:rPr lang="en-US" sz="1400" dirty="0" smtClean="0">
                <a:solidFill>
                  <a:srgbClr val="FF0000"/>
                </a:solidFill>
                <a:latin typeface="Verdana"/>
                <a:cs typeface="Verdana"/>
              </a:rPr>
              <a:t>the implementation                                 the ADT</a:t>
            </a:r>
          </a:p>
        </p:txBody>
      </p:sp>
    </p:spTree>
    <p:extLst>
      <p:ext uri="{BB962C8B-B14F-4D97-AF65-F5344CB8AC3E}">
        <p14:creationId xmlns:p14="http://schemas.microsoft.com/office/powerpoint/2010/main" val="419448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09-30 at 1.37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38"/>
            <a:ext cx="8677590" cy="501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44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interface is long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9-30 at 11.32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74" y="1213302"/>
            <a:ext cx="6513101" cy="506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90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744371" cy="65971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collection is a </a:t>
            </a:r>
            <a:r>
              <a:rPr lang="en-US" sz="3600" dirty="0">
                <a:solidFill>
                  <a:srgbClr val="FF0000"/>
                </a:solidFill>
              </a:rPr>
              <a:t>container</a:t>
            </a:r>
            <a:r>
              <a:rPr lang="en-US" sz="3600" dirty="0"/>
              <a:t> that stores objects</a:t>
            </a:r>
            <a:r>
              <a:rPr lang="en-US" dirty="0"/>
              <a:t>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09-10 at 4.00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6020"/>
            <a:ext cx="9144000" cy="565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3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7-01-17 at 8.24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82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5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en-US" sz="2000" dirty="0">
                <a:latin typeface="Verdana"/>
                <a:cs typeface="Verdana"/>
              </a:rPr>
              <a:t>public class </a:t>
            </a:r>
            <a:r>
              <a:rPr lang="en-US" sz="2000" dirty="0" err="1">
                <a:latin typeface="Verdana"/>
                <a:cs typeface="Verdana"/>
              </a:rPr>
              <a:t>MySingleLinkedList</a:t>
            </a:r>
            <a:r>
              <a:rPr lang="en-US" sz="2000" dirty="0">
                <a:latin typeface="Verdana"/>
                <a:cs typeface="Verdana"/>
              </a:rPr>
              <a:t>&lt;E&gt; implements List&lt;E</a:t>
            </a:r>
            <a:r>
              <a:rPr lang="en-US" sz="2000" dirty="0" smtClean="0">
                <a:latin typeface="Verdana"/>
                <a:cs typeface="Verdana"/>
              </a:rPr>
              <a:t>&gt;</a:t>
            </a:r>
          </a:p>
          <a:p>
            <a:endParaRPr lang="en-US" sz="2000" dirty="0">
              <a:solidFill>
                <a:srgbClr val="FF0000"/>
              </a:solidFill>
              <a:latin typeface="Verdana"/>
              <a:cs typeface="Verdana"/>
            </a:endParaRPr>
          </a:p>
          <a:p>
            <a:r>
              <a:rPr lang="en-US" sz="2000" dirty="0">
                <a:solidFill>
                  <a:srgbClr val="FF0000"/>
                </a:solidFill>
                <a:latin typeface="Verdana"/>
                <a:cs typeface="Verdana"/>
              </a:rPr>
              <a:t>public class </a:t>
            </a:r>
            <a:r>
              <a:rPr lang="en-US" sz="2000" dirty="0" err="1">
                <a:solidFill>
                  <a:srgbClr val="FF0000"/>
                </a:solidFill>
                <a:latin typeface="Verdana"/>
                <a:cs typeface="Verdana"/>
              </a:rPr>
              <a:t>MySingleLinkedList</a:t>
            </a:r>
            <a:r>
              <a:rPr lang="en-US" sz="2000" dirty="0">
                <a:solidFill>
                  <a:srgbClr val="FF0000"/>
                </a:solidFill>
                <a:latin typeface="Verdana"/>
                <a:cs typeface="Verdana"/>
              </a:rPr>
              <a:t>&lt;E&gt; </a:t>
            </a:r>
            <a:r>
              <a:rPr lang="en-US" sz="2000" dirty="0" smtClean="0">
                <a:solidFill>
                  <a:srgbClr val="FF0000"/>
                </a:solidFill>
                <a:latin typeface="Verdana"/>
                <a:cs typeface="Verdana"/>
              </a:rPr>
              <a:t>extends </a:t>
            </a:r>
            <a:r>
              <a:rPr lang="en-US" sz="2000" dirty="0" err="1" smtClean="0">
                <a:solidFill>
                  <a:srgbClr val="FF0000"/>
                </a:solidFill>
                <a:latin typeface="Verdana"/>
                <a:cs typeface="Verdana"/>
              </a:rPr>
              <a:t>AbstractList</a:t>
            </a:r>
            <a:r>
              <a:rPr lang="en-US" sz="2000" dirty="0">
                <a:solidFill>
                  <a:srgbClr val="FF0000"/>
                </a:solidFill>
                <a:latin typeface="Verdana"/>
                <a:cs typeface="Verdana"/>
              </a:rPr>
              <a:t>&lt;E&gt;</a:t>
            </a:r>
          </a:p>
          <a:p>
            <a:endParaRPr lang="en-US" dirty="0" smtClean="0">
              <a:solidFill>
                <a:srgbClr val="FF0000"/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solidFill>
                  <a:srgbClr val="FF0000"/>
                </a:solidFill>
                <a:latin typeface="Verdana"/>
                <a:cs typeface="Verdana"/>
              </a:rPr>
              <a:t>AbstractList</a:t>
            </a:r>
            <a:r>
              <a:rPr lang="en-US" sz="2000" dirty="0" smtClean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lang="en-US" sz="2000" dirty="0">
                <a:latin typeface="Verdana"/>
                <a:cs typeface="Verdana"/>
              </a:rPr>
              <a:t>p</a:t>
            </a:r>
            <a:r>
              <a:rPr lang="en-US" sz="2000" dirty="0" smtClean="0">
                <a:latin typeface="Verdana"/>
                <a:cs typeface="Verdana"/>
              </a:rPr>
              <a:t>rovides implementations for most methods in List interface.</a:t>
            </a:r>
          </a:p>
          <a:p>
            <a:endParaRPr lang="en-US" dirty="0">
              <a:latin typeface="Verdana"/>
              <a:cs typeface="Verdana"/>
            </a:endParaRPr>
          </a:p>
          <a:p>
            <a:r>
              <a:rPr lang="en-US" dirty="0" smtClean="0">
                <a:latin typeface="Verdana"/>
                <a:cs typeface="Verdana"/>
              </a:rPr>
              <a:t>We can override its methods with our own. </a:t>
            </a:r>
          </a:p>
          <a:p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72844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UML Model  (Unified Modeling Language)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9-30 at 3.31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92" y="1219200"/>
            <a:ext cx="75819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59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4198</TotalTime>
  <Words>647</Words>
  <Application>Microsoft Macintosh PowerPoint</Application>
  <PresentationFormat>On-screen Show (4:3)</PresentationFormat>
  <Paragraphs>141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Adjacency</vt:lpstr>
      <vt:lpstr>Lecture 4-5.  Linked Lists</vt:lpstr>
      <vt:lpstr>Quick check</vt:lpstr>
      <vt:lpstr>Plan for today</vt:lpstr>
      <vt:lpstr>Implementation of the List interface with a LinkedList</vt:lpstr>
      <vt:lpstr>List interface is long </vt:lpstr>
      <vt:lpstr>A collection is a container that stores objects. </vt:lpstr>
      <vt:lpstr>PowerPoint Presentation</vt:lpstr>
      <vt:lpstr>Abstract List</vt:lpstr>
      <vt:lpstr>UML Model  (Unified Modeling Language)</vt:lpstr>
      <vt:lpstr>Memory model</vt:lpstr>
      <vt:lpstr>PowerPoint Presentation</vt:lpstr>
      <vt:lpstr>PowerPoint Presentation</vt:lpstr>
      <vt:lpstr>Today’s Lecture</vt:lpstr>
      <vt:lpstr>ArrayLists vs LinkedLists</vt:lpstr>
      <vt:lpstr>Nodes and Lists</vt:lpstr>
      <vt:lpstr>Draw a memory diagram</vt:lpstr>
      <vt:lpstr>Ans: B</vt:lpstr>
      <vt:lpstr>Class Node</vt:lpstr>
      <vt:lpstr>Dummy node: Picture. Ans: A</vt:lpstr>
      <vt:lpstr>Lists with sentinel (dummy) node</vt:lpstr>
      <vt:lpstr>Empty list with sentinel node</vt:lpstr>
      <vt:lpstr>Quick check</vt:lpstr>
      <vt:lpstr>Class Node</vt:lpstr>
      <vt:lpstr>Do it yourself</vt:lpstr>
      <vt:lpstr>Ans: B</vt:lpstr>
      <vt:lpstr>What do we have after the constructor call?</vt:lpstr>
      <vt:lpstr>PowerPoint Presentation</vt:lpstr>
      <vt:lpstr>Add Front:   NodeE,  </vt:lpstr>
      <vt:lpstr>A few methods</vt:lpstr>
      <vt:lpstr>Ans: A</vt:lpstr>
      <vt:lpstr>Add to the back: NodeE </vt:lpstr>
      <vt:lpstr>What replaces the XXXXXX? C</vt:lpstr>
      <vt:lpstr>Another implementation</vt:lpstr>
      <vt:lpstr>PowerPoint Presentation</vt:lpstr>
      <vt:lpstr>List with Head and Tail</vt:lpstr>
      <vt:lpstr>Removal from LL</vt:lpstr>
      <vt:lpstr>Ans: B</vt:lpstr>
      <vt:lpstr>PowerPoint Presentation</vt:lpstr>
      <vt:lpstr>Ans: D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 Langlois</dc:creator>
  <cp:lastModifiedBy>Marina Langlois</cp:lastModifiedBy>
  <cp:revision>64</cp:revision>
  <dcterms:created xsi:type="dcterms:W3CDTF">2016-04-02T19:08:24Z</dcterms:created>
  <dcterms:modified xsi:type="dcterms:W3CDTF">2017-03-14T20:15:58Z</dcterms:modified>
</cp:coreProperties>
</file>