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81" r:id="rId3"/>
    <p:sldId id="282" r:id="rId4"/>
    <p:sldId id="283" r:id="rId5"/>
    <p:sldId id="286" r:id="rId6"/>
    <p:sldId id="287" r:id="rId7"/>
    <p:sldId id="288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77" r:id="rId21"/>
    <p:sldId id="276" r:id="rId22"/>
    <p:sldId id="278" r:id="rId23"/>
    <p:sldId id="279" r:id="rId24"/>
    <p:sldId id="280" r:id="rId2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3/14/17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3/14/17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3/14/17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3/14/17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3/14/17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ru-RU" dirty="0" smtClean="0"/>
              <a:t>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63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>
                <a:latin typeface="Monaco"/>
                <a:cs typeface="Monaco"/>
              </a:rPr>
              <a:t>Iterators</a:t>
            </a:r>
            <a:r>
              <a:rPr lang="en-US" dirty="0"/>
              <a:t> are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07-20 at 12.33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8569325" cy="498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0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Screen Shot 2015-09-30 at 1.36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44" y="1600200"/>
            <a:ext cx="8285923" cy="300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4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aco"/>
                <a:cs typeface="Monaco"/>
              </a:rPr>
              <a:t>Interface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64" y="1600200"/>
            <a:ext cx="7973836" cy="4800600"/>
          </a:xfrm>
        </p:spPr>
        <p:txBody>
          <a:bodyPr>
            <a:normAutofit/>
          </a:bodyPr>
          <a:lstStyle/>
          <a:p>
            <a:r>
              <a:rPr lang="en-US" dirty="0"/>
              <a:t>In Java, the </a:t>
            </a:r>
            <a:r>
              <a:rPr lang="en-US" dirty="0">
                <a:latin typeface="Monaco"/>
                <a:cs typeface="Monaco"/>
              </a:rPr>
              <a:t>Iterator</a:t>
            </a:r>
            <a:r>
              <a:rPr lang="en-US" dirty="0"/>
              <a:t> interface </a:t>
            </a:r>
            <a:r>
              <a:rPr lang="en-US" dirty="0" smtClean="0"/>
              <a:t>contains </a:t>
            </a:r>
            <a:r>
              <a:rPr lang="en-US" i="1" dirty="0" smtClean="0"/>
              <a:t>three</a:t>
            </a:r>
            <a:r>
              <a:rPr lang="en-US" dirty="0" smtClean="0"/>
              <a:t> method signatures: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err="1">
                <a:solidFill>
                  <a:srgbClr val="3366FF"/>
                </a:solidFill>
                <a:latin typeface="Monaco"/>
                <a:cs typeface="Monaco"/>
              </a:rPr>
              <a:t>boolean</a:t>
            </a:r>
            <a:r>
              <a:rPr lang="en-US" dirty="0">
                <a:solidFill>
                  <a:srgbClr val="3366FF"/>
                </a:solidFill>
                <a:latin typeface="Monaco"/>
                <a:cs typeface="Monaco"/>
              </a:rPr>
              <a:t> </a:t>
            </a:r>
            <a:r>
              <a:rPr lang="en-US" dirty="0" err="1">
                <a:solidFill>
                  <a:srgbClr val="3366FF"/>
                </a:solidFill>
                <a:latin typeface="Monaco"/>
                <a:cs typeface="Monaco"/>
              </a:rPr>
              <a:t>hasNext</a:t>
            </a:r>
            <a:r>
              <a:rPr lang="en-US" dirty="0">
                <a:solidFill>
                  <a:srgbClr val="3366FF"/>
                </a:solidFill>
                <a:latin typeface="Monaco"/>
                <a:cs typeface="Monaco"/>
              </a:rPr>
              <a:t>();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3366FF"/>
                </a:solidFill>
                <a:latin typeface="Monaco"/>
                <a:cs typeface="Monaco"/>
              </a:rPr>
              <a:t>E next</a:t>
            </a:r>
            <a:r>
              <a:rPr lang="en-US" dirty="0">
                <a:solidFill>
                  <a:srgbClr val="3366FF"/>
                </a:solidFill>
                <a:latin typeface="Monaco"/>
                <a:cs typeface="Monaco"/>
              </a:rPr>
              <a:t>();</a:t>
            </a:r>
          </a:p>
          <a:p>
            <a:pPr marL="114300" indent="0">
              <a:buNone/>
            </a:pPr>
            <a:r>
              <a:rPr lang="en-US" dirty="0">
                <a:solidFill>
                  <a:srgbClr val="3366FF"/>
                </a:solidFill>
                <a:latin typeface="Monaco"/>
                <a:cs typeface="Monaco"/>
              </a:rPr>
              <a:t>void remove()</a:t>
            </a:r>
            <a:r>
              <a:rPr lang="en-US" dirty="0" smtClean="0">
                <a:solidFill>
                  <a:srgbClr val="3366FF"/>
                </a:solidFill>
                <a:latin typeface="Monaco"/>
                <a:cs typeface="Monaco"/>
              </a:rPr>
              <a:t>;</a:t>
            </a:r>
          </a:p>
          <a:p>
            <a:pPr marL="114300" indent="0">
              <a:buNone/>
            </a:pP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Colibri"/>
                <a:cs typeface="Colibri"/>
              </a:rPr>
              <a:t>The </a:t>
            </a:r>
            <a:r>
              <a:rPr lang="en-US" dirty="0" err="1" smtClean="0">
                <a:latin typeface="Monaco"/>
                <a:cs typeface="Monaco"/>
              </a:rPr>
              <a:t>ListIterator</a:t>
            </a:r>
            <a:r>
              <a:rPr lang="en-US" dirty="0" smtClean="0">
                <a:latin typeface="Colibri"/>
                <a:cs typeface="Colibri"/>
              </a:rPr>
              <a:t> interface adds a few more methods.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  <a:latin typeface="Verdana"/>
                <a:cs typeface="Verdana"/>
              </a:rPr>
              <a:t>Boolean </a:t>
            </a:r>
            <a:r>
              <a:rPr lang="en-US" dirty="0" err="1" smtClean="0">
                <a:solidFill>
                  <a:srgbClr val="3366FF"/>
                </a:solidFill>
                <a:latin typeface="Verdana"/>
                <a:cs typeface="Verdana"/>
              </a:rPr>
              <a:t>hasPrevious</a:t>
            </a:r>
            <a:r>
              <a:rPr lang="en-US" dirty="0" smtClean="0">
                <a:solidFill>
                  <a:srgbClr val="3366FF"/>
                </a:solidFill>
                <a:latin typeface="Verdana"/>
                <a:cs typeface="Verdana"/>
              </a:rPr>
              <a:t>();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  <a:latin typeface="Verdana"/>
                <a:cs typeface="Verdana"/>
              </a:rPr>
              <a:t>E previous();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  <a:latin typeface="Verdana"/>
                <a:cs typeface="Verdana"/>
              </a:rPr>
              <a:t>…</a:t>
            </a:r>
          </a:p>
          <a:p>
            <a:pPr marL="114300" indent="0">
              <a:buNone/>
            </a:pP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9228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Screen Shot 2015-09-30 at 4.41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65139"/>
            <a:ext cx="9061937" cy="499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7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813603" cy="4800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Forward</a:t>
            </a:r>
            <a:r>
              <a:rPr lang="en-US" dirty="0" smtClean="0"/>
              <a:t>: direction of the iterator</a:t>
            </a:r>
          </a:p>
          <a:p>
            <a:r>
              <a:rPr lang="en-US" b="1" dirty="0" err="1" smtClean="0"/>
              <a:t>canRemove</a:t>
            </a:r>
            <a:r>
              <a:rPr lang="en-US" dirty="0" smtClean="0"/>
              <a:t>: only true if last call of iterator was next() or </a:t>
            </a:r>
            <a:r>
              <a:rPr lang="en-US" dirty="0" err="1" smtClean="0"/>
              <a:t>prev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pic>
        <p:nvPicPr>
          <p:cNvPr id="4" name="Picture 3" descr="Screen Shot 2015-09-30 at 1.28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38"/>
            <a:ext cx="9004326" cy="468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63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24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 next(</a:t>
            </a:r>
            <a:r>
              <a:rPr lang="en-US" dirty="0" smtClean="0"/>
              <a:t>). </a:t>
            </a:r>
            <a:r>
              <a:rPr lang="en-US" dirty="0" err="1" smtClean="0"/>
              <a:t>Ans</a:t>
            </a:r>
            <a:r>
              <a:rPr lang="en-US" dirty="0" smtClean="0"/>
              <a:t>: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9-30 at 1.51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9" y="1600200"/>
            <a:ext cx="8560641" cy="507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81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 next(</a:t>
            </a:r>
            <a:r>
              <a:rPr lang="en-US" dirty="0" smtClean="0"/>
              <a:t>). </a:t>
            </a:r>
            <a:r>
              <a:rPr lang="en-US" dirty="0" err="1" smtClean="0"/>
              <a:t>Ans</a:t>
            </a:r>
            <a:r>
              <a:rPr lang="en-US" dirty="0" smtClean="0"/>
              <a:t>: 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9-30 at 1.28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860804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09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95296"/>
          </a:xfrm>
        </p:spPr>
        <p:txBody>
          <a:bodyPr/>
          <a:lstStyle/>
          <a:p>
            <a:r>
              <a:rPr lang="en-US" dirty="0" err="1" smtClean="0"/>
              <a:t>Ans</a:t>
            </a:r>
            <a:r>
              <a:rPr lang="en-US" dirty="0" smtClean="0"/>
              <a:t>: 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483" y="1104274"/>
            <a:ext cx="8283443" cy="575372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09-30 at 1.29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17638"/>
            <a:ext cx="8365751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2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</a:t>
            </a:r>
            <a:r>
              <a:rPr lang="en-US" dirty="0" smtClean="0"/>
              <a:t>: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64" y="1600199"/>
            <a:ext cx="7880636" cy="509906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09-30 at 1.29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64" y="1417637"/>
            <a:ext cx="8037646" cy="501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82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</a:t>
            </a:r>
            <a:r>
              <a:rPr lang="en-US" dirty="0" smtClean="0"/>
              <a:t>: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9-30 at 1.29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0974"/>
            <a:ext cx="8845184" cy="550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85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755" y="687984"/>
            <a:ext cx="5119245" cy="451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61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8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questions: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sorted singly linked list having following nodes </a:t>
            </a:r>
          </a:p>
          <a:p>
            <a:endParaRPr lang="en-US" dirty="0"/>
          </a:p>
          <a:p>
            <a:r>
              <a:rPr lang="en-US" dirty="0"/>
              <a:t>10-&gt;30-&gt;50-&gt;70-&gt;NULL </a:t>
            </a:r>
          </a:p>
          <a:p>
            <a:endParaRPr lang="en-US" dirty="0"/>
          </a:p>
          <a:p>
            <a:r>
              <a:rPr lang="en-US" dirty="0"/>
              <a:t>You are given pointer to node 50 and a new node having value 40. Can you inserted node 40 correctly in the list maintaining the ascending order?</a:t>
            </a:r>
          </a:p>
        </p:txBody>
      </p:sp>
    </p:spTree>
    <p:extLst>
      <p:ext uri="{BB962C8B-B14F-4D97-AF65-F5344CB8AC3E}">
        <p14:creationId xmlns:p14="http://schemas.microsoft.com/office/powerpoint/2010/main" val="520622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</a:t>
            </a:r>
            <a:r>
              <a:rPr lang="en-US" dirty="0" smtClean="0"/>
              <a:t>questions: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middle element in a linked list on one pass (one for loop). You can’t use use variables like number of elements or the size of the list. </a:t>
            </a:r>
          </a:p>
          <a:p>
            <a:endParaRPr lang="en-US" dirty="0"/>
          </a:p>
          <a:p>
            <a:r>
              <a:rPr lang="en-US" dirty="0" smtClean="0"/>
              <a:t>A) No tail</a:t>
            </a:r>
          </a:p>
          <a:p>
            <a:r>
              <a:rPr lang="en-US" dirty="0" smtClean="0"/>
              <a:t>B) With a tail.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727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does the following function do for a given Linked List with first node as head</a:t>
            </a:r>
            <a:r>
              <a:rPr lang="en-US" dirty="0" smtClean="0"/>
              <a:t>? 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void fun1</a:t>
            </a:r>
            <a:r>
              <a:rPr lang="en-US" dirty="0" smtClean="0"/>
              <a:t>(Node head)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if(head == NULL)</a:t>
            </a:r>
          </a:p>
          <a:p>
            <a:pPr marL="114300" indent="0">
              <a:buNone/>
            </a:pPr>
            <a:r>
              <a:rPr lang="en-US" dirty="0"/>
              <a:t>  </a:t>
            </a:r>
            <a:r>
              <a:rPr lang="en-US" dirty="0" smtClean="0"/>
              <a:t>       </a:t>
            </a:r>
            <a:r>
              <a:rPr lang="en-US" dirty="0"/>
              <a:t>return;</a:t>
            </a:r>
          </a:p>
          <a:p>
            <a:pPr marL="114300" indent="0">
              <a:buNone/>
            </a:pPr>
            <a:r>
              <a:rPr lang="en-US" dirty="0"/>
              <a:t>   </a:t>
            </a:r>
          </a:p>
          <a:p>
            <a:pPr marL="114300" indent="0">
              <a:buNone/>
            </a:pPr>
            <a:r>
              <a:rPr lang="en-US" dirty="0"/>
              <a:t>  fun1(</a:t>
            </a:r>
            <a:r>
              <a:rPr lang="en-US" dirty="0" err="1" smtClean="0"/>
              <a:t>head</a:t>
            </a:r>
            <a:r>
              <a:rPr lang="en-US" dirty="0" err="1"/>
              <a:t>.</a:t>
            </a:r>
            <a:r>
              <a:rPr lang="en-US" dirty="0" err="1" smtClean="0"/>
              <a:t>next</a:t>
            </a:r>
            <a:r>
              <a:rPr lang="en-US" dirty="0"/>
              <a:t>);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print (</a:t>
            </a:r>
            <a:r>
              <a:rPr lang="en-US" dirty="0" err="1" smtClean="0"/>
              <a:t>head.data</a:t>
            </a:r>
            <a:r>
              <a:rPr lang="en-US" dirty="0"/>
              <a:t>);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2037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70872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2596"/>
            <a:ext cx="7620000" cy="5448204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dirty="0" smtClean="0"/>
              <a:t>void </a:t>
            </a:r>
            <a:r>
              <a:rPr lang="en-US" dirty="0"/>
              <a:t>fun</a:t>
            </a:r>
            <a:r>
              <a:rPr lang="en-US" dirty="0" smtClean="0"/>
              <a:t>(Node head)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/>
              <a:t>    </a:t>
            </a:r>
            <a:r>
              <a:rPr lang="en-US" dirty="0" smtClean="0"/>
              <a:t>Node temp = </a:t>
            </a:r>
            <a:r>
              <a:rPr lang="en-US" dirty="0"/>
              <a:t>NULL;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Node current </a:t>
            </a:r>
            <a:r>
              <a:rPr lang="en-US" dirty="0"/>
              <a:t>= </a:t>
            </a:r>
            <a:r>
              <a:rPr lang="en-US" dirty="0" smtClean="0"/>
              <a:t>head;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/>
              <a:t>    while (current !=  NULL)</a:t>
            </a:r>
          </a:p>
          <a:p>
            <a:pPr marL="114300" indent="0">
              <a:buNone/>
            </a:pPr>
            <a:r>
              <a:rPr lang="en-US" dirty="0"/>
              <a:t>    {</a:t>
            </a:r>
          </a:p>
          <a:p>
            <a:pPr marL="114300" indent="0">
              <a:buNone/>
            </a:pPr>
            <a:r>
              <a:rPr lang="en-US" dirty="0"/>
              <a:t>        temp = </a:t>
            </a:r>
            <a:r>
              <a:rPr lang="en-US" dirty="0" err="1" smtClean="0"/>
              <a:t>current</a:t>
            </a:r>
            <a:r>
              <a:rPr lang="en-US" dirty="0" err="1"/>
              <a:t>.</a:t>
            </a:r>
            <a:r>
              <a:rPr lang="en-US" dirty="0" err="1" smtClean="0"/>
              <a:t>prev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        </a:t>
            </a:r>
            <a:r>
              <a:rPr lang="en-US" dirty="0" err="1" smtClean="0"/>
              <a:t>current</a:t>
            </a:r>
            <a:r>
              <a:rPr lang="en-US" dirty="0" err="1"/>
              <a:t>.</a:t>
            </a:r>
            <a:r>
              <a:rPr lang="en-US" dirty="0" err="1" smtClean="0"/>
              <a:t>prev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current</a:t>
            </a:r>
            <a:r>
              <a:rPr lang="en-US" dirty="0" err="1"/>
              <a:t>.</a:t>
            </a:r>
            <a:r>
              <a:rPr lang="en-US" dirty="0" err="1" smtClean="0"/>
              <a:t>next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        </a:t>
            </a:r>
            <a:r>
              <a:rPr lang="en-US" dirty="0" err="1" smtClean="0"/>
              <a:t>current</a:t>
            </a:r>
            <a:r>
              <a:rPr lang="en-US" dirty="0" err="1"/>
              <a:t>.</a:t>
            </a:r>
            <a:r>
              <a:rPr lang="en-US" dirty="0" err="1" smtClean="0"/>
              <a:t>next</a:t>
            </a:r>
            <a:r>
              <a:rPr lang="en-US" dirty="0" smtClean="0"/>
              <a:t> </a:t>
            </a:r>
            <a:r>
              <a:rPr lang="en-US" dirty="0"/>
              <a:t>= temp;</a:t>
            </a:r>
          </a:p>
          <a:p>
            <a:pPr marL="114300" indent="0">
              <a:buNone/>
            </a:pPr>
            <a:r>
              <a:rPr lang="en-US" dirty="0"/>
              <a:t>        current = </a:t>
            </a:r>
            <a:r>
              <a:rPr lang="en-US" dirty="0" err="1" smtClean="0"/>
              <a:t>current</a:t>
            </a:r>
            <a:r>
              <a:rPr lang="en-US" dirty="0" err="1"/>
              <a:t>.</a:t>
            </a:r>
            <a:r>
              <a:rPr lang="en-US" dirty="0" err="1" smtClean="0"/>
              <a:t>prev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    }</a:t>
            </a:r>
          </a:p>
          <a:p>
            <a:pPr marL="114300" indent="0">
              <a:buNone/>
            </a:pP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/>
              <a:t>    if(temp != NULL )</a:t>
            </a:r>
          </a:p>
          <a:p>
            <a:pPr marL="114300" indent="0">
              <a:buNone/>
            </a:pPr>
            <a:r>
              <a:rPr lang="en-US" dirty="0"/>
              <a:t>        </a:t>
            </a:r>
            <a:r>
              <a:rPr lang="en-US" dirty="0" smtClean="0"/>
              <a:t>head= </a:t>
            </a:r>
            <a:r>
              <a:rPr lang="en-US" dirty="0" err="1" smtClean="0"/>
              <a:t>temp</a:t>
            </a:r>
            <a:r>
              <a:rPr lang="en-US" dirty="0" err="1"/>
              <a:t>.</a:t>
            </a:r>
            <a:r>
              <a:rPr lang="en-US" dirty="0" err="1" smtClean="0"/>
              <a:t>prev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  <a:p>
            <a:r>
              <a:rPr lang="en-US" dirty="0" smtClean="0"/>
              <a:t>Assume </a:t>
            </a:r>
            <a:r>
              <a:rPr lang="en-US" dirty="0"/>
              <a:t>that reference of head of following doubly linked list is passed to above function 1 &lt;--&gt; 2 &lt;--&gt; 3 &lt;--&gt; 4 &lt;--&gt; 5 &lt;--&gt;6. What should be the modified linked list after the function call?</a:t>
            </a:r>
          </a:p>
        </p:txBody>
      </p:sp>
    </p:spTree>
    <p:extLst>
      <p:ext uri="{BB962C8B-B14F-4D97-AF65-F5344CB8AC3E}">
        <p14:creationId xmlns:p14="http://schemas.microsoft.com/office/powerpoint/2010/main" val="53651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through the whole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wish to iterate through the </a:t>
            </a:r>
            <a:r>
              <a:rPr lang="en-US" i="1" dirty="0"/>
              <a:t>entire list </a:t>
            </a:r>
            <a:r>
              <a:rPr lang="en-US" dirty="0"/>
              <a:t>and print out the </a:t>
            </a:r>
            <a:r>
              <a:rPr lang="en-US" b="1" dirty="0" smtClean="0"/>
              <a:t>data </a:t>
            </a:r>
            <a:r>
              <a:rPr lang="en-US" dirty="0"/>
              <a:t>in each node?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      Node cursor = head;</a:t>
            </a:r>
            <a:endParaRPr lang="en-US" dirty="0">
              <a:latin typeface="Monaco"/>
              <a:cs typeface="Monaco"/>
            </a:endParaRPr>
          </a:p>
          <a:p>
            <a:endParaRPr lang="en-US" dirty="0"/>
          </a:p>
        </p:txBody>
      </p:sp>
      <p:pic>
        <p:nvPicPr>
          <p:cNvPr id="4" name="Picture 3" descr="Screen Shot 2015-07-19 at 4.32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53" y="4414818"/>
            <a:ext cx="76073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4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through the whole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wish to iterate through the </a:t>
            </a:r>
            <a:r>
              <a:rPr lang="en-US" i="1" dirty="0"/>
              <a:t>entire list </a:t>
            </a:r>
            <a:r>
              <a:rPr lang="en-US" dirty="0"/>
              <a:t>and print out the </a:t>
            </a:r>
            <a:r>
              <a:rPr lang="en-US" b="1" dirty="0" smtClean="0"/>
              <a:t>data </a:t>
            </a:r>
            <a:r>
              <a:rPr lang="en-US" dirty="0"/>
              <a:t>in each node?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      Node cursor = head;</a:t>
            </a:r>
          </a:p>
          <a:p>
            <a:pPr marL="114300" indent="0">
              <a:buNone/>
            </a:pP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  while (           ) {    </a:t>
            </a:r>
            <a:endParaRPr lang="en-US" dirty="0">
              <a:latin typeface="Monaco"/>
              <a:cs typeface="Monaco"/>
            </a:endParaRP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}</a:t>
            </a:r>
            <a:endParaRPr lang="en-US" dirty="0"/>
          </a:p>
        </p:txBody>
      </p:sp>
      <p:pic>
        <p:nvPicPr>
          <p:cNvPr id="4" name="Picture 3" descr="Screen Shot 2015-07-19 at 4.32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53" y="4414818"/>
            <a:ext cx="76073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through the whole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Monaco"/>
                <a:cs typeface="Monaco"/>
              </a:rPr>
              <a:t>Node cursor=_head;</a:t>
            </a:r>
          </a:p>
          <a:p>
            <a:pPr marL="114300" indent="0">
              <a:buNone/>
            </a:pP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while (cursor!=null) { </a:t>
            </a:r>
          </a:p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    </a:t>
            </a:r>
            <a:r>
              <a:rPr lang="en-US" dirty="0" err="1" smtClean="0">
                <a:latin typeface="Monaco"/>
                <a:cs typeface="Monaco"/>
              </a:rPr>
              <a:t>System.out.println</a:t>
            </a:r>
            <a:r>
              <a:rPr lang="en-US" dirty="0" smtClean="0">
                <a:latin typeface="Monaco"/>
                <a:cs typeface="Monaco"/>
              </a:rPr>
              <a:t>( </a:t>
            </a:r>
            <a:r>
              <a:rPr lang="en-US" dirty="0" err="1" smtClean="0">
                <a:latin typeface="Monaco"/>
                <a:cs typeface="Monaco"/>
              </a:rPr>
              <a:t>cursor.data</a:t>
            </a:r>
            <a:r>
              <a:rPr lang="en-US" dirty="0" smtClean="0">
                <a:latin typeface="Monaco"/>
                <a:cs typeface="Monaco"/>
              </a:rPr>
              <a:t> );</a:t>
            </a:r>
          </a:p>
          <a:p>
            <a:pPr marL="114300" indent="0">
              <a:buNone/>
            </a:pP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cursor = </a:t>
            </a:r>
            <a:r>
              <a:rPr lang="en-US" dirty="0" err="1" smtClean="0">
                <a:latin typeface="Monaco"/>
                <a:cs typeface="Monaco"/>
              </a:rPr>
              <a:t>cursor.next</a:t>
            </a:r>
            <a:r>
              <a:rPr lang="en-US" dirty="0" smtClean="0">
                <a:latin typeface="Monaco"/>
                <a:cs typeface="Monaco"/>
              </a:rPr>
              <a:t>; </a:t>
            </a:r>
            <a:endParaRPr lang="en-US" dirty="0">
              <a:latin typeface="Monaco"/>
              <a:cs typeface="Monaco"/>
            </a:endParaRPr>
          </a:p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  }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  <a:endParaRPr lang="en-US" dirty="0"/>
          </a:p>
        </p:txBody>
      </p:sp>
      <p:pic>
        <p:nvPicPr>
          <p:cNvPr id="4" name="Picture 3" descr="Screen Shot 2015-07-19 at 4.32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53" y="4484454"/>
            <a:ext cx="7360483" cy="20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Iterator: life without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239" y="1600200"/>
            <a:ext cx="8183376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would you implement get() method?</a:t>
            </a:r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E get(int index) </a:t>
            </a:r>
            <a:r>
              <a:rPr lang="en-US" b="1" dirty="0"/>
              <a:t>throws </a:t>
            </a:r>
            <a:r>
              <a:rPr lang="en-US" b="1" dirty="0" err="1"/>
              <a:t>IndexOutOfBoundsException</a:t>
            </a:r>
            <a:r>
              <a:rPr lang="en-US" b="1" dirty="0"/>
              <a:t>; </a:t>
            </a:r>
            <a:endParaRPr lang="en-US" dirty="0" smtClean="0">
              <a:latin typeface="Monaco"/>
              <a:cs typeface="Monaco"/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i="1" dirty="0" smtClean="0"/>
              <a:t>Using either for/while loop: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Node cursor = head;</a:t>
            </a:r>
          </a:p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for (int 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=0; 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&lt;index; </a:t>
            </a:r>
            <a:r>
              <a:rPr lang="en-US" dirty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++)</a:t>
            </a:r>
          </a:p>
          <a:p>
            <a:pPr marL="114300" indent="0">
              <a:buNone/>
            </a:pP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 cursor=</a:t>
            </a:r>
            <a:r>
              <a:rPr lang="en-US" dirty="0" err="1" smtClean="0">
                <a:latin typeface="Monaco"/>
                <a:cs typeface="Monaco"/>
              </a:rPr>
              <a:t>cursor.next</a:t>
            </a:r>
            <a:r>
              <a:rPr lang="en-US" dirty="0" smtClean="0">
                <a:latin typeface="Monaco"/>
                <a:cs typeface="Monaco"/>
              </a:rPr>
              <a:t>;</a:t>
            </a:r>
          </a:p>
          <a:p>
            <a:pPr marL="114300" indent="0">
              <a:buNone/>
            </a:pPr>
            <a:r>
              <a:rPr lang="en-US" dirty="0">
                <a:latin typeface="Monaco"/>
                <a:cs typeface="Monaco"/>
              </a:rPr>
              <a:t>r</a:t>
            </a:r>
            <a:r>
              <a:rPr lang="en-US" dirty="0" smtClean="0">
                <a:latin typeface="Monaco"/>
                <a:cs typeface="Monaco"/>
              </a:rPr>
              <a:t>eturn </a:t>
            </a:r>
            <a:r>
              <a:rPr lang="en-US" dirty="0" err="1" smtClean="0">
                <a:latin typeface="Monaco"/>
                <a:cs typeface="Monaco"/>
              </a:rPr>
              <a:t>cursor.data</a:t>
            </a:r>
            <a:r>
              <a:rPr lang="en-US" dirty="0" smtClean="0">
                <a:latin typeface="Monaco"/>
                <a:cs typeface="Monaco"/>
              </a:rPr>
              <a:t>;     </a:t>
            </a:r>
          </a:p>
        </p:txBody>
      </p:sp>
    </p:spTree>
    <p:extLst>
      <p:ext uri="{BB962C8B-B14F-4D97-AF65-F5344CB8AC3E}">
        <p14:creationId xmlns:p14="http://schemas.microsoft.com/office/powerpoint/2010/main" val="777641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028384" cy="1143000"/>
          </a:xfrm>
        </p:spPr>
        <p:txBody>
          <a:bodyPr>
            <a:normAutofit/>
          </a:bodyPr>
          <a:lstStyle/>
          <a:p>
            <a:r>
              <a:rPr lang="en-US" sz="3800" dirty="0"/>
              <a:t>Iterating over </a:t>
            </a:r>
            <a:r>
              <a:rPr lang="en-US" sz="3800" dirty="0" smtClean="0"/>
              <a:t>elements of </a:t>
            </a:r>
            <a:r>
              <a:rPr lang="en-US" sz="3800" dirty="0"/>
              <a:t>a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ADTs offer the user the ability to </a:t>
            </a:r>
            <a:r>
              <a:rPr lang="en-US" dirty="0" smtClean="0"/>
              <a:t>iterate over </a:t>
            </a:r>
            <a:r>
              <a:rPr lang="en-US" dirty="0"/>
              <a:t>all of their elements in some “natural order”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With </a:t>
            </a:r>
            <a:r>
              <a:rPr lang="en-US" dirty="0"/>
              <a:t>the simple </a:t>
            </a:r>
            <a:r>
              <a:rPr lang="en-US" dirty="0">
                <a:latin typeface="Monaco"/>
                <a:cs typeface="Monaco"/>
              </a:rPr>
              <a:t>List</a:t>
            </a:r>
            <a:r>
              <a:rPr lang="en-US" dirty="0"/>
              <a:t> interface </a:t>
            </a:r>
            <a:r>
              <a:rPr lang="en-US" dirty="0" smtClean="0"/>
              <a:t>this </a:t>
            </a:r>
            <a:r>
              <a:rPr lang="en-US" dirty="0"/>
              <a:t>is already possible using the </a:t>
            </a:r>
            <a:r>
              <a:rPr lang="en-US" dirty="0" smtClean="0">
                <a:latin typeface="Monaco"/>
                <a:cs typeface="Monaco"/>
              </a:rPr>
              <a:t>get (</a:t>
            </a:r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 index</a:t>
            </a:r>
            <a:r>
              <a:rPr lang="en-US" dirty="0">
                <a:latin typeface="Monaco"/>
                <a:cs typeface="Monaco"/>
              </a:rPr>
              <a:t>) </a:t>
            </a:r>
            <a:r>
              <a:rPr lang="en-US" dirty="0"/>
              <a:t>methods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int size = </a:t>
            </a:r>
            <a:r>
              <a:rPr lang="en-US" dirty="0" err="1" smtClean="0">
                <a:latin typeface="Monaco"/>
                <a:cs typeface="Monaco"/>
              </a:rPr>
              <a:t>linkedList.size</a:t>
            </a:r>
            <a:r>
              <a:rPr lang="en-US" dirty="0" smtClean="0">
                <a:latin typeface="Monaco"/>
                <a:cs typeface="Monaco"/>
              </a:rPr>
              <a:t>();</a:t>
            </a:r>
          </a:p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    for (int 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 = 0; 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 &lt; size; 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++) {</a:t>
            </a:r>
          </a:p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    </a:t>
            </a:r>
            <a:r>
              <a:rPr lang="en-US" dirty="0" err="1" smtClean="0">
                <a:latin typeface="Monaco"/>
                <a:cs typeface="Monaco"/>
              </a:rPr>
              <a:t>System.out.println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err="1" smtClean="0">
                <a:latin typeface="Monaco"/>
                <a:cs typeface="Monaco"/>
              </a:rPr>
              <a:t>linkedList.get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));</a:t>
            </a:r>
          </a:p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}</a:t>
            </a:r>
          </a:p>
          <a:p>
            <a:pPr marL="114300" indent="0">
              <a:buNone/>
            </a:pPr>
            <a:endParaRPr lang="en-US" dirty="0">
              <a:latin typeface="Monaco"/>
              <a:cs typeface="Monaco"/>
            </a:endParaRPr>
          </a:p>
          <a:p>
            <a:pPr marL="114300" indent="0">
              <a:buNone/>
            </a:pPr>
            <a:r>
              <a:rPr lang="en-US" dirty="0" smtClean="0">
                <a:cs typeface="Monaco"/>
              </a:rPr>
              <a:t>VERY slow, </a:t>
            </a:r>
            <a:r>
              <a:rPr lang="en-US" dirty="0" smtClean="0">
                <a:solidFill>
                  <a:srgbClr val="FF0000"/>
                </a:solidFill>
                <a:cs typeface="Monaco"/>
              </a:rPr>
              <a:t>always starts from the beginning</a:t>
            </a:r>
            <a:endParaRPr lang="en-US" dirty="0">
              <a:solidFill>
                <a:srgbClr val="FF0000"/>
              </a:solidFill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1069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99" y="274638"/>
            <a:ext cx="9017001" cy="1143000"/>
          </a:xfrm>
        </p:spPr>
        <p:txBody>
          <a:bodyPr/>
          <a:lstStyle/>
          <a:p>
            <a:r>
              <a:rPr lang="en-US" dirty="0"/>
              <a:t>Iterators: </a:t>
            </a:r>
            <a:r>
              <a:rPr lang="en-US" dirty="0" smtClean="0"/>
              <a:t>performance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“iterator” object helps us to avoid </a:t>
            </a:r>
            <a:r>
              <a:rPr lang="en-US" dirty="0" smtClean="0"/>
              <a:t>this wasted </a:t>
            </a:r>
            <a:r>
              <a:rPr lang="en-US" dirty="0"/>
              <a:t>computation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An </a:t>
            </a:r>
            <a:r>
              <a:rPr lang="en-US" dirty="0"/>
              <a:t>iterator is a “helper object” with </a:t>
            </a:r>
            <a:r>
              <a:rPr lang="en-US" dirty="0" smtClean="0"/>
              <a:t>which the </a:t>
            </a:r>
            <a:r>
              <a:rPr lang="en-US" dirty="0"/>
              <a:t>user can iterate across all elements in </a:t>
            </a:r>
            <a:r>
              <a:rPr lang="en-US" dirty="0" smtClean="0"/>
              <a:t>a data </a:t>
            </a:r>
            <a:r>
              <a:rPr lang="en-US" dirty="0"/>
              <a:t>structure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The </a:t>
            </a:r>
            <a:r>
              <a:rPr lang="en-US" b="1" dirty="0"/>
              <a:t>iterator will “remember” where it </a:t>
            </a:r>
            <a:r>
              <a:rPr lang="en-US" b="1" dirty="0" smtClean="0"/>
              <a:t>left off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791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Iterators: </a:t>
            </a:r>
            <a:r>
              <a:rPr lang="en-US" dirty="0" smtClean="0"/>
              <a:t>software design </a:t>
            </a:r>
            <a:r>
              <a:rPr lang="en-US" dirty="0"/>
              <a:t>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Iterators are also useful because they </a:t>
            </a:r>
            <a:r>
              <a:rPr lang="en-US" dirty="0" smtClean="0"/>
              <a:t>offer a </a:t>
            </a:r>
            <a:r>
              <a:rPr lang="en-US" b="1" i="1" dirty="0"/>
              <a:t>uniform</a:t>
            </a:r>
            <a:r>
              <a:rPr lang="en-US" dirty="0"/>
              <a:t> way of accessing all of a </a:t>
            </a:r>
            <a:r>
              <a:rPr lang="en-US" dirty="0" smtClean="0"/>
              <a:t>data structure’s </a:t>
            </a:r>
            <a:r>
              <a:rPr lang="en-US" dirty="0"/>
              <a:t>elements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Even </a:t>
            </a:r>
            <a:r>
              <a:rPr lang="en-US" dirty="0"/>
              <a:t>very different data structures -</a:t>
            </a:r>
            <a:r>
              <a:rPr lang="en-US" dirty="0" smtClean="0"/>
              <a:t>-e.g</a:t>
            </a:r>
            <a:r>
              <a:rPr lang="en-US" dirty="0"/>
              <a:t>., graphs and lists -- can both </a:t>
            </a:r>
            <a:r>
              <a:rPr lang="en-US" dirty="0" smtClean="0"/>
              <a:t>support iterators.</a:t>
            </a:r>
          </a:p>
          <a:p>
            <a:endParaRPr lang="en-US" dirty="0"/>
          </a:p>
          <a:p>
            <a:r>
              <a:rPr lang="en-US" dirty="0" smtClean="0"/>
              <a:t>An </a:t>
            </a:r>
            <a:r>
              <a:rPr lang="en-US" dirty="0"/>
              <a:t>“iterator” is one of the </a:t>
            </a:r>
            <a:r>
              <a:rPr lang="en-US" dirty="0" smtClean="0"/>
              <a:t>fundamental design </a:t>
            </a:r>
            <a:r>
              <a:rPr lang="en-US" dirty="0"/>
              <a:t>patterns of software </a:t>
            </a:r>
            <a:r>
              <a:rPr lang="en-US" dirty="0" smtClean="0"/>
              <a:t>engineering.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8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1670</TotalTime>
  <Words>732</Words>
  <Application>Microsoft Macintosh PowerPoint</Application>
  <PresentationFormat>On-screen Show (4:3)</PresentationFormat>
  <Paragraphs>122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Adjacency</vt:lpstr>
      <vt:lpstr>Lecture 6</vt:lpstr>
      <vt:lpstr>Iterators</vt:lpstr>
      <vt:lpstr>Iterating through the whole list</vt:lpstr>
      <vt:lpstr>Iterating through the whole list</vt:lpstr>
      <vt:lpstr>Iterating through the whole list</vt:lpstr>
      <vt:lpstr>Iterator: life without them</vt:lpstr>
      <vt:lpstr>Iterating over elements of a data structure</vt:lpstr>
      <vt:lpstr>Iterators: performance benefits</vt:lpstr>
      <vt:lpstr>Iterators: software design gain</vt:lpstr>
      <vt:lpstr>How Iterators are used</vt:lpstr>
      <vt:lpstr>Iterable Interface</vt:lpstr>
      <vt:lpstr>Interface Iterator</vt:lpstr>
      <vt:lpstr>PowerPoint Presentation</vt:lpstr>
      <vt:lpstr>PowerPoint Presentation</vt:lpstr>
      <vt:lpstr>E next(). Ans: C</vt:lpstr>
      <vt:lpstr>E next(). Ans: D</vt:lpstr>
      <vt:lpstr>Ans: D</vt:lpstr>
      <vt:lpstr>Ans: A</vt:lpstr>
      <vt:lpstr>Ans: B</vt:lpstr>
      <vt:lpstr>Practice</vt:lpstr>
      <vt:lpstr>Interview questions: 1</vt:lpstr>
      <vt:lpstr>Interview questions: 2</vt:lpstr>
      <vt:lpstr>Question</vt:lpstr>
      <vt:lpstr>Question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 Langlois</dc:creator>
  <cp:lastModifiedBy>Marina Langlois</cp:lastModifiedBy>
  <cp:revision>33</cp:revision>
  <dcterms:created xsi:type="dcterms:W3CDTF">2016-04-07T17:24:51Z</dcterms:created>
  <dcterms:modified xsi:type="dcterms:W3CDTF">2017-03-14T22:27:32Z</dcterms:modified>
</cp:coreProperties>
</file>