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96" r:id="rId3"/>
    <p:sldId id="293" r:id="rId4"/>
    <p:sldId id="294" r:id="rId5"/>
    <p:sldId id="295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  <p:sldId id="269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1" r:id="rId31"/>
    <p:sldId id="290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4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2422-382C-154F-A9F8-8E1D292FA139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D1DF-EF3A-074E-9A33-9D72D53405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2422-382C-154F-A9F8-8E1D292FA139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D1DF-EF3A-074E-9A33-9D72D53405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2422-382C-154F-A9F8-8E1D292FA139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D1DF-EF3A-074E-9A33-9D72D53405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2422-382C-154F-A9F8-8E1D292FA139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D1DF-EF3A-074E-9A33-9D72D53405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2422-382C-154F-A9F8-8E1D292FA139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D1DF-EF3A-074E-9A33-9D72D53405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2422-382C-154F-A9F8-8E1D292FA139}" type="datetimeFigureOut">
              <a:rPr lang="en-US" smtClean="0"/>
              <a:t>3/14/17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D1DF-EF3A-074E-9A33-9D72D53405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2422-382C-154F-A9F8-8E1D292FA139}" type="datetimeFigureOut">
              <a:rPr lang="en-US" smtClean="0"/>
              <a:t>3/14/17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D1DF-EF3A-074E-9A33-9D72D53405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2422-382C-154F-A9F8-8E1D292FA139}" type="datetimeFigureOut">
              <a:rPr lang="en-US" smtClean="0"/>
              <a:t>3/14/17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D1DF-EF3A-074E-9A33-9D72D53405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2422-382C-154F-A9F8-8E1D292FA139}" type="datetimeFigureOut">
              <a:rPr lang="en-US" smtClean="0"/>
              <a:t>3/14/17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D1DF-EF3A-074E-9A33-9D72D53405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2422-382C-154F-A9F8-8E1D292FA139}" type="datetimeFigureOut">
              <a:rPr lang="en-US" smtClean="0"/>
              <a:t>3/14/17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D1DF-EF3A-074E-9A33-9D72D534053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2422-382C-154F-A9F8-8E1D292FA139}" type="datetimeFigureOut">
              <a:rPr lang="en-US" smtClean="0"/>
              <a:t>3/14/17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3CD1DF-EF3A-074E-9A33-9D72D534053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E3CD1DF-EF3A-074E-9A33-9D72D534053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88D2422-382C-154F-A9F8-8E1D292FA139}" type="datetimeFigureOut">
              <a:rPr lang="en-US" smtClean="0"/>
              <a:t>3/14/17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rogrammerinterview.com/index.php/data-structures/big-o-versus-big-omega-notations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30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9-15 at 2.16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26165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86048" y="569371"/>
            <a:ext cx="788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864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Count instructions, then say which statement is true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Screen Shot 2015-10-12 at 11.08.0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288538"/>
            <a:ext cx="6134100" cy="1244600"/>
          </a:xfrm>
          <a:prstGeom prst="rect">
            <a:avLst/>
          </a:prstGeom>
        </p:spPr>
      </p:pic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49" y="1417638"/>
            <a:ext cx="7088285" cy="37619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5674" y="6163806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872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Count instructions, then say which statement is true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Screen Shot 2015-10-12 at 11.08.0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22" y="5156200"/>
            <a:ext cx="6134100" cy="1244600"/>
          </a:xfrm>
          <a:prstGeom prst="rect">
            <a:avLst/>
          </a:prstGeom>
        </p:spPr>
      </p:pic>
      <p:pic>
        <p:nvPicPr>
          <p:cNvPr id="3" name="Picture 2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1" y="1358214"/>
            <a:ext cx="6071476" cy="37979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33435" y="5635313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436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9-15 at 2.17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25058" y="5917823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256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9-15 at 2.17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89707" y="6216134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087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fall into the 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http://www.programmerinterview.com/index.php/data-structures/big-o-versus-big-omega-notations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above link is not 100% correct, and there are a lot of them!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296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9-15 at 2.17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02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Empirical performance measurement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909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world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calculating instructions is not possible or very difficult.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an alternative to describing an </a:t>
            </a:r>
            <a:r>
              <a:rPr lang="en-US" dirty="0" smtClean="0"/>
              <a:t>algorithm’s performance </a:t>
            </a:r>
            <a:r>
              <a:rPr lang="en-US" dirty="0"/>
              <a:t>with a “number of </a:t>
            </a:r>
            <a:r>
              <a:rPr lang="en-US" dirty="0" smtClean="0"/>
              <a:t>abstract operations</a:t>
            </a:r>
            <a:r>
              <a:rPr lang="en-US" dirty="0"/>
              <a:t>”, we can also measure its </a:t>
            </a:r>
            <a:r>
              <a:rPr lang="en-US" dirty="0" smtClean="0"/>
              <a:t>time empirically </a:t>
            </a:r>
            <a:r>
              <a:rPr lang="en-US" dirty="0"/>
              <a:t>using a </a:t>
            </a:r>
            <a:r>
              <a:rPr lang="en-US" dirty="0" smtClean="0"/>
              <a:t>clock.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1212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 these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9-15 at 2.10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07" y="1304674"/>
            <a:ext cx="7893893" cy="55533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77948" y="6216134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130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 credit, how I will handle it</a:t>
            </a:r>
          </a:p>
          <a:p>
            <a:endParaRPr lang="en-US" dirty="0"/>
          </a:p>
          <a:p>
            <a:r>
              <a:rPr lang="en-US" dirty="0" smtClean="0"/>
              <a:t>A few typos on the write-up.</a:t>
            </a:r>
          </a:p>
          <a:p>
            <a:endParaRPr lang="en-US" dirty="0"/>
          </a:p>
          <a:p>
            <a:r>
              <a:rPr lang="en-US" dirty="0" smtClean="0"/>
              <a:t>Extensions for </a:t>
            </a:r>
            <a:r>
              <a:rPr lang="en-US" smtClean="0"/>
              <a:t>submitted files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09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 these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9-15 at 2.11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8046"/>
            <a:ext cx="7489818" cy="55199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71384" y="6216134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615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 these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9-15 at 2.11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17638"/>
            <a:ext cx="8287664" cy="464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84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to use “real timers”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</a:t>
            </a:r>
            <a:r>
              <a:rPr lang="en-US" dirty="0" smtClean="0"/>
              <a:t>illustrated, </a:t>
            </a:r>
            <a:r>
              <a:rPr lang="en-US" dirty="0"/>
              <a:t>counting “</a:t>
            </a:r>
            <a:r>
              <a:rPr lang="en-US" dirty="0" smtClean="0"/>
              <a:t>abstract operations</a:t>
            </a:r>
            <a:r>
              <a:rPr lang="en-US" dirty="0"/>
              <a:t>” can anyway hide real </a:t>
            </a:r>
            <a:r>
              <a:rPr lang="en-US" dirty="0" smtClean="0"/>
              <a:t>performance differences</a:t>
            </a:r>
            <a:r>
              <a:rPr lang="en-US" dirty="0"/>
              <a:t>, e.g., between using </a:t>
            </a:r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smtClean="0"/>
              <a:t>and Integer</a:t>
            </a:r>
            <a:r>
              <a:rPr lang="en-US" dirty="0"/>
              <a:t>[]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Many programs and libraries are not open source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have to analyze an algorithm’s </a:t>
            </a:r>
            <a:r>
              <a:rPr lang="en-US" dirty="0" smtClean="0"/>
              <a:t>performance as </a:t>
            </a:r>
            <a:r>
              <a:rPr lang="en-US" dirty="0"/>
              <a:t>a black box.</a:t>
            </a:r>
          </a:p>
        </p:txBody>
      </p:sp>
    </p:spTree>
    <p:extLst>
      <p:ext uri="{BB962C8B-B14F-4D97-AF65-F5344CB8AC3E}">
        <p14:creationId xmlns:p14="http://schemas.microsoft.com/office/powerpoint/2010/main" val="3301302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74638"/>
            <a:ext cx="7861007" cy="1143000"/>
          </a:xfrm>
        </p:spPr>
        <p:txBody>
          <a:bodyPr/>
          <a:lstStyle/>
          <a:p>
            <a:r>
              <a:rPr lang="en-US" sz="4000" dirty="0"/>
              <a:t>Procedure for </a:t>
            </a:r>
            <a:r>
              <a:rPr lang="en-US" sz="4000" dirty="0" smtClean="0"/>
              <a:t>measuring time </a:t>
            </a:r>
            <a:r>
              <a:rPr lang="en-US" sz="4000" dirty="0"/>
              <a:t>cost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suppose we wish to measure the time cost </a:t>
            </a:r>
            <a:r>
              <a:rPr lang="en-US" dirty="0" smtClean="0"/>
              <a:t>of algorithm </a:t>
            </a:r>
            <a:r>
              <a:rPr lang="en-US" dirty="0"/>
              <a:t>A as a function of its input size n</a:t>
            </a:r>
            <a:r>
              <a:rPr lang="en-US" dirty="0" smtClean="0"/>
              <a:t>.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We </a:t>
            </a:r>
            <a:r>
              <a:rPr lang="en-US" dirty="0"/>
              <a:t>need to choose a set of values of n that we </a:t>
            </a:r>
            <a:r>
              <a:rPr lang="en-US" dirty="0" smtClean="0"/>
              <a:t>will test.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If we make n too big, our algorithm A may </a:t>
            </a:r>
            <a:r>
              <a:rPr lang="en-US" dirty="0" smtClean="0"/>
              <a:t>never terminate </a:t>
            </a:r>
            <a:r>
              <a:rPr lang="en-US" dirty="0"/>
              <a:t>(the input is “too big”)</a:t>
            </a:r>
            <a:r>
              <a:rPr lang="en-US" dirty="0" smtClean="0"/>
              <a:t>.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we make n too small, then A may finish so </a:t>
            </a:r>
            <a:r>
              <a:rPr lang="en-US" dirty="0" smtClean="0"/>
              <a:t>fast that </a:t>
            </a:r>
            <a:r>
              <a:rPr lang="en-US" dirty="0"/>
              <a:t>the “elapsed time” is practically 0, and </a:t>
            </a:r>
            <a:r>
              <a:rPr lang="en-US" dirty="0" smtClean="0"/>
              <a:t>we won’t </a:t>
            </a:r>
            <a:r>
              <a:rPr lang="en-US" dirty="0"/>
              <a:t>get a reliable clock measurement.</a:t>
            </a:r>
          </a:p>
        </p:txBody>
      </p:sp>
    </p:spTree>
    <p:extLst>
      <p:ext uri="{BB962C8B-B14F-4D97-AF65-F5344CB8AC3E}">
        <p14:creationId xmlns:p14="http://schemas.microsoft.com/office/powerpoint/2010/main" val="2311332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Procedure for measuring time cost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practice, one “guesses” a few values for n, </a:t>
            </a:r>
            <a:r>
              <a:rPr lang="en-US" dirty="0" smtClean="0"/>
              <a:t>sees how </a:t>
            </a:r>
            <a:r>
              <a:rPr lang="en-US" dirty="0"/>
              <a:t>fast A executes on them, and selects a range </a:t>
            </a:r>
            <a:r>
              <a:rPr lang="en-US" dirty="0" smtClean="0"/>
              <a:t>of values </a:t>
            </a:r>
            <a:r>
              <a:rPr lang="en-US" dirty="0"/>
              <a:t>for 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Let’s </a:t>
            </a:r>
            <a:r>
              <a:rPr lang="en-US" dirty="0"/>
              <a:t>define an array of different input sizes, e.g.:</a:t>
            </a:r>
          </a:p>
          <a:p>
            <a:pPr marL="11430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int</a:t>
            </a:r>
            <a:r>
              <a:rPr lang="en-US" dirty="0" smtClean="0"/>
              <a:t>[ ] </a:t>
            </a:r>
            <a:r>
              <a:rPr lang="en-US" dirty="0"/>
              <a:t>N = { 1000, 2000, 3000, ..., 10000 }</a:t>
            </a:r>
            <a:r>
              <a:rPr lang="en-US" dirty="0" smtClean="0"/>
              <a:t>;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Now</a:t>
            </a:r>
            <a:r>
              <a:rPr lang="en-US" dirty="0"/>
              <a:t>, for each input size N[</a:t>
            </a:r>
            <a:r>
              <a:rPr lang="en-US" dirty="0" err="1"/>
              <a:t>i</a:t>
            </a:r>
            <a:r>
              <a:rPr lang="en-US" dirty="0"/>
              <a:t>], we want to </a:t>
            </a:r>
            <a:r>
              <a:rPr lang="en-US" dirty="0" smtClean="0"/>
              <a:t>measure A’s </a:t>
            </a:r>
            <a:r>
              <a:rPr lang="en-US" dirty="0"/>
              <a:t>time cost.</a:t>
            </a:r>
          </a:p>
        </p:txBody>
      </p:sp>
    </p:spTree>
    <p:extLst>
      <p:ext uri="{BB962C8B-B14F-4D97-AF65-F5344CB8AC3E}">
        <p14:creationId xmlns:p14="http://schemas.microsoft.com/office/powerpoint/2010/main" val="3659876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74638"/>
            <a:ext cx="8932943" cy="1143000"/>
          </a:xfrm>
        </p:spPr>
        <p:txBody>
          <a:bodyPr/>
          <a:lstStyle/>
          <a:p>
            <a:r>
              <a:rPr lang="en-US" dirty="0"/>
              <a:t>Basic procedure for benchmarking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5-09-15 at 2.06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9144000" cy="437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24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 methods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9-15 at 2.07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8077200" cy="444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980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Draft 1.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5-10-12 at 11.57.1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600199"/>
            <a:ext cx="7874647" cy="425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77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it enough to execute once?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Unfortunately, in the “real world”, each measurement </a:t>
            </a:r>
            <a:r>
              <a:rPr lang="en-US" dirty="0" smtClean="0"/>
              <a:t>of the </a:t>
            </a:r>
            <a:r>
              <a:rPr lang="en-US" dirty="0"/>
              <a:t>time cost of A(X) is corrupted by noise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Garbage collector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Other programs running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Cache </a:t>
            </a:r>
            <a:r>
              <a:rPr lang="en-US" dirty="0" smtClean="0"/>
              <a:t>locality.</a:t>
            </a:r>
          </a:p>
          <a:p>
            <a:pPr lvl="1"/>
            <a:r>
              <a:rPr lang="en-US" dirty="0" smtClean="0"/>
              <a:t>Swapping </a:t>
            </a:r>
            <a:r>
              <a:rPr lang="en-US" dirty="0"/>
              <a:t>to/from </a:t>
            </a:r>
            <a:r>
              <a:rPr lang="en-US" dirty="0" smtClean="0"/>
              <a:t>disk.</a:t>
            </a:r>
          </a:p>
          <a:p>
            <a:pPr lvl="1"/>
            <a:r>
              <a:rPr lang="en-US" dirty="0" smtClean="0"/>
              <a:t>Input</a:t>
            </a:r>
            <a:r>
              <a:rPr lang="en-US" dirty="0"/>
              <a:t>/output requests from external </a:t>
            </a:r>
            <a:r>
              <a:rPr lang="en-US" dirty="0" smtClean="0"/>
              <a:t>devices</a:t>
            </a:r>
          </a:p>
          <a:p>
            <a:r>
              <a:rPr lang="en-US" dirty="0"/>
              <a:t>If we measured the time cost of A(X) based on just </a:t>
            </a:r>
            <a:r>
              <a:rPr lang="en-US" dirty="0" smtClean="0"/>
              <a:t>one measurement</a:t>
            </a:r>
            <a:r>
              <a:rPr lang="en-US" dirty="0"/>
              <a:t>, then our estimate of the “true” time </a:t>
            </a:r>
            <a:r>
              <a:rPr lang="en-US" dirty="0" smtClean="0"/>
              <a:t>cost of </a:t>
            </a:r>
            <a:r>
              <a:rPr lang="en-US" dirty="0"/>
              <a:t>A(X) will be very imprecise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We might get unlucky and measure A(X) while </a:t>
            </a:r>
            <a:r>
              <a:rPr lang="en-US" dirty="0" smtClean="0"/>
              <a:t>the computer </a:t>
            </a:r>
            <a:r>
              <a:rPr lang="en-US" dirty="0"/>
              <a:t>is doing a “system update”.</a:t>
            </a:r>
          </a:p>
        </p:txBody>
      </p:sp>
    </p:spTree>
    <p:extLst>
      <p:ext uri="{BB962C8B-B14F-4D97-AF65-F5344CB8AC3E}">
        <p14:creationId xmlns:p14="http://schemas.microsoft.com/office/powerpoint/2010/main" val="1859367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34900"/>
          </a:xfrm>
        </p:spPr>
        <p:txBody>
          <a:bodyPr/>
          <a:lstStyle/>
          <a:p>
            <a:r>
              <a:rPr lang="en-US" dirty="0" smtClean="0"/>
              <a:t>Draft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4115"/>
            <a:ext cx="7620000" cy="5216685"/>
          </a:xfrm>
        </p:spPr>
        <p:txBody>
          <a:bodyPr/>
          <a:lstStyle/>
          <a:p>
            <a:r>
              <a:rPr lang="en-US" dirty="0"/>
              <a:t>A much-improved procedure for measuring the time </a:t>
            </a:r>
            <a:r>
              <a:rPr lang="en-US" dirty="0" smtClean="0"/>
              <a:t>cost of </a:t>
            </a:r>
            <a:r>
              <a:rPr lang="en-US" dirty="0"/>
              <a:t>A(X) is to compute the average time across </a:t>
            </a:r>
            <a:r>
              <a:rPr lang="en-US" b="1" dirty="0" smtClean="0"/>
              <a:t>Tries</a:t>
            </a:r>
            <a:r>
              <a:rPr lang="en-US" dirty="0" smtClean="0"/>
              <a:t> attempts.</a:t>
            </a:r>
          </a:p>
          <a:p>
            <a:endParaRPr lang="en-US" dirty="0"/>
          </a:p>
        </p:txBody>
      </p:sp>
      <p:pic>
        <p:nvPicPr>
          <p:cNvPr id="4" name="Picture 3" descr="Screen Shot 2015-10-12 at 12.10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53" y="2162296"/>
            <a:ext cx="6489050" cy="449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2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9-15 at 1.52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1073"/>
            <a:ext cx="9540840" cy="686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879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IMPROVED procedure for benchmarking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5-09-15 at 2.08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0418"/>
            <a:ext cx="9144000" cy="509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303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way to improve the </a:t>
            </a:r>
            <a:r>
              <a:rPr lang="en-US" i="1" dirty="0"/>
              <a:t>accuracy of measuring </a:t>
            </a:r>
            <a:r>
              <a:rPr lang="en-US" dirty="0"/>
              <a:t>the running time of algorithm is by </a:t>
            </a:r>
          </a:p>
          <a:p>
            <a:endParaRPr lang="en-US" dirty="0" smtClean="0"/>
          </a:p>
          <a:p>
            <a:r>
              <a:rPr lang="en-US" dirty="0"/>
              <a:t>A. Using a faster computer 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B: Averaging </a:t>
            </a:r>
            <a:r>
              <a:rPr lang="en-US" dirty="0">
                <a:solidFill>
                  <a:srgbClr val="008000"/>
                </a:solidFill>
              </a:rPr>
              <a:t>the measurement results </a:t>
            </a:r>
          </a:p>
          <a:p>
            <a:r>
              <a:rPr lang="en-US" dirty="0" smtClean="0"/>
              <a:t>C: Starting </a:t>
            </a:r>
            <a:r>
              <a:rPr lang="en-US" dirty="0"/>
              <a:t>up more applications to have a larger set of running applications </a:t>
            </a:r>
          </a:p>
          <a:p>
            <a:r>
              <a:rPr lang="en-US" dirty="0"/>
              <a:t>D. Improving the time the algorithm takes to finish executing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567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6-01-24 at 10.35.2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266273" cy="662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739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6-01-24 at 10.39.2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638"/>
            <a:ext cx="8394746" cy="407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565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0-12 at 10.50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87" y="0"/>
            <a:ext cx="8483600" cy="6858000"/>
          </a:xfrm>
          <a:prstGeom prst="rect">
            <a:avLst/>
          </a:prstGeom>
          <a:solidFill>
            <a:srgbClr val="C0504D"/>
          </a:solidFill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3689014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9-15 at 2.15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7705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29880" y="5521721"/>
            <a:ext cx="437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786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Tightest bound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0-12 at 10.56.3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35774"/>
            <a:ext cx="7551678" cy="3543908"/>
          </a:xfrm>
          <a:prstGeom prst="rect">
            <a:avLst/>
          </a:prstGeom>
        </p:spPr>
      </p:pic>
      <p:pic>
        <p:nvPicPr>
          <p:cNvPr id="5" name="Picture 4" descr="Screen Shot 2015-10-12 at 10.58.5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079682"/>
            <a:ext cx="7119358" cy="13211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00580" y="5587163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786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9-15 at 2.16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53504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52477" y="4306780"/>
            <a:ext cx="116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A, B, 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702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186</TotalTime>
  <Words>609</Words>
  <Application>Microsoft Macintosh PowerPoint</Application>
  <PresentationFormat>On-screen Show (4:3)</PresentationFormat>
  <Paragraphs>75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Adjacency</vt:lpstr>
      <vt:lpstr>Lecture 8</vt:lpstr>
      <vt:lpstr>A few things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Tightest bound</vt:lpstr>
      <vt:lpstr>PowerPoint Presentation</vt:lpstr>
      <vt:lpstr>PowerPoint Presentation</vt:lpstr>
      <vt:lpstr>Count instructions, then say which statement is true</vt:lpstr>
      <vt:lpstr>Count instructions, then say which statement is true</vt:lpstr>
      <vt:lpstr>PowerPoint Presentation</vt:lpstr>
      <vt:lpstr>PowerPoint Presentation</vt:lpstr>
      <vt:lpstr>Don’t fall into the trap</vt:lpstr>
      <vt:lpstr>PowerPoint Presentation</vt:lpstr>
      <vt:lpstr>Empirical performance measurement</vt:lpstr>
      <vt:lpstr>Practical world</vt:lpstr>
      <vt:lpstr>Explain these results</vt:lpstr>
      <vt:lpstr>Explain these results</vt:lpstr>
      <vt:lpstr>Explain these results</vt:lpstr>
      <vt:lpstr>Reasons to use “real timers”</vt:lpstr>
      <vt:lpstr>Procedure for measuring time cost</vt:lpstr>
      <vt:lpstr>Procedure for measuring time cost</vt:lpstr>
      <vt:lpstr>Basic procedure for benchmarking </vt:lpstr>
      <vt:lpstr>Timer methods in Java</vt:lpstr>
      <vt:lpstr>Draft 1.</vt:lpstr>
      <vt:lpstr>Is it enough to execute once?</vt:lpstr>
      <vt:lpstr>Draft 2</vt:lpstr>
      <vt:lpstr>IMPROVED procedure for benchmarking </vt:lpstr>
      <vt:lpstr>Question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9</dc:title>
  <dc:creator>Marina Langlois</dc:creator>
  <cp:lastModifiedBy>Marina Langlois</cp:lastModifiedBy>
  <cp:revision>26</cp:revision>
  <dcterms:created xsi:type="dcterms:W3CDTF">2016-01-24T18:19:43Z</dcterms:created>
  <dcterms:modified xsi:type="dcterms:W3CDTF">2017-03-14T22:38:41Z</dcterms:modified>
</cp:coreProperties>
</file>